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19"/>
  </p:notesMasterIdLst>
  <p:sldIdLst>
    <p:sldId id="306" r:id="rId2"/>
    <p:sldId id="308" r:id="rId3"/>
    <p:sldId id="312" r:id="rId4"/>
    <p:sldId id="310" r:id="rId5"/>
    <p:sldId id="314" r:id="rId6"/>
    <p:sldId id="313" r:id="rId7"/>
    <p:sldId id="316" r:id="rId8"/>
    <p:sldId id="315" r:id="rId9"/>
    <p:sldId id="307" r:id="rId10"/>
    <p:sldId id="317" r:id="rId11"/>
    <p:sldId id="318" r:id="rId12"/>
    <p:sldId id="319" r:id="rId13"/>
    <p:sldId id="320" r:id="rId14"/>
    <p:sldId id="321" r:id="rId15"/>
    <p:sldId id="322" r:id="rId16"/>
    <p:sldId id="323" r:id="rId17"/>
    <p:sldId id="311" r:id="rId18"/>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12"/>
    <a:srgbClr val="7598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7" tIns="93157" rIns="93157" bIns="93157"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FC3AEF4C-0C1E-06B0-13CB-6D97EEE0A8EB}"/>
            </a:ext>
          </a:extLst>
        </p:cNvPr>
        <p:cNvGrpSpPr/>
        <p:nvPr/>
      </p:nvGrpSpPr>
      <p:grpSpPr>
        <a:xfrm>
          <a:off x="0" y="0"/>
          <a:ext cx="0" cy="0"/>
          <a:chOff x="0" y="0"/>
          <a:chExt cx="0" cy="0"/>
        </a:xfrm>
      </p:grpSpPr>
      <p:sp>
        <p:nvSpPr>
          <p:cNvPr id="168" name="Google Shape;168;ga073618e60_0_16:notes">
            <a:extLst>
              <a:ext uri="{FF2B5EF4-FFF2-40B4-BE49-F238E27FC236}">
                <a16:creationId xmlns:a16="http://schemas.microsoft.com/office/drawing/2014/main" id="{6E99B0C7-1A2C-7D2C-EA2D-840B1CAE6C4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a073618e60_0_16:notes">
            <a:extLst>
              <a:ext uri="{FF2B5EF4-FFF2-40B4-BE49-F238E27FC236}">
                <a16:creationId xmlns:a16="http://schemas.microsoft.com/office/drawing/2014/main" id="{758E4C40-51C7-3815-4FE7-9A61BBADF4B3}"/>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154198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EC93D932-2759-1913-9F49-3C616646B9B2}"/>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28C2D14D-70DE-475E-D23D-D29F68FD4B3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24D34F6B-6F2A-04D4-C594-A2C0E9871C7E}"/>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2306551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50E7B7F2-B70C-FAF5-07E6-7CFF7E768F95}"/>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A2C23345-E1F4-7868-59C8-351967331BDF}"/>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890077D7-8283-E9A9-9045-6B8165BB2F73}"/>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4266413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F7573B93-EF78-21E4-4560-69B7E9233495}"/>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051E2BDF-EEE7-598C-2F07-E692ACB22D2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F8227CBE-328B-F9CB-2513-6007323D870F}"/>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150358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2F7AB20E-FDC2-AC59-51AC-5401DBB88E1D}"/>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CEBEE7DC-27DF-4DC4-6005-2BD30E49BA7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48DB7EAE-CC77-BCAC-E1D1-198C3B510A51}"/>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4097814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9763040F-7DA9-BAAB-140F-D4CEDB776F54}"/>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6348FC92-55FA-F3A2-9BBF-BF3B6CB6EFC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C5AFF74D-EB7A-2922-47BC-97E2ADC4B5ED}"/>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223560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82E4DAF7-94CB-8EBA-46CD-19C46C6AA262}"/>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2FC7E3CB-A1A7-C860-E4EC-A956AB03576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C969C608-C9A9-D829-1676-51EB1B776B30}"/>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1462674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65FF2F23-94F3-FA51-D1A6-AF567A9BC181}"/>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A9BF1D87-3DD2-5630-39C5-F3A0C7C89DE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992EB1C2-D35C-C2F2-757C-1D0CBC51DF9F}"/>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2912275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a:extLst>
            <a:ext uri="{FF2B5EF4-FFF2-40B4-BE49-F238E27FC236}">
              <a16:creationId xmlns:a16="http://schemas.microsoft.com/office/drawing/2014/main" id="{A2B1D737-F3C8-9179-5EAE-658E77285529}"/>
            </a:ext>
          </a:extLst>
        </p:cNvPr>
        <p:cNvGrpSpPr/>
        <p:nvPr/>
      </p:nvGrpSpPr>
      <p:grpSpPr>
        <a:xfrm>
          <a:off x="0" y="0"/>
          <a:ext cx="0" cy="0"/>
          <a:chOff x="0" y="0"/>
          <a:chExt cx="0" cy="0"/>
        </a:xfrm>
      </p:grpSpPr>
      <p:sp>
        <p:nvSpPr>
          <p:cNvPr id="563" name="Google Shape;563;ga073618e60_0_753:notes">
            <a:extLst>
              <a:ext uri="{FF2B5EF4-FFF2-40B4-BE49-F238E27FC236}">
                <a16:creationId xmlns:a16="http://schemas.microsoft.com/office/drawing/2014/main" id="{75F1D7A4-88F8-B4DF-5713-FB279660D7C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073618e60_0_753:notes">
            <a:extLst>
              <a:ext uri="{FF2B5EF4-FFF2-40B4-BE49-F238E27FC236}">
                <a16:creationId xmlns:a16="http://schemas.microsoft.com/office/drawing/2014/main" id="{0F321B2B-5B99-43E3-A373-55A4BAAD079A}"/>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a:p>
        </p:txBody>
      </p:sp>
    </p:spTree>
    <p:extLst>
      <p:ext uri="{BB962C8B-B14F-4D97-AF65-F5344CB8AC3E}">
        <p14:creationId xmlns:p14="http://schemas.microsoft.com/office/powerpoint/2010/main" val="208213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F498C77E-07F8-72A5-C5A5-3A1C232522C1}"/>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0668845F-D00C-BC1A-E48C-D96D8FCFC85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5B1C028D-7518-815E-ED72-7145AD4FB108}"/>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3346025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7D14E00B-FBA8-434A-D55E-AA904A3A9F02}"/>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0B4458B8-7B63-2F00-607C-7AF2C40AB97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6C27E0A1-37B8-CA78-CB55-854FE10BB5AC}"/>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391168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A0206CF9-2CDD-95F2-DC96-B98F5ACD914A}"/>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185B8EE2-7267-AEE9-FB8A-13332DBA02F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B4ACACED-6B44-9104-C964-F5A792BDA3CC}"/>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2747033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C3B0504A-DDFE-2566-EB65-A452A07A8F4F}"/>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7F5C70C7-81FC-10AA-D772-B7C21DB5F3E6}"/>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2C239F16-4C88-DF69-9D46-19D0A1042FDE}"/>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247096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94B8AC6F-3DB9-F0E9-5271-8BB453962946}"/>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FD390B4B-6034-2A18-A77F-E1B4885FBAC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F0758F5B-329C-EC16-0099-1E77DDCF83D3}"/>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81003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6BEA6105-B422-54F4-B523-5DC0566DC8F8}"/>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D127BB0B-44F6-A88E-93EE-8D2F211754C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3EAE9B62-98EA-B6AB-19B5-759EFC6B1B98}"/>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3804487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AE3B0661-23C9-75B7-E1AE-C9C423B93BD2}"/>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889E8786-86F5-A817-BEFB-3B25CD08D43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15651469-1DE4-922C-B8A0-F51085662FE7}"/>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27351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8BAD5847-6742-4C10-C299-9AD9037D7C62}"/>
            </a:ext>
          </a:extLst>
        </p:cNvPr>
        <p:cNvGrpSpPr/>
        <p:nvPr/>
      </p:nvGrpSpPr>
      <p:grpSpPr>
        <a:xfrm>
          <a:off x="0" y="0"/>
          <a:ext cx="0" cy="0"/>
          <a:chOff x="0" y="0"/>
          <a:chExt cx="0" cy="0"/>
        </a:xfrm>
      </p:grpSpPr>
      <p:sp>
        <p:nvSpPr>
          <p:cNvPr id="208" name="Google Shape;208;ga073618e60_0_42:notes">
            <a:extLst>
              <a:ext uri="{FF2B5EF4-FFF2-40B4-BE49-F238E27FC236}">
                <a16:creationId xmlns:a16="http://schemas.microsoft.com/office/drawing/2014/main" id="{51616F1A-321C-7603-1F5B-7402693C3FD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42:notes">
            <a:extLst>
              <a:ext uri="{FF2B5EF4-FFF2-40B4-BE49-F238E27FC236}">
                <a16:creationId xmlns:a16="http://schemas.microsoft.com/office/drawing/2014/main" id="{749E6704-7543-212A-247B-90D233CC0BE2}"/>
              </a:ext>
            </a:extLst>
          </p:cNvPr>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0" indent="0">
              <a:buNone/>
            </a:pPr>
            <a:endParaRPr dirty="0"/>
          </a:p>
        </p:txBody>
      </p:sp>
    </p:spTree>
    <p:extLst>
      <p:ext uri="{BB962C8B-B14F-4D97-AF65-F5344CB8AC3E}">
        <p14:creationId xmlns:p14="http://schemas.microsoft.com/office/powerpoint/2010/main" val="2603615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a:off x="6281625" y="4488100"/>
            <a:ext cx="5910300" cy="2370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7261100" y="4767825"/>
            <a:ext cx="1550100" cy="0"/>
          </a:xfrm>
          <a:prstGeom prst="straightConnector1">
            <a:avLst/>
          </a:prstGeom>
          <a:noFill/>
          <a:ln w="38100" cap="rnd" cmpd="sng">
            <a:solidFill>
              <a:schemeClr val="lt1"/>
            </a:solidFill>
            <a:prstDash val="solid"/>
            <a:round/>
            <a:headEnd type="none" w="med" len="med"/>
            <a:tailEnd type="none" w="med" len="med"/>
          </a:ln>
        </p:spPr>
      </p:cxnSp>
      <p:sp>
        <p:nvSpPr>
          <p:cNvPr id="13" name="Google Shape;13;p2"/>
          <p:cNvSpPr txBox="1">
            <a:spLocks noGrp="1"/>
          </p:cNvSpPr>
          <p:nvPr>
            <p:ph type="title"/>
          </p:nvPr>
        </p:nvSpPr>
        <p:spPr>
          <a:xfrm>
            <a:off x="6605400" y="1765275"/>
            <a:ext cx="3985200" cy="1230600"/>
          </a:xfrm>
          <a:prstGeom prst="rect">
            <a:avLst/>
          </a:prstGeom>
        </p:spPr>
        <p:txBody>
          <a:bodyPr spcFirstLastPara="1" wrap="square" lIns="121900" tIns="121900" rIns="121900" bIns="121900" anchor="t" anchorCtr="0">
            <a:noAutofit/>
          </a:bodyPr>
          <a:lstStyle>
            <a:lvl1pPr lvl="0">
              <a:spcBef>
                <a:spcPts val="0"/>
              </a:spcBef>
              <a:spcAft>
                <a:spcPts val="0"/>
              </a:spcAft>
              <a:buSzPts val="6000"/>
              <a:buNone/>
              <a:defRPr sz="6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14" name="Google Shape;14;p2"/>
          <p:cNvSpPr txBox="1">
            <a:spLocks noGrp="1"/>
          </p:cNvSpPr>
          <p:nvPr>
            <p:ph type="subTitle" idx="1"/>
          </p:nvPr>
        </p:nvSpPr>
        <p:spPr>
          <a:xfrm>
            <a:off x="6840034" y="4829799"/>
            <a:ext cx="3992100" cy="7179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1"/>
              </a:buClr>
              <a:buSzPts val="2200"/>
              <a:buNone/>
              <a:defRPr>
                <a:solidFill>
                  <a:schemeClr val="lt1"/>
                </a:solidFill>
              </a:defRPr>
            </a:lvl1pPr>
            <a:lvl2pPr lvl="1">
              <a:spcBef>
                <a:spcPts val="2100"/>
              </a:spcBef>
              <a:spcAft>
                <a:spcPts val="0"/>
              </a:spcAft>
              <a:buSzPts val="2200"/>
              <a:buNone/>
              <a:defRPr/>
            </a:lvl2pPr>
            <a:lvl3pPr lvl="2">
              <a:spcBef>
                <a:spcPts val="2100"/>
              </a:spcBef>
              <a:spcAft>
                <a:spcPts val="0"/>
              </a:spcAft>
              <a:buSzPts val="2200"/>
              <a:buNone/>
              <a:defRPr/>
            </a:lvl3pPr>
            <a:lvl4pPr lvl="3">
              <a:spcBef>
                <a:spcPts val="2100"/>
              </a:spcBef>
              <a:spcAft>
                <a:spcPts val="0"/>
              </a:spcAft>
              <a:buSzPts val="2200"/>
              <a:buNone/>
              <a:defRPr/>
            </a:lvl4pPr>
            <a:lvl5pPr lvl="4">
              <a:spcBef>
                <a:spcPts val="2100"/>
              </a:spcBef>
              <a:spcAft>
                <a:spcPts val="0"/>
              </a:spcAft>
              <a:buSzPts val="2200"/>
              <a:buNone/>
              <a:defRPr/>
            </a:lvl5pPr>
            <a:lvl6pPr lvl="5">
              <a:spcBef>
                <a:spcPts val="2100"/>
              </a:spcBef>
              <a:spcAft>
                <a:spcPts val="0"/>
              </a:spcAft>
              <a:buSzPts val="2200"/>
              <a:buNone/>
              <a:defRPr/>
            </a:lvl6pPr>
            <a:lvl7pPr lvl="6">
              <a:spcBef>
                <a:spcPts val="2100"/>
              </a:spcBef>
              <a:spcAft>
                <a:spcPts val="0"/>
              </a:spcAft>
              <a:buSzPts val="2200"/>
              <a:buNone/>
              <a:defRPr/>
            </a:lvl7pPr>
            <a:lvl8pPr lvl="7">
              <a:spcBef>
                <a:spcPts val="2100"/>
              </a:spcBef>
              <a:spcAft>
                <a:spcPts val="0"/>
              </a:spcAft>
              <a:buSzPts val="2200"/>
              <a:buNone/>
              <a:defRPr/>
            </a:lvl8pPr>
            <a:lvl9pPr lvl="8">
              <a:spcBef>
                <a:spcPts val="2100"/>
              </a:spcBef>
              <a:spcAft>
                <a:spcPts val="2100"/>
              </a:spcAft>
              <a:buSzPts val="2200"/>
              <a:buNone/>
              <a:defRPr/>
            </a:lvl9pPr>
          </a:lstStyle>
          <a:p>
            <a:endParaRPr/>
          </a:p>
        </p:txBody>
      </p:sp>
      <p:pic>
        <p:nvPicPr>
          <p:cNvPr id="2" name="Picture 1">
            <a:extLst>
              <a:ext uri="{FF2B5EF4-FFF2-40B4-BE49-F238E27FC236}">
                <a16:creationId xmlns:a16="http://schemas.microsoft.com/office/drawing/2014/main" id="{52172589-73F3-13FF-2265-33DC3ADE04FE}"/>
              </a:ext>
            </a:extLst>
          </p:cNvPr>
          <p:cNvPicPr>
            <a:picLocks noChangeAspect="1"/>
          </p:cNvPicPr>
          <p:nvPr userDrawn="1"/>
        </p:nvPicPr>
        <p:blipFill rotWithShape="1">
          <a:blip r:embed="rId2"/>
          <a:srcRect l="-1151" t="17276" r="735" b="15784"/>
          <a:stretch/>
        </p:blipFill>
        <p:spPr>
          <a:xfrm>
            <a:off x="10832474" y="0"/>
            <a:ext cx="1359526" cy="32051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pic>
        <p:nvPicPr>
          <p:cNvPr id="2" name="Picture 1">
            <a:extLst>
              <a:ext uri="{FF2B5EF4-FFF2-40B4-BE49-F238E27FC236}">
                <a16:creationId xmlns:a16="http://schemas.microsoft.com/office/drawing/2014/main" id="{A838A593-6539-F3DA-422F-1B7DAB6FEA79}"/>
              </a:ext>
            </a:extLst>
          </p:cNvPr>
          <p:cNvPicPr>
            <a:picLocks noChangeAspect="1"/>
          </p:cNvPicPr>
          <p:nvPr userDrawn="1"/>
        </p:nvPicPr>
        <p:blipFill rotWithShape="1">
          <a:blip r:embed="rId2"/>
          <a:srcRect l="-1151" t="17276" r="735" b="15784"/>
          <a:stretch/>
        </p:blipFill>
        <p:spPr>
          <a:xfrm>
            <a:off x="10416824" y="421105"/>
            <a:ext cx="1359526" cy="32051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82"/>
        <p:cNvGrpSpPr/>
        <p:nvPr/>
      </p:nvGrpSpPr>
      <p:grpSpPr>
        <a:xfrm>
          <a:off x="0" y="0"/>
          <a:ext cx="0" cy="0"/>
          <a:chOff x="0" y="0"/>
          <a:chExt cx="0" cy="0"/>
        </a:xfrm>
      </p:grpSpPr>
      <p:sp>
        <p:nvSpPr>
          <p:cNvPr id="83" name="Google Shape;83;p8"/>
          <p:cNvSpPr/>
          <p:nvPr/>
        </p:nvSpPr>
        <p:spPr>
          <a:xfrm>
            <a:off x="0" y="1311950"/>
            <a:ext cx="6096000" cy="554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0" y="0"/>
            <a:ext cx="12192000" cy="170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 name="Google Shape;85;p8"/>
          <p:cNvCxnSpPr/>
          <p:nvPr/>
        </p:nvCxnSpPr>
        <p:spPr>
          <a:xfrm>
            <a:off x="5320950" y="1311950"/>
            <a:ext cx="1550100" cy="0"/>
          </a:xfrm>
          <a:prstGeom prst="straightConnector1">
            <a:avLst/>
          </a:prstGeom>
          <a:noFill/>
          <a:ln w="38100" cap="rnd" cmpd="sng">
            <a:solidFill>
              <a:schemeClr val="accent2"/>
            </a:solidFill>
            <a:prstDash val="solid"/>
            <a:round/>
            <a:headEnd type="none" w="med" len="med"/>
            <a:tailEnd type="none" w="med" len="med"/>
          </a:ln>
        </p:spPr>
      </p:cxnSp>
      <p:sp>
        <p:nvSpPr>
          <p:cNvPr id="90" name="Google Shape;90;p8"/>
          <p:cNvSpPr txBox="1">
            <a:spLocks noGrp="1"/>
          </p:cNvSpPr>
          <p:nvPr>
            <p:ph type="subTitle" idx="1"/>
          </p:nvPr>
        </p:nvSpPr>
        <p:spPr>
          <a:xfrm>
            <a:off x="448867" y="2024167"/>
            <a:ext cx="39897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1" name="Google Shape;91;p8"/>
          <p:cNvSpPr txBox="1">
            <a:spLocks noGrp="1"/>
          </p:cNvSpPr>
          <p:nvPr>
            <p:ph type="subTitle" idx="2"/>
          </p:nvPr>
        </p:nvSpPr>
        <p:spPr>
          <a:xfrm>
            <a:off x="6096467" y="2024167"/>
            <a:ext cx="39897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2" name="Google Shape;92;p8"/>
          <p:cNvSpPr txBox="1">
            <a:spLocks noGrp="1"/>
          </p:cNvSpPr>
          <p:nvPr>
            <p:ph type="body" idx="3"/>
          </p:nvPr>
        </p:nvSpPr>
        <p:spPr>
          <a:xfrm>
            <a:off x="1327200" y="2961200"/>
            <a:ext cx="44103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93" name="Google Shape;93;p8"/>
          <p:cNvSpPr txBox="1">
            <a:spLocks noGrp="1"/>
          </p:cNvSpPr>
          <p:nvPr>
            <p:ph type="body" idx="4"/>
          </p:nvPr>
        </p:nvSpPr>
        <p:spPr>
          <a:xfrm>
            <a:off x="6770523" y="2949450"/>
            <a:ext cx="44106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94" name="Google Shape;94;p8"/>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lt1"/>
              </a:buClr>
              <a:buSzPts val="4000"/>
              <a:buFont typeface="Aldrich"/>
              <a:buNone/>
              <a:defRPr>
                <a:solidFill>
                  <a:schemeClr val="lt1"/>
                </a:solidFill>
              </a:defRPr>
            </a:lvl1pPr>
            <a:lvl2pPr lvl="1"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2pPr>
            <a:lvl3pPr lvl="2"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3pPr>
            <a:lvl4pPr lvl="3"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4pPr>
            <a:lvl5pPr lvl="4"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5pPr>
            <a:lvl6pPr lvl="5"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6pPr>
            <a:lvl7pPr lvl="6"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7pPr>
            <a:lvl8pPr lvl="7"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8pPr>
            <a:lvl9pPr lvl="8" algn="ctr"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9pPr>
          </a:lstStyle>
          <a:p>
            <a:endParaRPr/>
          </a:p>
        </p:txBody>
      </p:sp>
      <p:pic>
        <p:nvPicPr>
          <p:cNvPr id="2" name="Picture 1">
            <a:extLst>
              <a:ext uri="{FF2B5EF4-FFF2-40B4-BE49-F238E27FC236}">
                <a16:creationId xmlns:a16="http://schemas.microsoft.com/office/drawing/2014/main" id="{6DF99581-59E2-BC11-A1AF-7B66B3E65B77}"/>
              </a:ext>
            </a:extLst>
          </p:cNvPr>
          <p:cNvPicPr>
            <a:picLocks noChangeAspect="1"/>
          </p:cNvPicPr>
          <p:nvPr userDrawn="1"/>
        </p:nvPicPr>
        <p:blipFill rotWithShape="1">
          <a:blip r:embed="rId2"/>
          <a:srcRect l="-1151" t="17276" r="735" b="15784"/>
          <a:stretch/>
        </p:blipFill>
        <p:spPr>
          <a:xfrm>
            <a:off x="10832474" y="0"/>
            <a:ext cx="1359526" cy="32051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57" name="Google Shape;157;p13"/>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pic>
        <p:nvPicPr>
          <p:cNvPr id="2" name="Picture 1">
            <a:extLst>
              <a:ext uri="{FF2B5EF4-FFF2-40B4-BE49-F238E27FC236}">
                <a16:creationId xmlns:a16="http://schemas.microsoft.com/office/drawing/2014/main" id="{754DCB07-1E6D-CD24-C722-2AF7421E0E75}"/>
              </a:ext>
            </a:extLst>
          </p:cNvPr>
          <p:cNvPicPr>
            <a:picLocks noChangeAspect="1"/>
          </p:cNvPicPr>
          <p:nvPr userDrawn="1"/>
        </p:nvPicPr>
        <p:blipFill rotWithShape="1">
          <a:blip r:embed="rId2"/>
          <a:srcRect l="-1151" t="17276" r="735" b="15784"/>
          <a:stretch/>
        </p:blipFill>
        <p:spPr>
          <a:xfrm>
            <a:off x="10832474" y="0"/>
            <a:ext cx="1359526" cy="32051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158"/>
        <p:cNvGrpSpPr/>
        <p:nvPr/>
      </p:nvGrpSpPr>
      <p:grpSpPr>
        <a:xfrm>
          <a:off x="0" y="0"/>
          <a:ext cx="0" cy="0"/>
          <a:chOff x="0" y="0"/>
          <a:chExt cx="0" cy="0"/>
        </a:xfrm>
      </p:grpSpPr>
      <p:sp>
        <p:nvSpPr>
          <p:cNvPr id="159" name="Google Shape;159;p14"/>
          <p:cNvSpPr/>
          <p:nvPr/>
        </p:nvSpPr>
        <p:spPr>
          <a:xfrm>
            <a:off x="0" y="3381625"/>
            <a:ext cx="12192000" cy="347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 name="Google Shape;160;p14"/>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2100"/>
              <a:buNone/>
              <a:defRPr sz="2100" b="1">
                <a:solidFill>
                  <a:schemeClr val="lt1"/>
                </a:solidFill>
              </a:defRPr>
            </a:lvl1pPr>
            <a:lvl2pPr lvl="1" rtl="0">
              <a:spcBef>
                <a:spcPts val="2100"/>
              </a:spcBef>
              <a:spcAft>
                <a:spcPts val="0"/>
              </a:spcAft>
              <a:buClr>
                <a:schemeClr val="lt1"/>
              </a:buClr>
              <a:buSzPts val="2100"/>
              <a:buNone/>
              <a:defRPr sz="2100" b="1">
                <a:solidFill>
                  <a:schemeClr val="lt1"/>
                </a:solidFill>
              </a:defRPr>
            </a:lvl2pPr>
            <a:lvl3pPr lvl="2" rtl="0">
              <a:spcBef>
                <a:spcPts val="2100"/>
              </a:spcBef>
              <a:spcAft>
                <a:spcPts val="0"/>
              </a:spcAft>
              <a:buClr>
                <a:schemeClr val="lt1"/>
              </a:buClr>
              <a:buSzPts val="2100"/>
              <a:buNone/>
              <a:defRPr sz="2100" b="1">
                <a:solidFill>
                  <a:schemeClr val="lt1"/>
                </a:solidFill>
              </a:defRPr>
            </a:lvl3pPr>
            <a:lvl4pPr lvl="3" rtl="0">
              <a:spcBef>
                <a:spcPts val="2100"/>
              </a:spcBef>
              <a:spcAft>
                <a:spcPts val="0"/>
              </a:spcAft>
              <a:buClr>
                <a:schemeClr val="lt1"/>
              </a:buClr>
              <a:buSzPts val="2100"/>
              <a:buNone/>
              <a:defRPr sz="2100" b="1">
                <a:solidFill>
                  <a:schemeClr val="lt1"/>
                </a:solidFill>
              </a:defRPr>
            </a:lvl4pPr>
            <a:lvl5pPr lvl="4" rtl="0">
              <a:spcBef>
                <a:spcPts val="2100"/>
              </a:spcBef>
              <a:spcAft>
                <a:spcPts val="0"/>
              </a:spcAft>
              <a:buClr>
                <a:schemeClr val="lt1"/>
              </a:buClr>
              <a:buSzPts val="2100"/>
              <a:buNone/>
              <a:defRPr sz="2100" b="1">
                <a:solidFill>
                  <a:schemeClr val="lt1"/>
                </a:solidFill>
              </a:defRPr>
            </a:lvl5pPr>
            <a:lvl6pPr lvl="5" rtl="0">
              <a:spcBef>
                <a:spcPts val="2100"/>
              </a:spcBef>
              <a:spcAft>
                <a:spcPts val="0"/>
              </a:spcAft>
              <a:buClr>
                <a:schemeClr val="lt1"/>
              </a:buClr>
              <a:buSzPts val="2100"/>
              <a:buNone/>
              <a:defRPr sz="2100" b="1">
                <a:solidFill>
                  <a:schemeClr val="lt1"/>
                </a:solidFill>
              </a:defRPr>
            </a:lvl6pPr>
            <a:lvl7pPr lvl="6" rtl="0">
              <a:spcBef>
                <a:spcPts val="2100"/>
              </a:spcBef>
              <a:spcAft>
                <a:spcPts val="0"/>
              </a:spcAft>
              <a:buClr>
                <a:schemeClr val="lt1"/>
              </a:buClr>
              <a:buSzPts val="2100"/>
              <a:buNone/>
              <a:defRPr sz="2100" b="1">
                <a:solidFill>
                  <a:schemeClr val="lt1"/>
                </a:solidFill>
              </a:defRPr>
            </a:lvl7pPr>
            <a:lvl8pPr lvl="7" rtl="0">
              <a:spcBef>
                <a:spcPts val="2100"/>
              </a:spcBef>
              <a:spcAft>
                <a:spcPts val="0"/>
              </a:spcAft>
              <a:buClr>
                <a:schemeClr val="lt1"/>
              </a:buClr>
              <a:buSzPts val="2100"/>
              <a:buNone/>
              <a:defRPr sz="2100" b="1">
                <a:solidFill>
                  <a:schemeClr val="lt1"/>
                </a:solidFill>
              </a:defRPr>
            </a:lvl8pPr>
            <a:lvl9pPr lvl="8" rtl="0">
              <a:spcBef>
                <a:spcPts val="2100"/>
              </a:spcBef>
              <a:spcAft>
                <a:spcPts val="2100"/>
              </a:spcAft>
              <a:buClr>
                <a:schemeClr val="lt1"/>
              </a:buClr>
              <a:buSzPts val="2100"/>
              <a:buNone/>
              <a:defRPr sz="2100" b="1">
                <a:solidFill>
                  <a:schemeClr val="lt1"/>
                </a:solidFill>
              </a:defRPr>
            </a:lvl9pPr>
          </a:lstStyle>
          <a:p>
            <a:endParaRPr/>
          </a:p>
        </p:txBody>
      </p:sp>
      <p:sp>
        <p:nvSpPr>
          <p:cNvPr id="161" name="Google Shape;161;p14"/>
          <p:cNvSpPr txBox="1">
            <a:spLocks noGrp="1"/>
          </p:cNvSpPr>
          <p:nvPr>
            <p:ph type="title"/>
          </p:nvPr>
        </p:nvSpPr>
        <p:spPr>
          <a:xfrm>
            <a:off x="61306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dirty="0"/>
          </a:p>
        </p:txBody>
      </p:sp>
      <p:sp>
        <p:nvSpPr>
          <p:cNvPr id="162" name="Google Shape;162;p14"/>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68300">
              <a:lnSpc>
                <a:spcPct val="100000"/>
              </a:lnSpc>
              <a:spcBef>
                <a:spcPts val="0"/>
              </a:spcBef>
              <a:spcAft>
                <a:spcPts val="0"/>
              </a:spcAft>
              <a:buClr>
                <a:schemeClr val="lt1"/>
              </a:buClr>
              <a:buSzPts val="2200"/>
              <a:buChar char="●"/>
              <a:defRPr>
                <a:solidFill>
                  <a:schemeClr val="lt1"/>
                </a:solidFill>
              </a:defRPr>
            </a:lvl1pPr>
            <a:lvl2pPr marL="914400" lvl="1" indent="-368300">
              <a:lnSpc>
                <a:spcPct val="100000"/>
              </a:lnSpc>
              <a:spcBef>
                <a:spcPts val="0"/>
              </a:spcBef>
              <a:spcAft>
                <a:spcPts val="0"/>
              </a:spcAft>
              <a:buClr>
                <a:schemeClr val="lt1"/>
              </a:buClr>
              <a:buSzPts val="2200"/>
              <a:buChar char="○"/>
              <a:defRPr>
                <a:solidFill>
                  <a:schemeClr val="lt1"/>
                </a:solidFill>
              </a:defRPr>
            </a:lvl2pPr>
            <a:lvl3pPr marL="1371600" lvl="2" indent="-368300">
              <a:lnSpc>
                <a:spcPct val="100000"/>
              </a:lnSpc>
              <a:spcBef>
                <a:spcPts val="0"/>
              </a:spcBef>
              <a:spcAft>
                <a:spcPts val="0"/>
              </a:spcAft>
              <a:buClr>
                <a:schemeClr val="lt1"/>
              </a:buClr>
              <a:buSzPts val="2200"/>
              <a:buChar char="■"/>
              <a:defRPr>
                <a:solidFill>
                  <a:schemeClr val="lt1"/>
                </a:solidFill>
              </a:defRPr>
            </a:lvl3pPr>
            <a:lvl4pPr marL="1828800" lvl="3" indent="-368300">
              <a:lnSpc>
                <a:spcPct val="100000"/>
              </a:lnSpc>
              <a:spcBef>
                <a:spcPts val="0"/>
              </a:spcBef>
              <a:spcAft>
                <a:spcPts val="0"/>
              </a:spcAft>
              <a:buClr>
                <a:schemeClr val="lt1"/>
              </a:buClr>
              <a:buSzPts val="2200"/>
              <a:buChar char="●"/>
              <a:defRPr>
                <a:solidFill>
                  <a:schemeClr val="lt1"/>
                </a:solidFill>
              </a:defRPr>
            </a:lvl4pPr>
            <a:lvl5pPr marL="2286000" lvl="4" indent="-368300">
              <a:lnSpc>
                <a:spcPct val="100000"/>
              </a:lnSpc>
              <a:spcBef>
                <a:spcPts val="0"/>
              </a:spcBef>
              <a:spcAft>
                <a:spcPts val="0"/>
              </a:spcAft>
              <a:buClr>
                <a:schemeClr val="lt1"/>
              </a:buClr>
              <a:buSzPts val="2200"/>
              <a:buChar char="○"/>
              <a:defRPr>
                <a:solidFill>
                  <a:schemeClr val="lt1"/>
                </a:solidFill>
              </a:defRPr>
            </a:lvl5pPr>
            <a:lvl6pPr marL="2743200" lvl="5" indent="-368300">
              <a:lnSpc>
                <a:spcPct val="100000"/>
              </a:lnSpc>
              <a:spcBef>
                <a:spcPts val="0"/>
              </a:spcBef>
              <a:spcAft>
                <a:spcPts val="0"/>
              </a:spcAft>
              <a:buClr>
                <a:schemeClr val="lt1"/>
              </a:buClr>
              <a:buSzPts val="2200"/>
              <a:buChar char="■"/>
              <a:defRPr>
                <a:solidFill>
                  <a:schemeClr val="lt1"/>
                </a:solidFill>
              </a:defRPr>
            </a:lvl6pPr>
            <a:lvl7pPr marL="3200400" lvl="6" indent="-368300">
              <a:lnSpc>
                <a:spcPct val="100000"/>
              </a:lnSpc>
              <a:spcBef>
                <a:spcPts val="0"/>
              </a:spcBef>
              <a:spcAft>
                <a:spcPts val="0"/>
              </a:spcAft>
              <a:buClr>
                <a:schemeClr val="lt1"/>
              </a:buClr>
              <a:buSzPts val="2200"/>
              <a:buChar char="●"/>
              <a:defRPr>
                <a:solidFill>
                  <a:schemeClr val="lt1"/>
                </a:solidFill>
              </a:defRPr>
            </a:lvl7pPr>
            <a:lvl8pPr marL="3657600" lvl="7" indent="-368300">
              <a:lnSpc>
                <a:spcPct val="100000"/>
              </a:lnSpc>
              <a:spcBef>
                <a:spcPts val="0"/>
              </a:spcBef>
              <a:spcAft>
                <a:spcPts val="0"/>
              </a:spcAft>
              <a:buClr>
                <a:schemeClr val="lt1"/>
              </a:buClr>
              <a:buSzPts val="2200"/>
              <a:buChar char="○"/>
              <a:defRPr>
                <a:solidFill>
                  <a:schemeClr val="lt1"/>
                </a:solidFill>
              </a:defRPr>
            </a:lvl8pPr>
            <a:lvl9pPr marL="4114800" lvl="8" indent="-368300">
              <a:lnSpc>
                <a:spcPct val="100000"/>
              </a:lnSpc>
              <a:spcBef>
                <a:spcPts val="0"/>
              </a:spcBef>
              <a:spcAft>
                <a:spcPts val="0"/>
              </a:spcAft>
              <a:buClr>
                <a:schemeClr val="lt1"/>
              </a:buClr>
              <a:buSzPts val="2200"/>
              <a:buChar char="■"/>
              <a:defRPr>
                <a:solidFill>
                  <a:schemeClr val="lt1"/>
                </a:solidFill>
              </a:defRPr>
            </a:lvl9pPr>
          </a:lstStyle>
          <a:p>
            <a:endParaRPr/>
          </a:p>
        </p:txBody>
      </p:sp>
      <p:pic>
        <p:nvPicPr>
          <p:cNvPr id="2" name="Picture 1">
            <a:extLst>
              <a:ext uri="{FF2B5EF4-FFF2-40B4-BE49-F238E27FC236}">
                <a16:creationId xmlns:a16="http://schemas.microsoft.com/office/drawing/2014/main" id="{FC5ADA4A-2DD4-1D62-D8B7-DA277F0D9A84}"/>
              </a:ext>
            </a:extLst>
          </p:cNvPr>
          <p:cNvPicPr>
            <a:picLocks noChangeAspect="1"/>
          </p:cNvPicPr>
          <p:nvPr userDrawn="1"/>
        </p:nvPicPr>
        <p:blipFill rotWithShape="1">
          <a:blip r:embed="rId2"/>
          <a:srcRect l="-1151" t="17276" r="735" b="15784"/>
          <a:stretch/>
        </p:blipFill>
        <p:spPr>
          <a:xfrm>
            <a:off x="10832474" y="0"/>
            <a:ext cx="1359526" cy="32051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2pPr>
            <a:lvl3pPr lvl="2">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3pPr>
            <a:lvl4pPr lvl="3">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4pPr>
            <a:lvl5pPr lvl="4">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5pPr>
            <a:lvl6pPr lvl="5">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6pPr>
            <a:lvl7pPr lvl="6">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7pPr>
            <a:lvl8pPr lvl="7">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8pPr>
            <a:lvl9pPr lvl="8">
              <a:spcBef>
                <a:spcPts val="0"/>
              </a:spcBef>
              <a:spcAft>
                <a:spcPts val="0"/>
              </a:spcAft>
              <a:buClr>
                <a:schemeClr val="dk1"/>
              </a:buClr>
              <a:buSzPts val="4000"/>
              <a:buFont typeface="DM Serif Display"/>
              <a:buNone/>
              <a:defRPr sz="40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68300">
              <a:lnSpc>
                <a:spcPct val="115000"/>
              </a:lnSpc>
              <a:spcBef>
                <a:spcPts val="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1pPr>
            <a:lvl2pPr marL="914400" lvl="1"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2pPr>
            <a:lvl3pPr marL="1371600" lvl="2"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3pPr>
            <a:lvl4pPr marL="1828800" lvl="3"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4pPr>
            <a:lvl5pPr marL="2286000" lvl="4"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5pPr>
            <a:lvl6pPr marL="2743200" lvl="5"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6pPr>
            <a:lvl7pPr marL="3200400" lvl="6"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7pPr>
            <a:lvl8pPr marL="3657600" lvl="7" indent="-368300">
              <a:lnSpc>
                <a:spcPct val="115000"/>
              </a:lnSpc>
              <a:spcBef>
                <a:spcPts val="2100"/>
              </a:spcBef>
              <a:spcAft>
                <a:spcPts val="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8pPr>
            <a:lvl9pPr marL="4114800" lvl="8" indent="-368300">
              <a:lnSpc>
                <a:spcPct val="115000"/>
              </a:lnSpc>
              <a:spcBef>
                <a:spcPts val="2100"/>
              </a:spcBef>
              <a:spcAft>
                <a:spcPts val="2100"/>
              </a:spcAft>
              <a:buClr>
                <a:schemeClr val="dk2"/>
              </a:buClr>
              <a:buSzPts val="2200"/>
              <a:buFont typeface="Darker Grotesque SemiBold"/>
              <a:buChar char="■"/>
              <a:defRPr sz="2200">
                <a:solidFill>
                  <a:schemeClr val="dk2"/>
                </a:solidFill>
                <a:latin typeface="Darker Grotesque SemiBold"/>
                <a:ea typeface="Darker Grotesque SemiBold"/>
                <a:cs typeface="Darker Grotesque SemiBold"/>
                <a:sym typeface="Darker Grotesque SemiBol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9" r:id="rId4"/>
    <p:sldLayoutId id="214748366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AFAD4DE6-5544-D298-8C02-88CF46E1F9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DDE5C3-1CB8-2DA6-B5CA-3AB524E8D6FE}"/>
              </a:ext>
            </a:extLst>
          </p:cNvPr>
          <p:cNvPicPr>
            <a:picLocks noChangeAspect="1"/>
          </p:cNvPicPr>
          <p:nvPr/>
        </p:nvPicPr>
        <p:blipFill rotWithShape="1">
          <a:blip r:embed="rId3">
            <a:alphaModFix amt="65000"/>
          </a:blip>
          <a:srcRect t="4591" b="11139"/>
          <a:stretch/>
        </p:blipFill>
        <p:spPr>
          <a:xfrm>
            <a:off x="363112" y="315942"/>
            <a:ext cx="11455542" cy="6443743"/>
          </a:xfrm>
          <a:prstGeom prst="rect">
            <a:avLst/>
          </a:prstGeom>
          <a:solidFill>
            <a:schemeClr val="bg1"/>
          </a:solidFill>
        </p:spPr>
      </p:pic>
      <p:sp>
        <p:nvSpPr>
          <p:cNvPr id="172" name="Google Shape;172;p15">
            <a:extLst>
              <a:ext uri="{FF2B5EF4-FFF2-40B4-BE49-F238E27FC236}">
                <a16:creationId xmlns:a16="http://schemas.microsoft.com/office/drawing/2014/main" id="{2FB23C3A-03D5-7128-169E-88C5E33739E8}"/>
              </a:ext>
            </a:extLst>
          </p:cNvPr>
          <p:cNvSpPr txBox="1">
            <a:spLocks noGrp="1"/>
          </p:cNvSpPr>
          <p:nvPr>
            <p:ph type="title"/>
          </p:nvPr>
        </p:nvSpPr>
        <p:spPr>
          <a:xfrm>
            <a:off x="1939348" y="2698998"/>
            <a:ext cx="5403012" cy="2027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000" dirty="0">
                <a:latin typeface="DM Serif Display" pitchFamily="2" charset="0"/>
                <a:cs typeface="Calibri" panose="020F0502020204030204" pitchFamily="34" charset="0"/>
              </a:rPr>
              <a:t>2025 Labor Updates</a:t>
            </a:r>
            <a:endParaRPr sz="4000" dirty="0">
              <a:latin typeface="DM Serif Display" pitchFamily="2" charset="0"/>
              <a:cs typeface="Calibri" panose="020F0502020204030204" pitchFamily="34" charset="0"/>
            </a:endParaRPr>
          </a:p>
        </p:txBody>
      </p:sp>
      <p:sp>
        <p:nvSpPr>
          <p:cNvPr id="173" name="Google Shape;173;p15">
            <a:extLst>
              <a:ext uri="{FF2B5EF4-FFF2-40B4-BE49-F238E27FC236}">
                <a16:creationId xmlns:a16="http://schemas.microsoft.com/office/drawing/2014/main" id="{8ECFC341-ED0F-D4B3-35EA-F4D57601C144}"/>
              </a:ext>
            </a:extLst>
          </p:cNvPr>
          <p:cNvSpPr txBox="1">
            <a:spLocks noGrp="1"/>
          </p:cNvSpPr>
          <p:nvPr>
            <p:ph type="subTitle" idx="1"/>
          </p:nvPr>
        </p:nvSpPr>
        <p:spPr>
          <a:xfrm>
            <a:off x="2332753" y="5040525"/>
            <a:ext cx="3570106" cy="1405033"/>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1200"/>
              </a:spcAft>
              <a:buNone/>
            </a:pPr>
            <a:r>
              <a:rPr lang="en-US" dirty="0">
                <a:solidFill>
                  <a:schemeClr val="accent1"/>
                </a:solidFill>
                <a:latin typeface="DM Serif Display" pitchFamily="2" charset="0"/>
                <a:cs typeface="Arial" panose="020B0604020202020204" pitchFamily="34" charset="0"/>
              </a:rPr>
              <a:t>Presented by Roscoe Mutz</a:t>
            </a:r>
          </a:p>
          <a:p>
            <a:pPr marL="0" lvl="0" indent="0" algn="l" rtl="0">
              <a:lnSpc>
                <a:spcPct val="100000"/>
              </a:lnSpc>
              <a:spcBef>
                <a:spcPts val="0"/>
              </a:spcBef>
              <a:spcAft>
                <a:spcPts val="1200"/>
              </a:spcAft>
              <a:buNone/>
            </a:pPr>
            <a:r>
              <a:rPr lang="en-US" dirty="0">
                <a:solidFill>
                  <a:schemeClr val="accent1"/>
                </a:solidFill>
                <a:latin typeface="DM Serif Display" pitchFamily="2" charset="0"/>
                <a:cs typeface="Arial" panose="020B0604020202020204" pitchFamily="34" charset="0"/>
              </a:rPr>
              <a:t>     February 19, 2025</a:t>
            </a:r>
          </a:p>
          <a:p>
            <a:pPr marL="0" lvl="0" indent="0" algn="l" rtl="0">
              <a:lnSpc>
                <a:spcPct val="100000"/>
              </a:lnSpc>
              <a:spcBef>
                <a:spcPts val="0"/>
              </a:spcBef>
              <a:spcAft>
                <a:spcPts val="1200"/>
              </a:spcAft>
              <a:buNone/>
            </a:pPr>
            <a:r>
              <a:rPr lang="en-US" dirty="0">
                <a:solidFill>
                  <a:schemeClr val="accent1"/>
                </a:solidFill>
                <a:latin typeface="DM Serif Display" pitchFamily="2" charset="0"/>
                <a:cs typeface="Arial" panose="020B0604020202020204" pitchFamily="34" charset="0"/>
              </a:rPr>
              <a:t>     </a:t>
            </a:r>
            <a:endParaRPr dirty="0">
              <a:solidFill>
                <a:schemeClr val="accent1"/>
              </a:solidFill>
              <a:latin typeface="DM Serif Display" pitchFamily="2" charset="0"/>
              <a:cs typeface="Arial" panose="020B0604020202020204" pitchFamily="34" charset="0"/>
            </a:endParaRPr>
          </a:p>
        </p:txBody>
      </p:sp>
      <p:pic>
        <p:nvPicPr>
          <p:cNvPr id="4" name="Picture 3">
            <a:extLst>
              <a:ext uri="{FF2B5EF4-FFF2-40B4-BE49-F238E27FC236}">
                <a16:creationId xmlns:a16="http://schemas.microsoft.com/office/drawing/2014/main" id="{317C6322-0CC4-307E-D9D6-52365F93197B}"/>
              </a:ext>
            </a:extLst>
          </p:cNvPr>
          <p:cNvPicPr>
            <a:picLocks noChangeAspect="1"/>
          </p:cNvPicPr>
          <p:nvPr/>
        </p:nvPicPr>
        <p:blipFill>
          <a:blip r:embed="rId4"/>
          <a:stretch>
            <a:fillRect/>
          </a:stretch>
        </p:blipFill>
        <p:spPr>
          <a:xfrm>
            <a:off x="2097083" y="869848"/>
            <a:ext cx="3116575" cy="1512647"/>
          </a:xfrm>
          <a:prstGeom prst="rect">
            <a:avLst/>
          </a:prstGeom>
        </p:spPr>
      </p:pic>
    </p:spTree>
    <p:extLst>
      <p:ext uri="{BB962C8B-B14F-4D97-AF65-F5344CB8AC3E}">
        <p14:creationId xmlns:p14="http://schemas.microsoft.com/office/powerpoint/2010/main" val="425214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90281FE7-A4C4-9A0E-6568-ACC35AE0A9B6}"/>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DA0028E6-4A50-140B-0129-60815C2C4629}"/>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Getting Paid for Your Labor</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0DAA3897-ABCB-C5E1-9F10-C87D5EC884B0}"/>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64A99898-A645-D9B7-1895-9C6E7D1D82F2}"/>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F164318E-88E0-BA4B-A5C0-62A1AF1AB995}"/>
              </a:ext>
            </a:extLst>
          </p:cNvPr>
          <p:cNvSpPr txBox="1"/>
          <p:nvPr/>
        </p:nvSpPr>
        <p:spPr>
          <a:xfrm>
            <a:off x="175178" y="2479248"/>
            <a:ext cx="5866397" cy="2800767"/>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dirty="0">
                <a:latin typeface="+mn-lt"/>
                <a:sym typeface="Darker Grotesque"/>
              </a:rPr>
              <a:t>Project Documentation</a:t>
            </a:r>
          </a:p>
          <a:p>
            <a:pPr marL="0" lvl="0" indent="0" algn="l" rtl="0">
              <a:lnSpc>
                <a:spcPct val="100000"/>
              </a:lnSpc>
              <a:spcBef>
                <a:spcPts val="0"/>
              </a:spcBef>
              <a:spcAft>
                <a:spcPts val="0"/>
              </a:spcAft>
              <a:buNone/>
            </a:pPr>
            <a:endParaRPr lang="en-US" sz="24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Delays</a:t>
            </a:r>
          </a:p>
          <a:p>
            <a:pPr lvl="0" algn="l" rtl="0">
              <a:lnSpc>
                <a:spcPct val="100000"/>
              </a:lnSpc>
              <a:spcBef>
                <a:spcPts val="0"/>
              </a:spcBef>
              <a:spcAft>
                <a:spcPts val="0"/>
              </a:spcAft>
            </a:pPr>
            <a:r>
              <a:rPr lang="en-US" sz="2000" dirty="0">
                <a:latin typeface="+mn-lt"/>
                <a:sym typeface="Darker Grotesque"/>
              </a:rPr>
              <a:t>     - </a:t>
            </a:r>
            <a:r>
              <a:rPr lang="en-US" sz="1600" dirty="0">
                <a:latin typeface="+mn-lt"/>
                <a:sym typeface="Darker Grotesque"/>
              </a:rPr>
              <a:t>Document any delays</a:t>
            </a:r>
          </a:p>
          <a:p>
            <a:pPr lvl="0" algn="l" rtl="0">
              <a:lnSpc>
                <a:spcPct val="100000"/>
              </a:lnSpc>
              <a:spcBef>
                <a:spcPts val="0"/>
              </a:spcBef>
              <a:spcAft>
                <a:spcPts val="0"/>
              </a:spcAft>
            </a:pPr>
            <a:r>
              <a:rPr lang="en-US" sz="1600" dirty="0">
                <a:latin typeface="+mn-lt"/>
                <a:sym typeface="Darker Grotesque"/>
              </a:rPr>
              <a:t>      - Be aware of time limitations on notices and claims</a:t>
            </a:r>
          </a:p>
          <a:p>
            <a:pPr lvl="0" algn="l" rtl="0">
              <a:lnSpc>
                <a:spcPct val="100000"/>
              </a:lnSpc>
              <a:spcBef>
                <a:spcPts val="0"/>
              </a:spcBef>
              <a:spcAft>
                <a:spcPts val="0"/>
              </a:spcAft>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Changes in Work and Change Orders</a:t>
            </a:r>
          </a:p>
          <a:p>
            <a:pPr lvl="0" algn="l" rtl="0">
              <a:lnSpc>
                <a:spcPct val="100000"/>
              </a:lnSpc>
              <a:spcBef>
                <a:spcPts val="0"/>
              </a:spcBef>
              <a:spcAft>
                <a:spcPts val="0"/>
              </a:spcAft>
            </a:pPr>
            <a:r>
              <a:rPr lang="en-US" sz="1600" dirty="0">
                <a:solidFill>
                  <a:srgbClr val="000000"/>
                </a:solidFill>
                <a:latin typeface="+mn-lt"/>
                <a:cs typeface="Arial"/>
                <a:sym typeface="Darker Grotesque"/>
              </a:rPr>
              <a:t>     - Negotiate differences in contract work, time, and/or cost</a:t>
            </a:r>
          </a:p>
          <a:p>
            <a:pPr lvl="0" algn="l" rtl="0">
              <a:lnSpc>
                <a:spcPct val="100000"/>
              </a:lnSpc>
              <a:spcBef>
                <a:spcPts val="0"/>
              </a:spcBef>
              <a:spcAft>
                <a:spcPts val="0"/>
              </a:spcAft>
            </a:pPr>
            <a:r>
              <a:rPr lang="en-US" sz="1600" dirty="0">
                <a:solidFill>
                  <a:srgbClr val="000000"/>
                </a:solidFill>
                <a:latin typeface="+mn-lt"/>
                <a:cs typeface="Arial"/>
                <a:sym typeface="Darker Grotesque"/>
              </a:rPr>
              <a:t>     - Document those changes with a Change Order</a:t>
            </a:r>
          </a:p>
        </p:txBody>
      </p:sp>
      <p:sp>
        <p:nvSpPr>
          <p:cNvPr id="4" name="Rectangle 3">
            <a:extLst>
              <a:ext uri="{FF2B5EF4-FFF2-40B4-BE49-F238E27FC236}">
                <a16:creationId xmlns:a16="http://schemas.microsoft.com/office/drawing/2014/main" id="{8300F2C3-BC9F-7227-221A-A35C28C19EF3}"/>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C2CA4B7-030D-EB21-66E8-7EB2BB3BB040}"/>
              </a:ext>
            </a:extLst>
          </p:cNvPr>
          <p:cNvPicPr>
            <a:picLocks noChangeAspect="1"/>
          </p:cNvPicPr>
          <p:nvPr/>
        </p:nvPicPr>
        <p:blipFill>
          <a:blip r:embed="rId4"/>
          <a:stretch>
            <a:fillRect/>
          </a:stretch>
        </p:blipFill>
        <p:spPr>
          <a:xfrm>
            <a:off x="7362447" y="2304343"/>
            <a:ext cx="3755207" cy="3755207"/>
          </a:xfrm>
          <a:prstGeom prst="rect">
            <a:avLst/>
          </a:prstGeom>
        </p:spPr>
      </p:pic>
    </p:spTree>
    <p:extLst>
      <p:ext uri="{BB962C8B-B14F-4D97-AF65-F5344CB8AC3E}">
        <p14:creationId xmlns:p14="http://schemas.microsoft.com/office/powerpoint/2010/main" val="382925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92FC2637-9A6E-B9BF-877C-8D7AB1A78D15}"/>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9A34A036-61B0-32DE-F5C9-50376DD3C6DC}"/>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Change Orders</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B3F73001-BD5D-6408-04A4-C116A5D30199}"/>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21C41555-A4CF-7606-0D4E-A92702708F9A}"/>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5976785-5013-19E4-CB5B-33C41EDBF58C}"/>
              </a:ext>
            </a:extLst>
          </p:cNvPr>
          <p:cNvSpPr txBox="1"/>
          <p:nvPr/>
        </p:nvSpPr>
        <p:spPr>
          <a:xfrm>
            <a:off x="175178" y="2479248"/>
            <a:ext cx="5866397" cy="3970318"/>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dirty="0">
                <a:latin typeface="+mn-lt"/>
                <a:sym typeface="Darker Grotesque"/>
              </a:rPr>
              <a:t>Mini Contract that includes:</a:t>
            </a:r>
          </a:p>
          <a:p>
            <a:pPr marL="285750" lvl="0" indent="-285750" algn="l" rtl="0">
              <a:lnSpc>
                <a:spcPct val="100000"/>
              </a:lnSpc>
              <a:spcBef>
                <a:spcPts val="0"/>
              </a:spcBef>
              <a:spcAft>
                <a:spcPts val="0"/>
              </a:spcAft>
              <a:buFontTx/>
              <a:buChar char="-"/>
            </a:pPr>
            <a:r>
              <a:rPr lang="en-US" sz="1600" dirty="0">
                <a:latin typeface="+mn-lt"/>
                <a:sym typeface="Darker Grotesque"/>
              </a:rPr>
              <a:t>New scope of work</a:t>
            </a:r>
          </a:p>
          <a:p>
            <a:pPr marL="285750" lvl="0" indent="-285750" algn="l" rtl="0">
              <a:lnSpc>
                <a:spcPct val="100000"/>
              </a:lnSpc>
              <a:spcBef>
                <a:spcPts val="0"/>
              </a:spcBef>
              <a:spcAft>
                <a:spcPts val="0"/>
              </a:spcAft>
              <a:buFontTx/>
              <a:buChar char="-"/>
            </a:pPr>
            <a:r>
              <a:rPr lang="en-US" sz="1600" dirty="0">
                <a:latin typeface="+mn-lt"/>
                <a:sym typeface="Darker Grotesque"/>
              </a:rPr>
              <a:t>Price</a:t>
            </a:r>
          </a:p>
          <a:p>
            <a:pPr marL="285750" lvl="0" indent="-285750" algn="l" rtl="0">
              <a:lnSpc>
                <a:spcPct val="100000"/>
              </a:lnSpc>
              <a:spcBef>
                <a:spcPts val="0"/>
              </a:spcBef>
              <a:spcAft>
                <a:spcPts val="0"/>
              </a:spcAft>
              <a:buFontTx/>
              <a:buChar char="-"/>
            </a:pPr>
            <a:r>
              <a:rPr lang="en-US" sz="1600" dirty="0">
                <a:latin typeface="+mn-lt"/>
                <a:sym typeface="Darker Grotesque"/>
              </a:rPr>
              <a:t>Time</a:t>
            </a:r>
          </a:p>
          <a:p>
            <a:pPr marL="0" lvl="0" indent="0" algn="l" rtl="0">
              <a:lnSpc>
                <a:spcPct val="100000"/>
              </a:lnSpc>
              <a:spcBef>
                <a:spcPts val="0"/>
              </a:spcBef>
              <a:spcAft>
                <a:spcPts val="0"/>
              </a:spcAft>
              <a:buNone/>
            </a:pPr>
            <a:endParaRPr lang="en-US" sz="24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Example:</a:t>
            </a:r>
          </a:p>
          <a:p>
            <a:pPr lvl="0" algn="l" rtl="0">
              <a:lnSpc>
                <a:spcPct val="100000"/>
              </a:lnSpc>
              <a:spcBef>
                <a:spcPts val="0"/>
              </a:spcBef>
              <a:spcAft>
                <a:spcPts val="0"/>
              </a:spcAft>
            </a:pPr>
            <a:r>
              <a:rPr lang="en-US" sz="2000" dirty="0">
                <a:latin typeface="+mn-lt"/>
                <a:sym typeface="Darker Grotesque"/>
              </a:rPr>
              <a:t>     - </a:t>
            </a:r>
            <a:r>
              <a:rPr lang="en-US" sz="1600" dirty="0">
                <a:latin typeface="+mn-lt"/>
                <a:sym typeface="Darker Grotesque"/>
              </a:rPr>
              <a:t>Substitute 8,000 SF of ceramic tile in place of carpet</a:t>
            </a:r>
          </a:p>
          <a:p>
            <a:pPr lvl="0" algn="l" rtl="0">
              <a:lnSpc>
                <a:spcPct val="100000"/>
              </a:lnSpc>
              <a:spcBef>
                <a:spcPts val="0"/>
              </a:spcBef>
              <a:spcAft>
                <a:spcPts val="0"/>
              </a:spcAft>
            </a:pPr>
            <a:r>
              <a:rPr lang="en-US" sz="1600" dirty="0">
                <a:latin typeface="+mn-lt"/>
                <a:sym typeface="Darker Grotesque"/>
              </a:rPr>
              <a:t>      - Contract Price increased by $26,000</a:t>
            </a:r>
          </a:p>
          <a:p>
            <a:pPr lvl="0" algn="l" rtl="0">
              <a:lnSpc>
                <a:spcPct val="100000"/>
              </a:lnSpc>
              <a:spcBef>
                <a:spcPts val="0"/>
              </a:spcBef>
              <a:spcAft>
                <a:spcPts val="0"/>
              </a:spcAft>
            </a:pPr>
            <a:r>
              <a:rPr lang="en-US" sz="1600" dirty="0">
                <a:latin typeface="+mn-lt"/>
                <a:sym typeface="Darker Grotesque"/>
              </a:rPr>
              <a:t>      - Contract Time increased by 5 business days</a:t>
            </a:r>
          </a:p>
          <a:p>
            <a:pPr lvl="0" algn="l" rtl="0">
              <a:lnSpc>
                <a:spcPct val="100000"/>
              </a:lnSpc>
              <a:spcBef>
                <a:spcPts val="0"/>
              </a:spcBef>
              <a:spcAft>
                <a:spcPts val="0"/>
              </a:spcAft>
            </a:pPr>
            <a:endParaRPr lang="en-US" sz="1600" dirty="0">
              <a:latin typeface="+mn-lt"/>
              <a:sym typeface="Darker Grotesque"/>
            </a:endParaRPr>
          </a:p>
          <a:p>
            <a:pPr lvl="0" algn="l" rtl="0">
              <a:lnSpc>
                <a:spcPct val="100000"/>
              </a:lnSpc>
              <a:spcBef>
                <a:spcPts val="0"/>
              </a:spcBef>
              <a:spcAft>
                <a:spcPts val="0"/>
              </a:spcAft>
            </a:pPr>
            <a:r>
              <a:rPr lang="en-US" sz="1600" dirty="0">
                <a:latin typeface="+mn-lt"/>
                <a:sym typeface="Darker Grotesque"/>
              </a:rPr>
              <a:t>Generally occur when: (1) Owner requests modifications to existing plan or spec; (2) address imperfections in drawings or specs; or (3) unexpected external factors.</a:t>
            </a:r>
          </a:p>
          <a:p>
            <a:pPr lvl="0" algn="l" rtl="0">
              <a:lnSpc>
                <a:spcPct val="100000"/>
              </a:lnSpc>
              <a:spcBef>
                <a:spcPts val="0"/>
              </a:spcBef>
              <a:spcAft>
                <a:spcPts val="0"/>
              </a:spcAft>
            </a:pPr>
            <a:endParaRPr lang="en-US" sz="2000" dirty="0">
              <a:latin typeface="+mn-lt"/>
              <a:sym typeface="Darker Grotesque"/>
            </a:endParaRPr>
          </a:p>
        </p:txBody>
      </p:sp>
      <p:sp>
        <p:nvSpPr>
          <p:cNvPr id="4" name="Rectangle 3">
            <a:extLst>
              <a:ext uri="{FF2B5EF4-FFF2-40B4-BE49-F238E27FC236}">
                <a16:creationId xmlns:a16="http://schemas.microsoft.com/office/drawing/2014/main" id="{30E06B8D-D803-B4F5-0AF1-CD27D5AE2AD6}"/>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ADBE3EE-ACDC-47BE-F7ED-604C2D6FCE5D}"/>
              </a:ext>
            </a:extLst>
          </p:cNvPr>
          <p:cNvPicPr>
            <a:picLocks noChangeAspect="1"/>
          </p:cNvPicPr>
          <p:nvPr/>
        </p:nvPicPr>
        <p:blipFill>
          <a:blip r:embed="rId4"/>
          <a:stretch>
            <a:fillRect/>
          </a:stretch>
        </p:blipFill>
        <p:spPr>
          <a:xfrm>
            <a:off x="6608087" y="2598092"/>
            <a:ext cx="5070884" cy="3380589"/>
          </a:xfrm>
          <a:prstGeom prst="rect">
            <a:avLst/>
          </a:prstGeom>
        </p:spPr>
      </p:pic>
    </p:spTree>
    <p:extLst>
      <p:ext uri="{BB962C8B-B14F-4D97-AF65-F5344CB8AC3E}">
        <p14:creationId xmlns:p14="http://schemas.microsoft.com/office/powerpoint/2010/main" val="10508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E0FF5D2E-A60E-F1CE-3963-8B086EC09C9D}"/>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23A2A5F6-5800-501B-48D2-21625C6FC8FB}"/>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Extra Work</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200ECE38-915E-91B7-B146-A75A8B258F28}"/>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F245BEF5-5F77-2D3D-3261-A7A95FF0DE33}"/>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C2E4064-297E-58C7-977D-009F6C7B3CC8}"/>
              </a:ext>
            </a:extLst>
          </p:cNvPr>
          <p:cNvSpPr txBox="1"/>
          <p:nvPr/>
        </p:nvSpPr>
        <p:spPr>
          <a:xfrm>
            <a:off x="175178" y="2479248"/>
            <a:ext cx="5866397" cy="4093428"/>
          </a:xfrm>
          <a:prstGeom prst="rect">
            <a:avLst/>
          </a:prstGeom>
          <a:noFill/>
        </p:spPr>
        <p:txBody>
          <a:bodyPr wrap="square" rtlCol="0">
            <a:spAutoFit/>
          </a:bodyPr>
          <a:lstStyle/>
          <a:p>
            <a:pPr lvl="0" algn="l" rtl="0">
              <a:lnSpc>
                <a:spcPct val="100000"/>
              </a:lnSpc>
              <a:spcBef>
                <a:spcPts val="0"/>
              </a:spcBef>
              <a:spcAft>
                <a:spcPts val="0"/>
              </a:spcAft>
            </a:pPr>
            <a:r>
              <a:rPr lang="en-US" sz="2000" dirty="0">
                <a:latin typeface="+mn-lt"/>
                <a:sym typeface="Darker Grotesque"/>
              </a:rPr>
              <a:t>Can Involve Any of the Following:</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Changed site condition</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Change in work sequencing</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Unexpected additional time and/or cost</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Change in materials</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Delays due to </a:t>
            </a:r>
            <a:r>
              <a:rPr lang="en-US" sz="2000" i="1" dirty="0">
                <a:latin typeface="+mn-lt"/>
                <a:sym typeface="Darker Grotesque"/>
              </a:rPr>
              <a:t>force majeure </a:t>
            </a:r>
            <a:r>
              <a:rPr lang="en-US" sz="2000" dirty="0">
                <a:latin typeface="+mn-lt"/>
                <a:sym typeface="Darker Grotesque"/>
              </a:rPr>
              <a:t>(Acts of God)</a:t>
            </a:r>
          </a:p>
          <a:p>
            <a:pPr marL="342900" lvl="0" indent="-34290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a:p>
            <a:pPr lvl="0" algn="l" rtl="0">
              <a:lnSpc>
                <a:spcPct val="100000"/>
              </a:lnSpc>
              <a:spcBef>
                <a:spcPts val="0"/>
              </a:spcBef>
              <a:spcAft>
                <a:spcPts val="0"/>
              </a:spcAft>
            </a:pPr>
            <a:r>
              <a:rPr lang="en-US" sz="2000" dirty="0">
                <a:latin typeface="+mn-lt"/>
                <a:sym typeface="Darker Grotesque"/>
              </a:rPr>
              <a:t>But:</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Encountering work that is more difficult than anticipated may not rise to level of change order for extra work.</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Encountering materially different site conditions not anticipated by any party may justify CO.</a:t>
            </a:r>
          </a:p>
        </p:txBody>
      </p:sp>
      <p:sp>
        <p:nvSpPr>
          <p:cNvPr id="4" name="Rectangle 3">
            <a:extLst>
              <a:ext uri="{FF2B5EF4-FFF2-40B4-BE49-F238E27FC236}">
                <a16:creationId xmlns:a16="http://schemas.microsoft.com/office/drawing/2014/main" id="{DDCF9F09-44CC-D303-B46B-DDAA96BAA1A7}"/>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1F8D03-D1FE-4325-A3B9-F3B05C0BC788}"/>
              </a:ext>
            </a:extLst>
          </p:cNvPr>
          <p:cNvPicPr>
            <a:picLocks noChangeAspect="1"/>
          </p:cNvPicPr>
          <p:nvPr/>
        </p:nvPicPr>
        <p:blipFill>
          <a:blip r:embed="rId4"/>
          <a:stretch>
            <a:fillRect/>
          </a:stretch>
        </p:blipFill>
        <p:spPr>
          <a:xfrm>
            <a:off x="7007571" y="2287134"/>
            <a:ext cx="5184429" cy="3975789"/>
          </a:xfrm>
          <a:prstGeom prst="rect">
            <a:avLst/>
          </a:prstGeom>
        </p:spPr>
      </p:pic>
    </p:spTree>
    <p:extLst>
      <p:ext uri="{BB962C8B-B14F-4D97-AF65-F5344CB8AC3E}">
        <p14:creationId xmlns:p14="http://schemas.microsoft.com/office/powerpoint/2010/main" val="4143438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1C9F431B-F9E4-D224-C044-2D2C8869AA05}"/>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812EEA3F-B1CD-AB8F-2656-A16CED83E744}"/>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Extra Work</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1681F16A-C224-8655-EB30-4D8F04AFA465}"/>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B4E3F997-9D89-65BE-45F1-E0882227FF4D}"/>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04CBADF-1DC3-1D2D-5BB6-0A77F33CC1BC}"/>
              </a:ext>
            </a:extLst>
          </p:cNvPr>
          <p:cNvSpPr txBox="1"/>
          <p:nvPr/>
        </p:nvSpPr>
        <p:spPr>
          <a:xfrm>
            <a:off x="175178" y="2479248"/>
            <a:ext cx="5866397" cy="2862322"/>
          </a:xfrm>
          <a:prstGeom prst="rect">
            <a:avLst/>
          </a:prstGeom>
          <a:noFill/>
        </p:spPr>
        <p:txBody>
          <a:bodyPr wrap="square" rtlCol="0">
            <a:spAutoFit/>
          </a:bodyPr>
          <a:lstStyle/>
          <a:p>
            <a:pPr lvl="0" algn="l" rtl="0">
              <a:lnSpc>
                <a:spcPct val="100000"/>
              </a:lnSpc>
              <a:spcBef>
                <a:spcPts val="0"/>
              </a:spcBef>
              <a:spcAft>
                <a:spcPts val="0"/>
              </a:spcAft>
            </a:pPr>
            <a:r>
              <a:rPr lang="en-US" sz="2000" dirty="0">
                <a:latin typeface="+mn-lt"/>
                <a:sym typeface="Darker Grotesque"/>
              </a:rPr>
              <a:t>Sample Questions to Ask:</a:t>
            </a:r>
          </a:p>
          <a:p>
            <a:pPr lvl="0" algn="l" rtl="0">
              <a:lnSpc>
                <a:spcPct val="100000"/>
              </a:lnSpc>
              <a:spcBef>
                <a:spcPts val="0"/>
              </a:spcBef>
              <a:spcAft>
                <a:spcPts val="0"/>
              </a:spcAft>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Was there a soils report noting subgrade conditions?</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Does the contract include a clause that the contractor has visited the site and familiarized itself with the conditions that may affect its work?</a:t>
            </a:r>
          </a:p>
          <a:p>
            <a:pPr marL="342900" lvl="0" indent="-34290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p:txBody>
      </p:sp>
      <p:sp>
        <p:nvSpPr>
          <p:cNvPr id="4" name="Rectangle 3">
            <a:extLst>
              <a:ext uri="{FF2B5EF4-FFF2-40B4-BE49-F238E27FC236}">
                <a16:creationId xmlns:a16="http://schemas.microsoft.com/office/drawing/2014/main" id="{55BB9EF0-376F-7160-C833-7C38BB5183BA}"/>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49636C-C5A6-51CF-61B5-D26CC0F04B72}"/>
              </a:ext>
            </a:extLst>
          </p:cNvPr>
          <p:cNvPicPr>
            <a:picLocks noChangeAspect="1"/>
          </p:cNvPicPr>
          <p:nvPr/>
        </p:nvPicPr>
        <p:blipFill>
          <a:blip r:embed="rId4"/>
          <a:stretch>
            <a:fillRect/>
          </a:stretch>
        </p:blipFill>
        <p:spPr>
          <a:xfrm>
            <a:off x="7263036" y="1702149"/>
            <a:ext cx="3976235" cy="5155851"/>
          </a:xfrm>
          <a:prstGeom prst="rect">
            <a:avLst/>
          </a:prstGeom>
        </p:spPr>
      </p:pic>
    </p:spTree>
    <p:extLst>
      <p:ext uri="{BB962C8B-B14F-4D97-AF65-F5344CB8AC3E}">
        <p14:creationId xmlns:p14="http://schemas.microsoft.com/office/powerpoint/2010/main" val="359251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5B879565-31B6-48FD-5B40-27E1776BBECB}"/>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7501567F-00DB-EC63-89AD-641A6CC76ECF}"/>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Verify Change Orders/Extra Work</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2FF1E721-E005-ADEB-C2A0-610A57DE216C}"/>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F76FF565-51E5-271C-2B20-B43914368C80}"/>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9E2DE2A1-8D45-F748-F21A-827C47757DF1}"/>
              </a:ext>
            </a:extLst>
          </p:cNvPr>
          <p:cNvSpPr txBox="1"/>
          <p:nvPr/>
        </p:nvSpPr>
        <p:spPr>
          <a:xfrm>
            <a:off x="175178" y="2479248"/>
            <a:ext cx="5866397" cy="4401205"/>
          </a:xfrm>
          <a:prstGeom prst="rect">
            <a:avLst/>
          </a:prstGeom>
          <a:noFill/>
        </p:spPr>
        <p:txBody>
          <a:bodyPr wrap="square" rtlCol="0">
            <a:spAutoFit/>
          </a:bodyPr>
          <a:lstStyle/>
          <a:p>
            <a:pPr lvl="0" algn="l" rtl="0">
              <a:lnSpc>
                <a:spcPct val="100000"/>
              </a:lnSpc>
              <a:spcBef>
                <a:spcPts val="0"/>
              </a:spcBef>
              <a:spcAft>
                <a:spcPts val="0"/>
              </a:spcAft>
            </a:pPr>
            <a:r>
              <a:rPr lang="en-US" sz="2000" b="1" u="sng" dirty="0">
                <a:latin typeface="+mn-lt"/>
                <a:sym typeface="Darker Grotesque"/>
              </a:rPr>
              <a:t>Get it in Writing</a:t>
            </a:r>
            <a:r>
              <a:rPr lang="en-US" sz="2000" dirty="0">
                <a:latin typeface="+mn-lt"/>
                <a:sym typeface="Darker Grotesque"/>
              </a:rPr>
              <a:t>.</a:t>
            </a:r>
          </a:p>
          <a:p>
            <a:pPr lvl="0" algn="l" rtl="0">
              <a:lnSpc>
                <a:spcPct val="100000"/>
              </a:lnSpc>
              <a:spcBef>
                <a:spcPts val="0"/>
              </a:spcBef>
              <a:spcAft>
                <a:spcPts val="0"/>
              </a:spcAft>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If you cannot get a signed CO in advance, get the basic terms memorialized in an email before work starts and ask for agreement.</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Follow up immediately with an invoice for the work.</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If an Owner/Contractor confirms that extra work was needed, that it was performed, and that an invoice was sent for the work, it will be difficult for them to argue the work shouldn’t be paid (unjust enrichment or </a:t>
            </a:r>
            <a:r>
              <a:rPr lang="en-US" sz="2000" i="1" dirty="0">
                <a:latin typeface="+mn-lt"/>
                <a:sym typeface="Darker Grotesque"/>
              </a:rPr>
              <a:t>quantum meruit</a:t>
            </a:r>
            <a:r>
              <a:rPr lang="en-US" sz="2000" dirty="0">
                <a:latin typeface="+mn-lt"/>
                <a:sym typeface="Darker Grotesque"/>
              </a:rPr>
              <a:t> claim can be made)</a:t>
            </a:r>
          </a:p>
          <a:p>
            <a:pPr marL="342900" lvl="0" indent="-34290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p:txBody>
      </p:sp>
      <p:sp>
        <p:nvSpPr>
          <p:cNvPr id="4" name="Rectangle 3">
            <a:extLst>
              <a:ext uri="{FF2B5EF4-FFF2-40B4-BE49-F238E27FC236}">
                <a16:creationId xmlns:a16="http://schemas.microsoft.com/office/drawing/2014/main" id="{B50B81EF-8B5F-E12A-E51D-5D7607FCE4E4}"/>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D7E674-1D77-64FB-CF50-6B47A2739C9D}"/>
              </a:ext>
            </a:extLst>
          </p:cNvPr>
          <p:cNvPicPr>
            <a:picLocks noChangeAspect="1"/>
          </p:cNvPicPr>
          <p:nvPr/>
        </p:nvPicPr>
        <p:blipFill>
          <a:blip r:embed="rId4"/>
          <a:stretch>
            <a:fillRect/>
          </a:stretch>
        </p:blipFill>
        <p:spPr>
          <a:xfrm>
            <a:off x="7274647" y="3429000"/>
            <a:ext cx="3680045" cy="2060825"/>
          </a:xfrm>
          <a:prstGeom prst="rect">
            <a:avLst/>
          </a:prstGeom>
        </p:spPr>
      </p:pic>
    </p:spTree>
    <p:extLst>
      <p:ext uri="{BB962C8B-B14F-4D97-AF65-F5344CB8AC3E}">
        <p14:creationId xmlns:p14="http://schemas.microsoft.com/office/powerpoint/2010/main" val="167803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F25BBFC8-BE95-4598-C176-5CDDF4B95FAC}"/>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D112BE3B-D1CD-62C1-E312-657D1C8AE95F}"/>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Amending Preliminary 20-Day Lien Notices</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3588544F-99EA-BB67-2C9D-7467A78F63B4}"/>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90FEFF7A-A788-07C9-6E6C-59C904C79C9D}"/>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230281FD-09E5-CAD4-8879-1136C65DC7CC}"/>
              </a:ext>
            </a:extLst>
          </p:cNvPr>
          <p:cNvSpPr txBox="1"/>
          <p:nvPr/>
        </p:nvSpPr>
        <p:spPr>
          <a:xfrm>
            <a:off x="175178" y="2479248"/>
            <a:ext cx="5866397" cy="1938992"/>
          </a:xfrm>
          <a:prstGeom prst="rect">
            <a:avLst/>
          </a:prstGeom>
          <a:noFill/>
        </p:spPr>
        <p:txBody>
          <a:bodyPr wrap="square" rtlCol="0">
            <a:spAutoFit/>
          </a:bodyPr>
          <a:lstStyle/>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Most CO work is fairly minimal and does not add substantially to the original contract price.</a:t>
            </a:r>
          </a:p>
          <a:p>
            <a:pPr lvl="0" algn="l" rtl="0">
              <a:lnSpc>
                <a:spcPct val="100000"/>
              </a:lnSpc>
              <a:spcBef>
                <a:spcPts val="0"/>
              </a:spcBef>
              <a:spcAft>
                <a:spcPts val="0"/>
              </a:spcAft>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However, if the contract price increases by more that 20%, then an Amended Preliminary 20-Day Lien Notice must be sent.</a:t>
            </a:r>
          </a:p>
        </p:txBody>
      </p:sp>
      <p:sp>
        <p:nvSpPr>
          <p:cNvPr id="4" name="Rectangle 3">
            <a:extLst>
              <a:ext uri="{FF2B5EF4-FFF2-40B4-BE49-F238E27FC236}">
                <a16:creationId xmlns:a16="http://schemas.microsoft.com/office/drawing/2014/main" id="{EC8B56F9-E8EE-7B01-9E02-57FA80A46224}"/>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4C7EC41-CE21-9015-138A-E592BF07B0B6}"/>
              </a:ext>
            </a:extLst>
          </p:cNvPr>
          <p:cNvPicPr>
            <a:picLocks noChangeAspect="1"/>
          </p:cNvPicPr>
          <p:nvPr/>
        </p:nvPicPr>
        <p:blipFill>
          <a:blip r:embed="rId4"/>
          <a:stretch>
            <a:fillRect/>
          </a:stretch>
        </p:blipFill>
        <p:spPr>
          <a:xfrm>
            <a:off x="6470223" y="2410846"/>
            <a:ext cx="5306077" cy="3541807"/>
          </a:xfrm>
          <a:prstGeom prst="rect">
            <a:avLst/>
          </a:prstGeom>
        </p:spPr>
      </p:pic>
    </p:spTree>
    <p:extLst>
      <p:ext uri="{BB962C8B-B14F-4D97-AF65-F5344CB8AC3E}">
        <p14:creationId xmlns:p14="http://schemas.microsoft.com/office/powerpoint/2010/main" val="119604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908A33BE-3D28-0A20-C617-953D33688A67}"/>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DBBD7DCD-A887-E7E2-3F90-B0025F946A08}"/>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Warranty Work</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6774CDA6-0301-E0F0-DE71-3DA11CC0BD1E}"/>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5452AF3E-4B2E-93F1-54CE-4E9985176E16}"/>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649FE433-AA41-2634-5000-9467E5BC9154}"/>
              </a:ext>
            </a:extLst>
          </p:cNvPr>
          <p:cNvSpPr txBox="1"/>
          <p:nvPr/>
        </p:nvSpPr>
        <p:spPr>
          <a:xfrm>
            <a:off x="175178" y="2479248"/>
            <a:ext cx="5866397" cy="2246769"/>
          </a:xfrm>
          <a:prstGeom prst="rect">
            <a:avLst/>
          </a:prstGeom>
          <a:noFill/>
        </p:spPr>
        <p:txBody>
          <a:bodyPr wrap="square" rtlCol="0">
            <a:spAutoFit/>
          </a:bodyPr>
          <a:lstStyle/>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If Contractor is obligated to perform warranty work, then generally cannot charge for the warranty work, even if the original job was piecework.</a:t>
            </a:r>
          </a:p>
          <a:p>
            <a:pPr lvl="0" algn="l" rtl="0">
              <a:lnSpc>
                <a:spcPct val="100000"/>
              </a:lnSpc>
              <a:spcBef>
                <a:spcPts val="0"/>
              </a:spcBef>
              <a:spcAft>
                <a:spcPts val="0"/>
              </a:spcAft>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However, if you do maintenance work, you can negotiate an hourly rate.</a:t>
            </a:r>
          </a:p>
        </p:txBody>
      </p:sp>
      <p:sp>
        <p:nvSpPr>
          <p:cNvPr id="4" name="Rectangle 3">
            <a:extLst>
              <a:ext uri="{FF2B5EF4-FFF2-40B4-BE49-F238E27FC236}">
                <a16:creationId xmlns:a16="http://schemas.microsoft.com/office/drawing/2014/main" id="{236D7BB0-909C-613D-44D2-004ADAB9E981}"/>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8AB97B-9FE9-AA6D-F9CA-FCF6C2BD048F}"/>
              </a:ext>
            </a:extLst>
          </p:cNvPr>
          <p:cNvPicPr>
            <a:picLocks noChangeAspect="1"/>
          </p:cNvPicPr>
          <p:nvPr/>
        </p:nvPicPr>
        <p:blipFill>
          <a:blip r:embed="rId4"/>
          <a:stretch>
            <a:fillRect/>
          </a:stretch>
        </p:blipFill>
        <p:spPr>
          <a:xfrm>
            <a:off x="6301822" y="2134485"/>
            <a:ext cx="5715000" cy="4286250"/>
          </a:xfrm>
          <a:prstGeom prst="rect">
            <a:avLst/>
          </a:prstGeom>
        </p:spPr>
      </p:pic>
    </p:spTree>
    <p:extLst>
      <p:ext uri="{BB962C8B-B14F-4D97-AF65-F5344CB8AC3E}">
        <p14:creationId xmlns:p14="http://schemas.microsoft.com/office/powerpoint/2010/main" val="62879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5">
          <a:extLst>
            <a:ext uri="{FF2B5EF4-FFF2-40B4-BE49-F238E27FC236}">
              <a16:creationId xmlns:a16="http://schemas.microsoft.com/office/drawing/2014/main" id="{D6714EF3-3AC9-FDF6-9806-780E6334EBF1}"/>
            </a:ext>
          </a:extLst>
        </p:cNvPr>
        <p:cNvGrpSpPr/>
        <p:nvPr/>
      </p:nvGrpSpPr>
      <p:grpSpPr>
        <a:xfrm>
          <a:off x="0" y="0"/>
          <a:ext cx="0" cy="0"/>
          <a:chOff x="0" y="0"/>
          <a:chExt cx="0" cy="0"/>
        </a:xfrm>
      </p:grpSpPr>
      <p:cxnSp>
        <p:nvCxnSpPr>
          <p:cNvPr id="566" name="Google Shape;566;p24">
            <a:extLst>
              <a:ext uri="{FF2B5EF4-FFF2-40B4-BE49-F238E27FC236}">
                <a16:creationId xmlns:a16="http://schemas.microsoft.com/office/drawing/2014/main" id="{3F0F9B59-1C69-4415-394E-A44FEF72D43F}"/>
              </a:ext>
            </a:extLst>
          </p:cNvPr>
          <p:cNvCxnSpPr/>
          <p:nvPr/>
        </p:nvCxnSpPr>
        <p:spPr>
          <a:xfrm>
            <a:off x="7413500" y="5225025"/>
            <a:ext cx="1550100" cy="0"/>
          </a:xfrm>
          <a:prstGeom prst="straightConnector1">
            <a:avLst/>
          </a:prstGeom>
          <a:noFill/>
          <a:ln w="38100" cap="rnd" cmpd="sng">
            <a:solidFill>
              <a:schemeClr val="lt1"/>
            </a:solidFill>
            <a:prstDash val="solid"/>
            <a:round/>
            <a:headEnd type="none" w="med" len="med"/>
            <a:tailEnd type="none" w="med" len="med"/>
          </a:ln>
        </p:spPr>
      </p:cxnSp>
      <p:sp>
        <p:nvSpPr>
          <p:cNvPr id="568" name="Google Shape;568;p24">
            <a:extLst>
              <a:ext uri="{FF2B5EF4-FFF2-40B4-BE49-F238E27FC236}">
                <a16:creationId xmlns:a16="http://schemas.microsoft.com/office/drawing/2014/main" id="{BDAC0D66-256B-C970-D8CB-4B514A23BB65}"/>
              </a:ext>
            </a:extLst>
          </p:cNvPr>
          <p:cNvSpPr txBox="1">
            <a:spLocks noGrp="1"/>
          </p:cNvSpPr>
          <p:nvPr>
            <p:ph type="title"/>
          </p:nvPr>
        </p:nvSpPr>
        <p:spPr>
          <a:xfrm>
            <a:off x="7205700" y="2096575"/>
            <a:ext cx="4962000" cy="13416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6000"/>
              <a:t>Thank you!</a:t>
            </a:r>
            <a:endParaRPr sz="6000"/>
          </a:p>
        </p:txBody>
      </p:sp>
      <p:sp>
        <p:nvSpPr>
          <p:cNvPr id="569" name="Google Shape;569;p24">
            <a:extLst>
              <a:ext uri="{FF2B5EF4-FFF2-40B4-BE49-F238E27FC236}">
                <a16:creationId xmlns:a16="http://schemas.microsoft.com/office/drawing/2014/main" id="{D69BC0DC-8BF8-1FF0-93AC-F96E9F12310F}"/>
              </a:ext>
            </a:extLst>
          </p:cNvPr>
          <p:cNvSpPr txBox="1">
            <a:spLocks noGrp="1"/>
          </p:cNvSpPr>
          <p:nvPr>
            <p:ph type="subTitle" idx="1"/>
          </p:nvPr>
        </p:nvSpPr>
        <p:spPr>
          <a:xfrm>
            <a:off x="7281900" y="3431225"/>
            <a:ext cx="44301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solidFill>
                  <a:schemeClr val="lt1"/>
                </a:solidFill>
              </a:rPr>
              <a:t>Questions?</a:t>
            </a:r>
            <a:endParaRPr dirty="0">
              <a:solidFill>
                <a:schemeClr val="lt1"/>
              </a:solidFill>
            </a:endParaRPr>
          </a:p>
        </p:txBody>
      </p:sp>
      <p:sp>
        <p:nvSpPr>
          <p:cNvPr id="576" name="Google Shape;576;p24">
            <a:extLst>
              <a:ext uri="{FF2B5EF4-FFF2-40B4-BE49-F238E27FC236}">
                <a16:creationId xmlns:a16="http://schemas.microsoft.com/office/drawing/2014/main" id="{665A5549-A9C1-2B04-8BCF-FDA51EE12BC5}"/>
              </a:ext>
            </a:extLst>
          </p:cNvPr>
          <p:cNvSpPr txBox="1">
            <a:spLocks noGrp="1"/>
          </p:cNvSpPr>
          <p:nvPr>
            <p:ph type="body" idx="2"/>
          </p:nvPr>
        </p:nvSpPr>
        <p:spPr>
          <a:xfrm>
            <a:off x="7281900" y="3702347"/>
            <a:ext cx="4430100" cy="1231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lang="en-US" dirty="0">
              <a:solidFill>
                <a:schemeClr val="lt1"/>
              </a:solidFill>
            </a:endParaRPr>
          </a:p>
          <a:p>
            <a:pPr marL="0" lvl="0" indent="0" algn="l" rtl="0">
              <a:spcBef>
                <a:spcPts val="0"/>
              </a:spcBef>
              <a:spcAft>
                <a:spcPts val="0"/>
              </a:spcAft>
              <a:buNone/>
            </a:pPr>
            <a:r>
              <a:rPr lang="en-US" dirty="0"/>
              <a:t>rmutz</a:t>
            </a:r>
            <a:r>
              <a:rPr lang="en-US" dirty="0">
                <a:solidFill>
                  <a:schemeClr val="lt1"/>
                </a:solidFill>
              </a:rPr>
              <a:t>@farhangmedcoff.com</a:t>
            </a:r>
            <a:endParaRPr dirty="0">
              <a:solidFill>
                <a:schemeClr val="lt1"/>
              </a:solidFill>
            </a:endParaRPr>
          </a:p>
          <a:p>
            <a:pPr marL="0" lvl="0" indent="0" algn="l" rtl="0">
              <a:spcBef>
                <a:spcPts val="0"/>
              </a:spcBef>
              <a:spcAft>
                <a:spcPts val="0"/>
              </a:spcAft>
              <a:buNone/>
            </a:pPr>
            <a:r>
              <a:rPr lang="en-US" dirty="0">
                <a:solidFill>
                  <a:schemeClr val="lt1"/>
                </a:solidFill>
              </a:rPr>
              <a:t>520-214-2000</a:t>
            </a:r>
            <a:endParaRPr dirty="0">
              <a:solidFill>
                <a:schemeClr val="lt1"/>
              </a:solidFill>
            </a:endParaRPr>
          </a:p>
          <a:p>
            <a:pPr marL="0" lvl="0" indent="0" algn="l" rtl="0">
              <a:spcBef>
                <a:spcPts val="0"/>
              </a:spcBef>
              <a:spcAft>
                <a:spcPts val="0"/>
              </a:spcAft>
              <a:buNone/>
            </a:pPr>
            <a:r>
              <a:rPr lang="en-US" dirty="0"/>
              <a:t>f</a:t>
            </a:r>
            <a:r>
              <a:rPr lang="en" dirty="0">
                <a:solidFill>
                  <a:schemeClr val="lt1"/>
                </a:solidFill>
              </a:rPr>
              <a:t>arhangmedcoff.com</a:t>
            </a:r>
            <a:endParaRPr dirty="0">
              <a:solidFill>
                <a:schemeClr val="lt1"/>
              </a:solidFill>
            </a:endParaRPr>
          </a:p>
        </p:txBody>
      </p:sp>
      <p:sp>
        <p:nvSpPr>
          <p:cNvPr id="577" name="Google Shape;577;p24">
            <a:hlinkClick r:id="rId3" action="ppaction://hlinksldjump"/>
            <a:extLst>
              <a:ext uri="{FF2B5EF4-FFF2-40B4-BE49-F238E27FC236}">
                <a16:creationId xmlns:a16="http://schemas.microsoft.com/office/drawing/2014/main" id="{50ADF170-A288-B3A7-85C2-5C2C570450C0}"/>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AutoShape 2" descr="Grey-haired man with a grey suit and grey tie">
            <a:extLst>
              <a:ext uri="{FF2B5EF4-FFF2-40B4-BE49-F238E27FC236}">
                <a16:creationId xmlns:a16="http://schemas.microsoft.com/office/drawing/2014/main" id="{0EC972FD-F89D-C8EE-B784-000279D213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788F8076-EF15-A58D-76B3-B205DE9F6441}"/>
              </a:ext>
            </a:extLst>
          </p:cNvPr>
          <p:cNvSpPr/>
          <p:nvPr/>
        </p:nvSpPr>
        <p:spPr>
          <a:xfrm>
            <a:off x="-9377" y="3885611"/>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58BAB8-2E07-A4EA-F051-B3FDE8A50596}"/>
              </a:ext>
            </a:extLst>
          </p:cNvPr>
          <p:cNvPicPr>
            <a:picLocks noChangeAspect="1"/>
          </p:cNvPicPr>
          <p:nvPr/>
        </p:nvPicPr>
        <p:blipFill>
          <a:blip r:embed="rId4"/>
          <a:stretch>
            <a:fillRect/>
          </a:stretch>
        </p:blipFill>
        <p:spPr>
          <a:xfrm>
            <a:off x="1183504" y="561975"/>
            <a:ext cx="4429125" cy="2714625"/>
          </a:xfrm>
          <a:prstGeom prst="rect">
            <a:avLst/>
          </a:prstGeom>
        </p:spPr>
      </p:pic>
    </p:spTree>
    <p:extLst>
      <p:ext uri="{BB962C8B-B14F-4D97-AF65-F5344CB8AC3E}">
        <p14:creationId xmlns:p14="http://schemas.microsoft.com/office/powerpoint/2010/main" val="406461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2417B3FF-B608-6A7E-0C2A-F2978B51583D}"/>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47848BEA-4312-68C1-2E19-98CD290033A2}"/>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Restrictive Covenants</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B711E4B2-5668-3F0D-95EC-6D352A4A99EF}"/>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F132E307-2C8A-7B2C-A96E-C46C6F31FB3B}"/>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344D8F7C-A31D-3E15-13B4-4078B01A7235}"/>
              </a:ext>
            </a:extLst>
          </p:cNvPr>
          <p:cNvSpPr txBox="1"/>
          <p:nvPr/>
        </p:nvSpPr>
        <p:spPr>
          <a:xfrm>
            <a:off x="175178" y="2479248"/>
            <a:ext cx="5866397" cy="3847207"/>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u="sng" dirty="0">
                <a:latin typeface="+mn-lt"/>
                <a:sym typeface="Darker Grotesque"/>
              </a:rPr>
              <a:t>Non-Compete</a:t>
            </a:r>
            <a:r>
              <a:rPr lang="en-US" sz="2400" dirty="0">
                <a:latin typeface="+mn-lt"/>
                <a:sym typeface="Darker Grotesque"/>
              </a:rPr>
              <a:t>:</a:t>
            </a:r>
          </a:p>
          <a:p>
            <a:pPr marL="285750" lvl="0" indent="-28575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Disfavored by AZ Courts</a:t>
            </a:r>
          </a:p>
          <a:p>
            <a:pPr marL="285750" lvl="0" indent="-28575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Reasonable in Time and Geography</a:t>
            </a:r>
          </a:p>
          <a:p>
            <a:pPr marL="285750" lvl="0" indent="-28575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FTC Final Rule (2024) Proposed Elimination</a:t>
            </a:r>
          </a:p>
          <a:p>
            <a:pPr marL="285750" lvl="0" indent="-28575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a:p>
            <a:pPr lvl="0" algn="l" rtl="0">
              <a:lnSpc>
                <a:spcPct val="100000"/>
              </a:lnSpc>
              <a:spcBef>
                <a:spcPts val="0"/>
              </a:spcBef>
              <a:spcAft>
                <a:spcPts val="0"/>
              </a:spcAft>
            </a:pPr>
            <a:r>
              <a:rPr lang="en-US" sz="2000" u="sng" dirty="0">
                <a:solidFill>
                  <a:srgbClr val="000000"/>
                </a:solidFill>
                <a:latin typeface="+mn-lt"/>
                <a:cs typeface="Arial"/>
                <a:sym typeface="Darker Grotesque"/>
              </a:rPr>
              <a:t>Non-Solicitation</a:t>
            </a: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A</a:t>
            </a:r>
            <a:r>
              <a:rPr lang="en-US" sz="2000" dirty="0">
                <a:latin typeface="+mn-lt"/>
                <a:sym typeface="Darker Grotesque"/>
              </a:rPr>
              <a:t>Z Courts more likely to enforce</a:t>
            </a: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Reasonable by Time and Geography</a:t>
            </a:r>
          </a:p>
          <a:p>
            <a:pPr marL="342900" lvl="0" indent="-34290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a:p>
            <a:pPr lvl="0" algn="l" rtl="0">
              <a:lnSpc>
                <a:spcPct val="100000"/>
              </a:lnSpc>
              <a:spcBef>
                <a:spcPts val="0"/>
              </a:spcBef>
              <a:spcAft>
                <a:spcPts val="0"/>
              </a:spcAft>
            </a:pPr>
            <a:r>
              <a:rPr lang="en-US" sz="2000" u="sng" dirty="0">
                <a:solidFill>
                  <a:srgbClr val="000000"/>
                </a:solidFill>
                <a:latin typeface="+mn-lt"/>
                <a:cs typeface="Arial"/>
                <a:sym typeface="Darker Grotesque"/>
              </a:rPr>
              <a:t>Confidentiality</a:t>
            </a: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Generally enforceable</a:t>
            </a: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Limited to truly confidential/trade secrets</a:t>
            </a:r>
          </a:p>
        </p:txBody>
      </p:sp>
      <p:sp>
        <p:nvSpPr>
          <p:cNvPr id="4" name="Rectangle 3">
            <a:extLst>
              <a:ext uri="{FF2B5EF4-FFF2-40B4-BE49-F238E27FC236}">
                <a16:creationId xmlns:a16="http://schemas.microsoft.com/office/drawing/2014/main" id="{6D1A5A74-F7F7-13BC-DC86-4C40C881B11F}"/>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C7DD1B-19DF-D3E1-C39D-DDF8F6B79DA8}"/>
              </a:ext>
            </a:extLst>
          </p:cNvPr>
          <p:cNvPicPr>
            <a:picLocks noChangeAspect="1"/>
          </p:cNvPicPr>
          <p:nvPr/>
        </p:nvPicPr>
        <p:blipFill>
          <a:blip r:embed="rId4"/>
          <a:stretch>
            <a:fillRect/>
          </a:stretch>
        </p:blipFill>
        <p:spPr>
          <a:xfrm>
            <a:off x="6810092" y="2840248"/>
            <a:ext cx="4687809" cy="3125206"/>
          </a:xfrm>
          <a:prstGeom prst="rect">
            <a:avLst/>
          </a:prstGeom>
        </p:spPr>
      </p:pic>
    </p:spTree>
    <p:extLst>
      <p:ext uri="{BB962C8B-B14F-4D97-AF65-F5344CB8AC3E}">
        <p14:creationId xmlns:p14="http://schemas.microsoft.com/office/powerpoint/2010/main" val="161135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3B0F5475-1877-1B46-F068-EA770514300E}"/>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5899C6B6-443F-0DAD-D416-6EC6A6E94B2A}"/>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Final Paychecks</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B795CCF6-691E-C023-55E2-33916C9A8865}"/>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FEC7BFDB-E358-B5A2-B6EB-0A9B104B23AF}"/>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F0224DB1-8052-A9E9-47A1-83AB5B50C372}"/>
              </a:ext>
            </a:extLst>
          </p:cNvPr>
          <p:cNvSpPr txBox="1"/>
          <p:nvPr/>
        </p:nvSpPr>
        <p:spPr>
          <a:xfrm>
            <a:off x="175178" y="2479248"/>
            <a:ext cx="5866397" cy="3600986"/>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dirty="0">
                <a:latin typeface="+mn-lt"/>
                <a:sym typeface="Darker Grotesque"/>
              </a:rPr>
              <a:t>Potential Pitfalls:</a:t>
            </a:r>
          </a:p>
          <a:p>
            <a:pPr marL="0" lvl="0" indent="0" algn="l" rtl="0">
              <a:lnSpc>
                <a:spcPct val="100000"/>
              </a:lnSpc>
              <a:spcBef>
                <a:spcPts val="0"/>
              </a:spcBef>
              <a:spcAft>
                <a:spcPts val="0"/>
              </a:spcAft>
              <a:buNone/>
            </a:pPr>
            <a:endParaRPr lang="en-US" sz="2400" dirty="0">
              <a:latin typeface="+mn-lt"/>
              <a:sym typeface="Darker Grotesque"/>
            </a:endParaRPr>
          </a:p>
          <a:p>
            <a:pPr marL="285750" lvl="0" indent="-28575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Timeliness</a:t>
            </a:r>
          </a:p>
          <a:p>
            <a:pPr lvl="8"/>
            <a:r>
              <a:rPr lang="en-US" sz="2000" dirty="0">
                <a:latin typeface="+mn-lt"/>
                <a:sym typeface="Darker Grotesque"/>
              </a:rPr>
              <a:t>     - 7 working days (Term/Layoff) or next payday</a:t>
            </a:r>
          </a:p>
          <a:p>
            <a:pPr lvl="8"/>
            <a:r>
              <a:rPr lang="en-US" sz="2000" dirty="0">
                <a:latin typeface="+mn-lt"/>
                <a:sym typeface="Darker Grotesque"/>
              </a:rPr>
              <a:t>     - Next payday (Resignation)</a:t>
            </a:r>
          </a:p>
          <a:p>
            <a:pPr lvl="8"/>
            <a:endParaRPr lang="en-US" sz="2000" dirty="0">
              <a:latin typeface="+mn-lt"/>
              <a:sym typeface="Darker Grotesque"/>
            </a:endParaRPr>
          </a:p>
          <a:p>
            <a:pPr marL="285750" lvl="0" indent="-28575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Set</a:t>
            </a:r>
            <a:r>
              <a:rPr lang="en-US" sz="2000" dirty="0">
                <a:latin typeface="+mn-lt"/>
                <a:sym typeface="Darker Grotesque"/>
              </a:rPr>
              <a:t>offs/Deductions</a:t>
            </a:r>
          </a:p>
          <a:p>
            <a:pPr lvl="0" algn="l" rtl="0">
              <a:lnSpc>
                <a:spcPct val="100000"/>
              </a:lnSpc>
              <a:spcBef>
                <a:spcPts val="0"/>
              </a:spcBef>
              <a:spcAft>
                <a:spcPts val="0"/>
              </a:spcAft>
            </a:pPr>
            <a:r>
              <a:rPr lang="en-US" sz="2000" dirty="0">
                <a:latin typeface="+mn-lt"/>
                <a:sym typeface="Darker Grotesque"/>
              </a:rPr>
              <a:t>     - Acknowledgement from Employee/Good faith</a:t>
            </a:r>
          </a:p>
          <a:p>
            <a:pPr lvl="0" algn="l" rtl="0">
              <a:lnSpc>
                <a:spcPct val="100000"/>
              </a:lnSpc>
              <a:spcBef>
                <a:spcPts val="0"/>
              </a:spcBef>
              <a:spcAft>
                <a:spcPts val="0"/>
              </a:spcAft>
            </a:pPr>
            <a:endParaRPr lang="en-US" sz="2000" dirty="0">
              <a:latin typeface="+mn-lt"/>
              <a:sym typeface="Darker Grotesque"/>
            </a:endParaRPr>
          </a:p>
          <a:p>
            <a:pPr marL="285750" lvl="0" indent="-28575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Failure/Refusal to Return Busines</a:t>
            </a:r>
            <a:r>
              <a:rPr lang="en-US" sz="2000" dirty="0">
                <a:latin typeface="+mn-lt"/>
                <a:sym typeface="Darker Grotesque"/>
              </a:rPr>
              <a:t>s Equipment</a:t>
            </a:r>
          </a:p>
          <a:p>
            <a:pPr lvl="0" algn="l" rtl="0">
              <a:lnSpc>
                <a:spcPct val="100000"/>
              </a:lnSpc>
              <a:spcBef>
                <a:spcPts val="0"/>
              </a:spcBef>
              <a:spcAft>
                <a:spcPts val="0"/>
              </a:spcAft>
            </a:pPr>
            <a:r>
              <a:rPr lang="en-US" sz="2000" dirty="0">
                <a:solidFill>
                  <a:srgbClr val="000000"/>
                </a:solidFill>
                <a:latin typeface="+mn-lt"/>
                <a:cs typeface="Arial"/>
                <a:sym typeface="Darker Grotesque"/>
              </a:rPr>
              <a:t>     - At least minimum wage</a:t>
            </a:r>
          </a:p>
        </p:txBody>
      </p:sp>
      <p:sp>
        <p:nvSpPr>
          <p:cNvPr id="4" name="Rectangle 3">
            <a:extLst>
              <a:ext uri="{FF2B5EF4-FFF2-40B4-BE49-F238E27FC236}">
                <a16:creationId xmlns:a16="http://schemas.microsoft.com/office/drawing/2014/main" id="{A7AAE2CA-63F3-8FD8-1F4C-FBB80A8C4F3F}"/>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F4D2B4-A5B0-986F-22E6-23D99A2BFA39}"/>
              </a:ext>
            </a:extLst>
          </p:cNvPr>
          <p:cNvPicPr>
            <a:picLocks noChangeAspect="1"/>
          </p:cNvPicPr>
          <p:nvPr/>
        </p:nvPicPr>
        <p:blipFill>
          <a:blip r:embed="rId4"/>
          <a:stretch>
            <a:fillRect/>
          </a:stretch>
        </p:blipFill>
        <p:spPr>
          <a:xfrm>
            <a:off x="6967158" y="2670051"/>
            <a:ext cx="4134320" cy="2425380"/>
          </a:xfrm>
          <a:prstGeom prst="rect">
            <a:avLst/>
          </a:prstGeom>
        </p:spPr>
      </p:pic>
    </p:spTree>
    <p:extLst>
      <p:ext uri="{BB962C8B-B14F-4D97-AF65-F5344CB8AC3E}">
        <p14:creationId xmlns:p14="http://schemas.microsoft.com/office/powerpoint/2010/main" val="140369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96AF804A-CF30-37E3-E3BC-C6E258E1F342}"/>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B3903D29-1904-0580-DC9E-B56D57D30763}"/>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Discrimination/Retaliation</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F756C6D1-D372-403E-AC67-DB7C81DCC212}"/>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DB5D7DF9-F515-7C3B-48F3-5125CF23740B}"/>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5D60D30B-554C-19ED-3D98-C20F2915D3AF}"/>
              </a:ext>
            </a:extLst>
          </p:cNvPr>
          <p:cNvSpPr txBox="1"/>
          <p:nvPr/>
        </p:nvSpPr>
        <p:spPr>
          <a:xfrm>
            <a:off x="175178" y="2479248"/>
            <a:ext cx="5866397" cy="2893100"/>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dirty="0">
                <a:latin typeface="+mn-lt"/>
                <a:sym typeface="Darker Grotesque"/>
              </a:rPr>
              <a:t>Title VII (Fed), ADA (Fed), ADEA (Fed), etc., and Arizona Civil Rights Act (State):</a:t>
            </a:r>
          </a:p>
          <a:p>
            <a:pPr marL="0" lvl="0" indent="0" algn="l" rtl="0">
              <a:lnSpc>
                <a:spcPct val="100000"/>
              </a:lnSpc>
              <a:spcBef>
                <a:spcPts val="0"/>
              </a:spcBef>
              <a:spcAft>
                <a:spcPts val="0"/>
              </a:spcAft>
              <a:buNone/>
            </a:pPr>
            <a:endParaRPr lang="en-US" sz="1400" b="1"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Generally, should not discriminate or retaliate</a:t>
            </a:r>
          </a:p>
          <a:p>
            <a:pPr marL="342900" lvl="0" indent="-34290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Numbe</a:t>
            </a:r>
            <a:r>
              <a:rPr lang="en-US" sz="2000" dirty="0">
                <a:latin typeface="+mn-lt"/>
                <a:sym typeface="Darker Grotesque"/>
              </a:rPr>
              <a:t>r of Employees Matters</a:t>
            </a:r>
          </a:p>
          <a:p>
            <a:pPr lvl="0" algn="l" rtl="0">
              <a:lnSpc>
                <a:spcPct val="100000"/>
              </a:lnSpc>
              <a:spcBef>
                <a:spcPts val="0"/>
              </a:spcBef>
              <a:spcAft>
                <a:spcPts val="0"/>
              </a:spcAft>
            </a:pPr>
            <a:r>
              <a:rPr lang="en-US" sz="2000" dirty="0">
                <a:latin typeface="+mn-lt"/>
                <a:sym typeface="Darker Grotesque"/>
              </a:rPr>
              <a:t>     </a:t>
            </a:r>
            <a:r>
              <a:rPr lang="en-US" sz="2000" dirty="0">
                <a:solidFill>
                  <a:srgbClr val="000000"/>
                </a:solidFill>
                <a:latin typeface="+mn-lt"/>
                <a:cs typeface="Arial"/>
                <a:sym typeface="Darker Grotesque"/>
              </a:rPr>
              <a:t>- &lt;15 employees, statutes may not apply</a:t>
            </a:r>
          </a:p>
          <a:p>
            <a:pPr lvl="0" algn="l" rtl="0">
              <a:lnSpc>
                <a:spcPct val="100000"/>
              </a:lnSpc>
              <a:spcBef>
                <a:spcPts val="0"/>
              </a:spcBef>
              <a:spcAft>
                <a:spcPts val="0"/>
              </a:spcAft>
            </a:pPr>
            <a:r>
              <a:rPr lang="en-US" sz="2000" dirty="0">
                <a:latin typeface="+mn-lt"/>
                <a:sym typeface="Darker Grotesque"/>
              </a:rPr>
              <a:t>     - Sexual Harassment outlier (only 1 employee)</a:t>
            </a:r>
            <a:endParaRPr lang="en-US" sz="2000"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endParaRPr lang="en-US" sz="2000" dirty="0">
              <a:solidFill>
                <a:srgbClr val="000000"/>
              </a:solidFill>
              <a:latin typeface="+mn-lt"/>
              <a:cs typeface="Arial"/>
              <a:sym typeface="Darker Grotesque"/>
            </a:endParaRPr>
          </a:p>
        </p:txBody>
      </p:sp>
      <p:sp>
        <p:nvSpPr>
          <p:cNvPr id="4" name="Rectangle 3">
            <a:extLst>
              <a:ext uri="{FF2B5EF4-FFF2-40B4-BE49-F238E27FC236}">
                <a16:creationId xmlns:a16="http://schemas.microsoft.com/office/drawing/2014/main" id="{47B3E420-0AB9-1DA8-4294-C6C9C886312C}"/>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397892-83FF-25C2-8B25-D9C196081617}"/>
              </a:ext>
            </a:extLst>
          </p:cNvPr>
          <p:cNvPicPr>
            <a:picLocks noChangeAspect="1"/>
          </p:cNvPicPr>
          <p:nvPr/>
        </p:nvPicPr>
        <p:blipFill>
          <a:blip r:embed="rId4"/>
          <a:stretch>
            <a:fillRect/>
          </a:stretch>
        </p:blipFill>
        <p:spPr>
          <a:xfrm>
            <a:off x="6496114" y="3007153"/>
            <a:ext cx="5280186" cy="2629148"/>
          </a:xfrm>
          <a:prstGeom prst="rect">
            <a:avLst/>
          </a:prstGeom>
        </p:spPr>
      </p:pic>
    </p:spTree>
    <p:extLst>
      <p:ext uri="{BB962C8B-B14F-4D97-AF65-F5344CB8AC3E}">
        <p14:creationId xmlns:p14="http://schemas.microsoft.com/office/powerpoint/2010/main" val="2230294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49BF15AE-5232-08F5-22AE-964B628AFB72}"/>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2444211C-5BD4-7438-5C0E-AEB86E61E757}"/>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Hostile Work Environment</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C1156E46-6AF9-B7BA-91CE-C1191663CE47}"/>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65329B16-4E91-7C26-BF0A-740CEC5A5F63}"/>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39903062-BCCF-912B-6D14-B9866B24C469}"/>
              </a:ext>
            </a:extLst>
          </p:cNvPr>
          <p:cNvSpPr txBox="1"/>
          <p:nvPr/>
        </p:nvSpPr>
        <p:spPr>
          <a:xfrm>
            <a:off x="175178" y="2479248"/>
            <a:ext cx="5866397" cy="3170099"/>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000" b="1" dirty="0">
                <a:solidFill>
                  <a:srgbClr val="000000"/>
                </a:solidFill>
                <a:latin typeface="+mn-lt"/>
                <a:cs typeface="Arial"/>
                <a:sym typeface="Darker Grotesque"/>
              </a:rPr>
              <a:t>Employee subjected to severe, offensive, or abusive work environment</a:t>
            </a:r>
          </a:p>
          <a:p>
            <a:pPr marL="0" lvl="0" indent="0" algn="l" rtl="0">
              <a:lnSpc>
                <a:spcPct val="100000"/>
              </a:lnSpc>
              <a:spcBef>
                <a:spcPts val="0"/>
              </a:spcBef>
              <a:spcAft>
                <a:spcPts val="0"/>
              </a:spcAft>
              <a:buNone/>
            </a:pPr>
            <a:endParaRPr lang="en-US" sz="2000" b="1"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So severe that employee was “forced” to quit</a:t>
            </a: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Adverse employment action by Employer</a:t>
            </a: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“Constructive Discharge”</a:t>
            </a: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Difference between strict</a:t>
            </a:r>
            <a:r>
              <a:rPr lang="en-US" sz="2000" dirty="0">
                <a:latin typeface="+mn-lt"/>
                <a:sym typeface="Darker Grotesque"/>
              </a:rPr>
              <a:t>/</a:t>
            </a:r>
            <a:r>
              <a:rPr lang="en-US" sz="2000" dirty="0">
                <a:solidFill>
                  <a:srgbClr val="000000"/>
                </a:solidFill>
                <a:latin typeface="+mn-lt"/>
                <a:cs typeface="Arial"/>
                <a:sym typeface="Darker Grotesque"/>
              </a:rPr>
              <a:t>accountable and unlawful behavior</a:t>
            </a:r>
          </a:p>
          <a:p>
            <a:pPr marL="342900" lvl="0" indent="-342900" algn="l" rtl="0">
              <a:lnSpc>
                <a:spcPct val="100000"/>
              </a:lnSpc>
              <a:spcBef>
                <a:spcPts val="0"/>
              </a:spcBef>
              <a:spcAft>
                <a:spcPts val="0"/>
              </a:spcAft>
              <a:buFont typeface="Arial" panose="020B0604020202020204" pitchFamily="34" charset="0"/>
              <a:buChar char="•"/>
            </a:pPr>
            <a:endParaRPr lang="en-US" sz="2000"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endParaRPr lang="en-US" sz="2000" dirty="0">
              <a:solidFill>
                <a:srgbClr val="000000"/>
              </a:solidFill>
              <a:latin typeface="+mn-lt"/>
              <a:cs typeface="Arial"/>
              <a:sym typeface="Darker Grotesque"/>
            </a:endParaRPr>
          </a:p>
        </p:txBody>
      </p:sp>
      <p:sp>
        <p:nvSpPr>
          <p:cNvPr id="4" name="Rectangle 3">
            <a:extLst>
              <a:ext uri="{FF2B5EF4-FFF2-40B4-BE49-F238E27FC236}">
                <a16:creationId xmlns:a16="http://schemas.microsoft.com/office/drawing/2014/main" id="{624E036C-36CE-8A4B-C0DC-AB9B5AED8D65}"/>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F3953C-AA42-8829-18A4-77D0E111BA80}"/>
              </a:ext>
            </a:extLst>
          </p:cNvPr>
          <p:cNvPicPr>
            <a:picLocks noChangeAspect="1"/>
          </p:cNvPicPr>
          <p:nvPr/>
        </p:nvPicPr>
        <p:blipFill>
          <a:blip r:embed="rId4"/>
          <a:stretch>
            <a:fillRect/>
          </a:stretch>
        </p:blipFill>
        <p:spPr>
          <a:xfrm>
            <a:off x="6270889" y="2134485"/>
            <a:ext cx="5745933" cy="4309450"/>
          </a:xfrm>
          <a:prstGeom prst="rect">
            <a:avLst/>
          </a:prstGeom>
        </p:spPr>
      </p:pic>
    </p:spTree>
    <p:extLst>
      <p:ext uri="{BB962C8B-B14F-4D97-AF65-F5344CB8AC3E}">
        <p14:creationId xmlns:p14="http://schemas.microsoft.com/office/powerpoint/2010/main" val="83769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91E15EFE-E0A7-2526-7D4C-DF9FAFBB1929}"/>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A8939C83-3004-B670-4B06-7304D39E3E8A}"/>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National Labor Relations Act (NLRA)</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4660BB82-0D82-20C4-CC4C-3A4461C0FF33}"/>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550E824D-BC8E-C109-58C5-F70BFBAAB10A}"/>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DA0E344-81FE-E0AF-B8C0-EA8A4945BC62}"/>
              </a:ext>
            </a:extLst>
          </p:cNvPr>
          <p:cNvSpPr txBox="1"/>
          <p:nvPr/>
        </p:nvSpPr>
        <p:spPr>
          <a:xfrm>
            <a:off x="175178" y="2479248"/>
            <a:ext cx="5866397" cy="3447098"/>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dirty="0">
                <a:latin typeface="+mn-lt"/>
                <a:sym typeface="Darker Grotesque"/>
              </a:rPr>
              <a:t>National Labor Relations Act (NLRA):</a:t>
            </a:r>
          </a:p>
          <a:p>
            <a:pPr marL="0" lvl="0" indent="0" algn="l" rtl="0">
              <a:lnSpc>
                <a:spcPct val="100000"/>
              </a:lnSpc>
              <a:spcBef>
                <a:spcPts val="0"/>
              </a:spcBef>
              <a:spcAft>
                <a:spcPts val="0"/>
              </a:spcAft>
              <a:buNone/>
            </a:pPr>
            <a:endParaRPr lang="en-US" sz="1400" b="1"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Applies to both unionized and non-unionized employers</a:t>
            </a:r>
          </a:p>
          <a:p>
            <a:pPr marL="342900" lvl="0" indent="-342900" algn="l" rtl="0">
              <a:lnSpc>
                <a:spcPct val="100000"/>
              </a:lnSpc>
              <a:spcBef>
                <a:spcPts val="0"/>
              </a:spcBef>
              <a:spcAft>
                <a:spcPts val="0"/>
              </a:spcAft>
              <a:buFont typeface="Arial" panose="020B0604020202020204" pitchFamily="34" charset="0"/>
              <a:buChar char="•"/>
            </a:pPr>
            <a:endParaRPr lang="en-US" sz="2000"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Protected Activities</a:t>
            </a:r>
            <a:endParaRPr lang="en-US" sz="2000" dirty="0">
              <a:solidFill>
                <a:srgbClr val="000000"/>
              </a:solidFill>
              <a:latin typeface="+mn-lt"/>
              <a:cs typeface="Arial"/>
              <a:sym typeface="Darker Grotesque"/>
            </a:endParaRPr>
          </a:p>
          <a:p>
            <a:pPr lvl="0" algn="l" rtl="0">
              <a:lnSpc>
                <a:spcPct val="100000"/>
              </a:lnSpc>
              <a:spcBef>
                <a:spcPts val="0"/>
              </a:spcBef>
              <a:spcAft>
                <a:spcPts val="0"/>
              </a:spcAft>
            </a:pPr>
            <a:r>
              <a:rPr lang="en-US" sz="2000" dirty="0">
                <a:latin typeface="+mn-lt"/>
                <a:sym typeface="Darker Grotesque"/>
              </a:rPr>
              <a:t>     - Discussing pay, benefits, and work conditions</a:t>
            </a:r>
          </a:p>
          <a:p>
            <a:pPr lvl="0" algn="l" rtl="0">
              <a:lnSpc>
                <a:spcPct val="100000"/>
              </a:lnSpc>
              <a:spcBef>
                <a:spcPts val="0"/>
              </a:spcBef>
              <a:spcAft>
                <a:spcPts val="0"/>
              </a:spcAft>
            </a:pPr>
            <a:r>
              <a:rPr lang="en-US" sz="2000" dirty="0">
                <a:solidFill>
                  <a:srgbClr val="000000"/>
                </a:solidFill>
                <a:latin typeface="+mn-lt"/>
                <a:cs typeface="Arial"/>
                <a:sym typeface="Darker Grotesque"/>
              </a:rPr>
              <a:t>     - Petitions to improve hours</a:t>
            </a:r>
          </a:p>
          <a:p>
            <a:pPr lvl="0" algn="l" rtl="0">
              <a:lnSpc>
                <a:spcPct val="100000"/>
              </a:lnSpc>
              <a:spcBef>
                <a:spcPts val="0"/>
              </a:spcBef>
              <a:spcAft>
                <a:spcPts val="0"/>
              </a:spcAft>
            </a:pPr>
            <a:r>
              <a:rPr lang="en-US" sz="2000" dirty="0">
                <a:latin typeface="+mn-lt"/>
                <a:sym typeface="Darker Grotesque"/>
              </a:rPr>
              <a:t>     - Refusing to work in unsafe conditions</a:t>
            </a:r>
          </a:p>
          <a:p>
            <a:pPr lvl="0" algn="l" rtl="0">
              <a:lnSpc>
                <a:spcPct val="100000"/>
              </a:lnSpc>
              <a:spcBef>
                <a:spcPts val="0"/>
              </a:spcBef>
              <a:spcAft>
                <a:spcPts val="0"/>
              </a:spcAft>
            </a:pPr>
            <a:r>
              <a:rPr lang="en-US" sz="2000" dirty="0">
                <a:latin typeface="+mn-lt"/>
                <a:sym typeface="Darker Grotesque"/>
              </a:rPr>
              <a:t>     - Raising complaints with Employer or Gov’t</a:t>
            </a:r>
          </a:p>
          <a:p>
            <a:pPr lvl="0" algn="l" rtl="0">
              <a:lnSpc>
                <a:spcPct val="100000"/>
              </a:lnSpc>
              <a:spcBef>
                <a:spcPts val="0"/>
              </a:spcBef>
              <a:spcAft>
                <a:spcPts val="0"/>
              </a:spcAft>
            </a:pPr>
            <a:r>
              <a:rPr lang="en-US" sz="2000" dirty="0">
                <a:latin typeface="+mn-lt"/>
                <a:sym typeface="Darker Grotesque"/>
              </a:rPr>
              <a:t>     - Using social media re: work conditions</a:t>
            </a:r>
          </a:p>
        </p:txBody>
      </p:sp>
      <p:sp>
        <p:nvSpPr>
          <p:cNvPr id="4" name="Rectangle 3">
            <a:extLst>
              <a:ext uri="{FF2B5EF4-FFF2-40B4-BE49-F238E27FC236}">
                <a16:creationId xmlns:a16="http://schemas.microsoft.com/office/drawing/2014/main" id="{B387140D-CD26-0A3F-5CE6-B35353194857}"/>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C510081-577A-E891-AF3A-A175385E0722}"/>
              </a:ext>
            </a:extLst>
          </p:cNvPr>
          <p:cNvPicPr>
            <a:picLocks noChangeAspect="1"/>
          </p:cNvPicPr>
          <p:nvPr/>
        </p:nvPicPr>
        <p:blipFill>
          <a:blip r:embed="rId4"/>
          <a:stretch>
            <a:fillRect/>
          </a:stretch>
        </p:blipFill>
        <p:spPr>
          <a:xfrm>
            <a:off x="7085091" y="2118236"/>
            <a:ext cx="4169121" cy="4169121"/>
          </a:xfrm>
          <a:prstGeom prst="rect">
            <a:avLst/>
          </a:prstGeom>
        </p:spPr>
      </p:pic>
    </p:spTree>
    <p:extLst>
      <p:ext uri="{BB962C8B-B14F-4D97-AF65-F5344CB8AC3E}">
        <p14:creationId xmlns:p14="http://schemas.microsoft.com/office/powerpoint/2010/main" val="163235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9525C2E1-3131-78AF-DC3B-F5D19F877282}"/>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5F7D647E-371B-A81E-2C64-4756E4B40D5F}"/>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National Labor Relations Act (NLRA)</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62AB366B-F997-0794-10B7-2D32ED39EE53}"/>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E1CDEBD6-A77A-CFAF-25E3-C79881DBBFE8}"/>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D158E8B4-D691-D8F2-99E6-B69C6711163C}"/>
              </a:ext>
            </a:extLst>
          </p:cNvPr>
          <p:cNvSpPr txBox="1"/>
          <p:nvPr/>
        </p:nvSpPr>
        <p:spPr>
          <a:xfrm>
            <a:off x="175178" y="2479248"/>
            <a:ext cx="5866397" cy="1938992"/>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u="sng" dirty="0">
                <a:latin typeface="+mn-lt"/>
                <a:sym typeface="Darker Grotesque"/>
              </a:rPr>
              <a:t>Not</a:t>
            </a:r>
            <a:r>
              <a:rPr lang="en-US" sz="2400" dirty="0">
                <a:latin typeface="+mn-lt"/>
                <a:sym typeface="Darker Grotesque"/>
              </a:rPr>
              <a:t> Protected:</a:t>
            </a:r>
          </a:p>
          <a:p>
            <a:pPr marL="0" lvl="0" indent="0" algn="l" rtl="0">
              <a:lnSpc>
                <a:spcPct val="100000"/>
              </a:lnSpc>
              <a:spcBef>
                <a:spcPts val="0"/>
              </a:spcBef>
              <a:spcAft>
                <a:spcPts val="0"/>
              </a:spcAft>
              <a:buNone/>
            </a:pPr>
            <a:endParaRPr lang="en-US" sz="2400" dirty="0">
              <a:latin typeface="+mn-lt"/>
              <a:sym typeface="Darker Grotesque"/>
            </a:endParaRPr>
          </a:p>
          <a:p>
            <a:pPr marL="285750" lvl="0" indent="-285750" algn="l" rtl="0">
              <a:lnSpc>
                <a:spcPct val="100000"/>
              </a:lnSpc>
              <a:spcBef>
                <a:spcPts val="0"/>
              </a:spcBef>
              <a:spcAft>
                <a:spcPts val="0"/>
              </a:spcAft>
              <a:buFont typeface="Arial" panose="020B0604020202020204" pitchFamily="34" charset="0"/>
              <a:buChar char="•"/>
            </a:pPr>
            <a:r>
              <a:rPr lang="en-US" sz="1800" dirty="0">
                <a:solidFill>
                  <a:srgbClr val="000000"/>
                </a:solidFill>
                <a:latin typeface="+mn-lt"/>
                <a:cs typeface="Arial"/>
                <a:sym typeface="Darker Grotesque"/>
              </a:rPr>
              <a:t>Egregiously offensive or deliberately false statements</a:t>
            </a:r>
          </a:p>
          <a:p>
            <a:pPr marL="285750" lvl="0" indent="-285750" algn="l" rtl="0">
              <a:lnSpc>
                <a:spcPct val="100000"/>
              </a:lnSpc>
              <a:spcBef>
                <a:spcPts val="0"/>
              </a:spcBef>
              <a:spcAft>
                <a:spcPts val="0"/>
              </a:spcAft>
              <a:buFont typeface="Arial" panose="020B0604020202020204" pitchFamily="34" charset="0"/>
              <a:buChar char="•"/>
            </a:pPr>
            <a:r>
              <a:rPr lang="en-US" sz="1800" dirty="0">
                <a:latin typeface="+mn-lt"/>
                <a:sym typeface="Darker Grotesque"/>
              </a:rPr>
              <a:t>Public disparagement if not relating to labor controversy</a:t>
            </a:r>
          </a:p>
          <a:p>
            <a:pPr marL="285750" lvl="0" indent="-285750" algn="l" rtl="0">
              <a:lnSpc>
                <a:spcPct val="100000"/>
              </a:lnSpc>
              <a:spcBef>
                <a:spcPts val="0"/>
              </a:spcBef>
              <a:spcAft>
                <a:spcPts val="0"/>
              </a:spcAft>
              <a:buFont typeface="Arial" panose="020B0604020202020204" pitchFamily="34" charset="0"/>
              <a:buChar char="•"/>
            </a:pPr>
            <a:r>
              <a:rPr lang="en-US" sz="1800" dirty="0">
                <a:solidFill>
                  <a:srgbClr val="000000"/>
                </a:solidFill>
                <a:latin typeface="+mn-lt"/>
                <a:cs typeface="Arial"/>
                <a:sym typeface="Darker Grotesque"/>
              </a:rPr>
              <a:t>Threatening violence</a:t>
            </a:r>
          </a:p>
        </p:txBody>
      </p:sp>
      <p:sp>
        <p:nvSpPr>
          <p:cNvPr id="4" name="Rectangle 3">
            <a:extLst>
              <a:ext uri="{FF2B5EF4-FFF2-40B4-BE49-F238E27FC236}">
                <a16:creationId xmlns:a16="http://schemas.microsoft.com/office/drawing/2014/main" id="{A7E82B32-3CE6-A44A-3FE1-DA4370B2BF6A}"/>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CCC2AC-5FA1-54C7-F2C4-7F27F5A83B2E}"/>
              </a:ext>
            </a:extLst>
          </p:cNvPr>
          <p:cNvPicPr>
            <a:picLocks noChangeAspect="1"/>
          </p:cNvPicPr>
          <p:nvPr/>
        </p:nvPicPr>
        <p:blipFill>
          <a:blip r:embed="rId4"/>
          <a:stretch>
            <a:fillRect/>
          </a:stretch>
        </p:blipFill>
        <p:spPr>
          <a:xfrm>
            <a:off x="6584762" y="2998225"/>
            <a:ext cx="5048941" cy="2840029"/>
          </a:xfrm>
          <a:prstGeom prst="rect">
            <a:avLst/>
          </a:prstGeom>
        </p:spPr>
      </p:pic>
    </p:spTree>
    <p:extLst>
      <p:ext uri="{BB962C8B-B14F-4D97-AF65-F5344CB8AC3E}">
        <p14:creationId xmlns:p14="http://schemas.microsoft.com/office/powerpoint/2010/main" val="274615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ADEED5A6-73A3-A3F4-4F41-462264B52BC1}"/>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B25EBC6A-CB58-4E54-771E-3198CA86323D}"/>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Handbooks and Policies</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98BABB2C-9147-74A1-6D8F-F494BD02468A}"/>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9267DB06-8677-1EEB-DFEF-A340180A9EF4}"/>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8C5D2F9-E7DE-6B31-6B34-CF64A5960506}"/>
              </a:ext>
            </a:extLst>
          </p:cNvPr>
          <p:cNvSpPr txBox="1"/>
          <p:nvPr/>
        </p:nvSpPr>
        <p:spPr>
          <a:xfrm>
            <a:off x="175178" y="2479248"/>
            <a:ext cx="5866397" cy="3447098"/>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dirty="0">
                <a:latin typeface="+mn-lt"/>
                <a:sym typeface="Darker Grotesque"/>
              </a:rPr>
              <a:t>Handbooks or Standalone Policies:</a:t>
            </a:r>
          </a:p>
          <a:p>
            <a:pPr marL="0" lvl="0" indent="0" algn="l" rtl="0">
              <a:lnSpc>
                <a:spcPct val="100000"/>
              </a:lnSpc>
              <a:spcBef>
                <a:spcPts val="0"/>
              </a:spcBef>
              <a:spcAft>
                <a:spcPts val="0"/>
              </a:spcAft>
              <a:buNone/>
            </a:pPr>
            <a:endParaRPr lang="en-US" sz="1400" b="1"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Relevant Arizona Statutes Addressed</a:t>
            </a:r>
          </a:p>
          <a:p>
            <a:pPr lvl="0" algn="l" rtl="0">
              <a:lnSpc>
                <a:spcPct val="100000"/>
              </a:lnSpc>
              <a:spcBef>
                <a:spcPts val="0"/>
              </a:spcBef>
              <a:spcAft>
                <a:spcPts val="0"/>
              </a:spcAft>
            </a:pPr>
            <a:r>
              <a:rPr lang="en-US" sz="2000" dirty="0">
                <a:latin typeface="+mn-lt"/>
                <a:sym typeface="Darker Grotesque"/>
              </a:rPr>
              <a:t>     - Arizona Paid Sick Leave</a:t>
            </a:r>
          </a:p>
          <a:p>
            <a:pPr lvl="0" algn="l" rtl="0">
              <a:lnSpc>
                <a:spcPct val="100000"/>
              </a:lnSpc>
              <a:spcBef>
                <a:spcPts val="0"/>
              </a:spcBef>
              <a:spcAft>
                <a:spcPts val="0"/>
              </a:spcAft>
            </a:pPr>
            <a:r>
              <a:rPr lang="en-US" sz="2000" dirty="0">
                <a:solidFill>
                  <a:srgbClr val="000000"/>
                </a:solidFill>
                <a:latin typeface="+mn-lt"/>
                <a:cs typeface="Arial"/>
                <a:sym typeface="Darker Grotesque"/>
              </a:rPr>
              <a:t>     - Constructive Discharge Notice</a:t>
            </a:r>
          </a:p>
          <a:p>
            <a:pPr lvl="0" algn="l" rtl="0">
              <a:lnSpc>
                <a:spcPct val="100000"/>
              </a:lnSpc>
              <a:spcBef>
                <a:spcPts val="0"/>
              </a:spcBef>
              <a:spcAft>
                <a:spcPts val="0"/>
              </a:spcAft>
            </a:pPr>
            <a:r>
              <a:rPr lang="en-US" sz="2000" dirty="0">
                <a:latin typeface="+mn-lt"/>
                <a:sym typeface="Darker Grotesque"/>
              </a:rPr>
              <a:t>     - Deductions from pay / pay corrections</a:t>
            </a:r>
          </a:p>
          <a:p>
            <a:pPr lvl="0" algn="l" rtl="0">
              <a:lnSpc>
                <a:spcPct val="100000"/>
              </a:lnSpc>
              <a:spcBef>
                <a:spcPts val="0"/>
              </a:spcBef>
              <a:spcAft>
                <a:spcPts val="0"/>
              </a:spcAft>
            </a:pPr>
            <a:r>
              <a:rPr lang="en-US" sz="2000" dirty="0">
                <a:latin typeface="+mn-lt"/>
                <a:sym typeface="Darker Grotesque"/>
              </a:rPr>
              <a:t>     - Drug Testing</a:t>
            </a:r>
          </a:p>
          <a:p>
            <a:pPr lvl="0" algn="l" rtl="0">
              <a:lnSpc>
                <a:spcPct val="100000"/>
              </a:lnSpc>
              <a:spcBef>
                <a:spcPts val="0"/>
              </a:spcBef>
              <a:spcAft>
                <a:spcPts val="0"/>
              </a:spcAft>
            </a:pPr>
            <a:r>
              <a:rPr lang="en-US" sz="2000" dirty="0">
                <a:latin typeface="+mn-lt"/>
                <a:sym typeface="Darker Grotesque"/>
              </a:rPr>
              <a:t>     - Training Reimbursements</a:t>
            </a:r>
          </a:p>
          <a:p>
            <a:pPr lvl="0" algn="l" rtl="0">
              <a:lnSpc>
                <a:spcPct val="100000"/>
              </a:lnSpc>
              <a:spcBef>
                <a:spcPts val="0"/>
              </a:spcBef>
              <a:spcAft>
                <a:spcPts val="0"/>
              </a:spcAft>
            </a:pPr>
            <a:r>
              <a:rPr lang="en-US" sz="2000" dirty="0">
                <a:latin typeface="+mn-lt"/>
                <a:sym typeface="Darker Grotesque"/>
              </a:rPr>
              <a:t>     - Protected Activities Catch All</a:t>
            </a:r>
          </a:p>
          <a:p>
            <a:pPr lvl="0" algn="l" rtl="0">
              <a:lnSpc>
                <a:spcPct val="100000"/>
              </a:lnSpc>
              <a:spcBef>
                <a:spcPts val="0"/>
              </a:spcBef>
              <a:spcAft>
                <a:spcPts val="0"/>
              </a:spcAft>
            </a:pPr>
            <a:endParaRPr lang="en-US" sz="2000"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Signed by Employees</a:t>
            </a:r>
          </a:p>
        </p:txBody>
      </p:sp>
      <p:sp>
        <p:nvSpPr>
          <p:cNvPr id="4" name="Rectangle 3">
            <a:extLst>
              <a:ext uri="{FF2B5EF4-FFF2-40B4-BE49-F238E27FC236}">
                <a16:creationId xmlns:a16="http://schemas.microsoft.com/office/drawing/2014/main" id="{5828D9B1-D35D-036B-D7DF-E8D5241FA400}"/>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A9C3D95-7061-A74C-B52E-45DC58B1E5B1}"/>
              </a:ext>
            </a:extLst>
          </p:cNvPr>
          <p:cNvPicPr>
            <a:picLocks noChangeAspect="1"/>
          </p:cNvPicPr>
          <p:nvPr/>
        </p:nvPicPr>
        <p:blipFill>
          <a:blip r:embed="rId4"/>
          <a:stretch>
            <a:fillRect/>
          </a:stretch>
        </p:blipFill>
        <p:spPr>
          <a:xfrm>
            <a:off x="6715782" y="2582450"/>
            <a:ext cx="4649143" cy="3101569"/>
          </a:xfrm>
          <a:prstGeom prst="rect">
            <a:avLst/>
          </a:prstGeom>
        </p:spPr>
      </p:pic>
    </p:spTree>
    <p:extLst>
      <p:ext uri="{BB962C8B-B14F-4D97-AF65-F5344CB8AC3E}">
        <p14:creationId xmlns:p14="http://schemas.microsoft.com/office/powerpoint/2010/main" val="3535047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41F784B9-C35A-3CCD-4670-D7732CB522E7}"/>
            </a:ext>
          </a:extLst>
        </p:cNvPr>
        <p:cNvGrpSpPr/>
        <p:nvPr/>
      </p:nvGrpSpPr>
      <p:grpSpPr>
        <a:xfrm>
          <a:off x="0" y="0"/>
          <a:ext cx="0" cy="0"/>
          <a:chOff x="0" y="0"/>
          <a:chExt cx="0" cy="0"/>
        </a:xfrm>
      </p:grpSpPr>
      <p:sp>
        <p:nvSpPr>
          <p:cNvPr id="211" name="Google Shape;211;p18">
            <a:extLst>
              <a:ext uri="{FF2B5EF4-FFF2-40B4-BE49-F238E27FC236}">
                <a16:creationId xmlns:a16="http://schemas.microsoft.com/office/drawing/2014/main" id="{2D55457C-F02C-8134-B70B-766515AA1CA5}"/>
              </a:ext>
            </a:extLst>
          </p:cNvPr>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solidFill>
                  <a:schemeClr val="lt1"/>
                </a:solidFill>
              </a:rPr>
              <a:t>Arizona Medical Marijuana Act (AMMA)</a:t>
            </a:r>
            <a:endParaRPr dirty="0">
              <a:solidFill>
                <a:schemeClr val="lt1"/>
              </a:solidFill>
            </a:endParaRPr>
          </a:p>
        </p:txBody>
      </p:sp>
      <p:sp>
        <p:nvSpPr>
          <p:cNvPr id="214" name="Google Shape;214;p18">
            <a:hlinkClick r:id="rId3" action="ppaction://hlinksldjump"/>
            <a:extLst>
              <a:ext uri="{FF2B5EF4-FFF2-40B4-BE49-F238E27FC236}">
                <a16:creationId xmlns:a16="http://schemas.microsoft.com/office/drawing/2014/main" id="{DDD3F780-2073-AC81-F070-B8CFE90CC519}"/>
              </a:ext>
            </a:extLst>
          </p:cNvPr>
          <p:cNvSpPr/>
          <p:nvPr/>
        </p:nvSpPr>
        <p:spPr>
          <a:xfrm>
            <a:off x="10537975" y="0"/>
            <a:ext cx="1653900" cy="16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a:extLst>
              <a:ext uri="{FF2B5EF4-FFF2-40B4-BE49-F238E27FC236}">
                <a16:creationId xmlns:a16="http://schemas.microsoft.com/office/drawing/2014/main" id="{C20E5DFE-0E62-C39E-1CF6-0AEE11181484}"/>
              </a:ext>
            </a:extLst>
          </p:cNvPr>
          <p:cNvSpPr/>
          <p:nvPr/>
        </p:nvSpPr>
        <p:spPr>
          <a:xfrm>
            <a:off x="0" y="6059550"/>
            <a:ext cx="1230300" cy="76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EEA8B773-FE24-4976-0038-5CA7FCFA1B00}"/>
              </a:ext>
            </a:extLst>
          </p:cNvPr>
          <p:cNvSpPr txBox="1"/>
          <p:nvPr/>
        </p:nvSpPr>
        <p:spPr>
          <a:xfrm>
            <a:off x="175178" y="2479248"/>
            <a:ext cx="5866397" cy="4401205"/>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2400" dirty="0">
                <a:latin typeface="+mn-lt"/>
                <a:sym typeface="Darker Grotesque"/>
              </a:rPr>
              <a:t>AMMA Employee Rights</a:t>
            </a:r>
          </a:p>
          <a:p>
            <a:pPr marL="0" lvl="0" indent="0" algn="l" rtl="0">
              <a:lnSpc>
                <a:spcPct val="100000"/>
              </a:lnSpc>
              <a:spcBef>
                <a:spcPts val="0"/>
              </a:spcBef>
              <a:spcAft>
                <a:spcPts val="0"/>
              </a:spcAft>
              <a:buNone/>
            </a:pPr>
            <a:endParaRPr lang="en-US" sz="24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Employment Protections</a:t>
            </a:r>
          </a:p>
          <a:p>
            <a:pPr lvl="0" algn="l" rtl="0">
              <a:lnSpc>
                <a:spcPct val="100000"/>
              </a:lnSpc>
              <a:spcBef>
                <a:spcPts val="0"/>
              </a:spcBef>
              <a:spcAft>
                <a:spcPts val="0"/>
              </a:spcAft>
            </a:pPr>
            <a:r>
              <a:rPr lang="en-US" sz="2000" dirty="0">
                <a:latin typeface="+mn-lt"/>
                <a:sym typeface="Darker Grotesque"/>
              </a:rPr>
              <a:t>     - </a:t>
            </a:r>
            <a:r>
              <a:rPr lang="en-US" sz="1600" dirty="0">
                <a:latin typeface="+mn-lt"/>
                <a:sym typeface="Darker Grotesque"/>
              </a:rPr>
              <a:t>Status as AMMA Cardholder</a:t>
            </a:r>
          </a:p>
          <a:p>
            <a:pPr lvl="0" algn="l" rtl="0">
              <a:lnSpc>
                <a:spcPct val="100000"/>
              </a:lnSpc>
              <a:spcBef>
                <a:spcPts val="0"/>
              </a:spcBef>
              <a:spcAft>
                <a:spcPts val="0"/>
              </a:spcAft>
            </a:pPr>
            <a:r>
              <a:rPr lang="en-US" sz="1600" dirty="0">
                <a:latin typeface="+mn-lt"/>
                <a:sym typeface="Darker Grotesque"/>
              </a:rPr>
              <a:t>      - Positive Drug Test</a:t>
            </a:r>
          </a:p>
          <a:p>
            <a:pPr lvl="0" algn="l" rtl="0">
              <a:lnSpc>
                <a:spcPct val="100000"/>
              </a:lnSpc>
              <a:spcBef>
                <a:spcPts val="0"/>
              </a:spcBef>
              <a:spcAft>
                <a:spcPts val="0"/>
              </a:spcAft>
            </a:pPr>
            <a:r>
              <a:rPr lang="en-US" sz="1600" dirty="0">
                <a:latin typeface="+mn-lt"/>
                <a:sym typeface="Darker Grotesque"/>
              </a:rPr>
              <a:t>      - No Recreational (and no use, possession, impairment)</a:t>
            </a:r>
          </a:p>
          <a:p>
            <a:pPr lvl="0" algn="l" rtl="0">
              <a:lnSpc>
                <a:spcPct val="100000"/>
              </a:lnSpc>
              <a:spcBef>
                <a:spcPts val="0"/>
              </a:spcBef>
              <a:spcAft>
                <a:spcPts val="0"/>
              </a:spcAft>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Private Right of Action</a:t>
            </a:r>
          </a:p>
          <a:p>
            <a:pPr marL="342900" lvl="0" indent="-342900" algn="l" rtl="0">
              <a:lnSpc>
                <a:spcPct val="100000"/>
              </a:lnSpc>
              <a:spcBef>
                <a:spcPts val="0"/>
              </a:spcBef>
              <a:spcAft>
                <a:spcPts val="0"/>
              </a:spcAft>
              <a:buFont typeface="Arial" panose="020B0604020202020204" pitchFamily="34" charset="0"/>
              <a:buChar char="•"/>
            </a:pPr>
            <a:endParaRPr lang="en-US" sz="2000" dirty="0">
              <a:solidFill>
                <a:srgbClr val="000000"/>
              </a:solidFill>
              <a:latin typeface="+mn-lt"/>
              <a:cs typeface="Arial"/>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latin typeface="+mn-lt"/>
                <a:sym typeface="Darker Grotesque"/>
              </a:rPr>
              <a:t>Safety Sensitive Positions</a:t>
            </a:r>
          </a:p>
          <a:p>
            <a:pPr marL="342900" lvl="0" indent="-34290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Drug Free </a:t>
            </a:r>
            <a:r>
              <a:rPr lang="en-US" sz="2000" b="1" dirty="0">
                <a:latin typeface="+mn-lt"/>
                <a:sym typeface="Darker Grotesque"/>
              </a:rPr>
              <a:t>Workplace</a:t>
            </a:r>
            <a:r>
              <a:rPr lang="en-US" sz="2000" dirty="0">
                <a:latin typeface="+mn-lt"/>
                <a:sym typeface="Darker Grotesque"/>
              </a:rPr>
              <a:t> Act</a:t>
            </a:r>
          </a:p>
          <a:p>
            <a:pPr marL="342900" lvl="0" indent="-342900" algn="l" rtl="0">
              <a:lnSpc>
                <a:spcPct val="100000"/>
              </a:lnSpc>
              <a:spcBef>
                <a:spcPts val="0"/>
              </a:spcBef>
              <a:spcAft>
                <a:spcPts val="0"/>
              </a:spcAft>
              <a:buFont typeface="Arial" panose="020B0604020202020204" pitchFamily="34" charset="0"/>
              <a:buChar char="•"/>
            </a:pPr>
            <a:endParaRPr lang="en-US" sz="2000" dirty="0">
              <a:latin typeface="+mn-lt"/>
              <a:sym typeface="Darker Grotesque"/>
            </a:endParaRPr>
          </a:p>
          <a:p>
            <a:pPr marL="342900" lvl="0" indent="-342900" algn="l" rtl="0">
              <a:lnSpc>
                <a:spcPct val="100000"/>
              </a:lnSpc>
              <a:spcBef>
                <a:spcPts val="0"/>
              </a:spcBef>
              <a:spcAft>
                <a:spcPts val="0"/>
              </a:spcAft>
              <a:buFont typeface="Arial" panose="020B0604020202020204" pitchFamily="34" charset="0"/>
              <a:buChar char="•"/>
            </a:pPr>
            <a:r>
              <a:rPr lang="en-US" sz="2000" dirty="0">
                <a:solidFill>
                  <a:srgbClr val="000000"/>
                </a:solidFill>
                <a:latin typeface="+mn-lt"/>
                <a:cs typeface="Arial"/>
                <a:sym typeface="Darker Grotesque"/>
              </a:rPr>
              <a:t>Drug Test +</a:t>
            </a:r>
          </a:p>
        </p:txBody>
      </p:sp>
      <p:sp>
        <p:nvSpPr>
          <p:cNvPr id="4" name="Rectangle 3">
            <a:extLst>
              <a:ext uri="{FF2B5EF4-FFF2-40B4-BE49-F238E27FC236}">
                <a16:creationId xmlns:a16="http://schemas.microsoft.com/office/drawing/2014/main" id="{82C66063-11DA-D4A6-8308-8E6309C4F209}"/>
              </a:ext>
            </a:extLst>
          </p:cNvPr>
          <p:cNvSpPr/>
          <p:nvPr/>
        </p:nvSpPr>
        <p:spPr>
          <a:xfrm>
            <a:off x="0" y="1702149"/>
            <a:ext cx="6105377" cy="432336"/>
          </a:xfrm>
          <a:prstGeom prst="rect">
            <a:avLst/>
          </a:prstGeom>
          <a:solidFill>
            <a:srgbClr val="FFB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78C21A-C56C-B06A-3D54-917079451F7C}"/>
              </a:ext>
            </a:extLst>
          </p:cNvPr>
          <p:cNvPicPr>
            <a:picLocks noChangeAspect="1"/>
          </p:cNvPicPr>
          <p:nvPr/>
        </p:nvPicPr>
        <p:blipFill>
          <a:blip r:embed="rId4"/>
          <a:stretch>
            <a:fillRect/>
          </a:stretch>
        </p:blipFill>
        <p:spPr>
          <a:xfrm>
            <a:off x="8158258" y="1702149"/>
            <a:ext cx="4033742" cy="5120901"/>
          </a:xfrm>
          <a:prstGeom prst="rect">
            <a:avLst/>
          </a:prstGeom>
        </p:spPr>
      </p:pic>
    </p:spTree>
    <p:extLst>
      <p:ext uri="{BB962C8B-B14F-4D97-AF65-F5344CB8AC3E}">
        <p14:creationId xmlns:p14="http://schemas.microsoft.com/office/powerpoint/2010/main" val="3808405971"/>
      </p:ext>
    </p:extLst>
  </p:cSld>
  <p:clrMapOvr>
    <a:masterClrMapping/>
  </p:clrMapOvr>
</p:sld>
</file>

<file path=ppt/theme/theme1.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000000"/>
      </a:accent1>
      <a:accent2>
        <a:srgbClr val="FFFFFF"/>
      </a:accent2>
      <a:accent3>
        <a:srgbClr val="EFEFEF"/>
      </a:accent3>
      <a:accent4>
        <a:srgbClr val="FF0000"/>
      </a:accent4>
      <a:accent5>
        <a:srgbClr val="FF0000"/>
      </a:accent5>
      <a:accent6>
        <a:srgbClr val="FF00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1677</TotalTime>
  <Words>837</Words>
  <Application>Microsoft Office PowerPoint</Application>
  <PresentationFormat>Widescreen</PresentationFormat>
  <Paragraphs>146</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Abril Fatface</vt:lpstr>
      <vt:lpstr>Aldrich</vt:lpstr>
      <vt:lpstr>Arial</vt:lpstr>
      <vt:lpstr>Darker Grotesque SemiBold</vt:lpstr>
      <vt:lpstr>DM Serif Display</vt:lpstr>
      <vt:lpstr>SlidesMania</vt:lpstr>
      <vt:lpstr>2025 Labor Updates</vt:lpstr>
      <vt:lpstr>Restrictive Covenants</vt:lpstr>
      <vt:lpstr>Final Paychecks</vt:lpstr>
      <vt:lpstr>Discrimination/Retaliation</vt:lpstr>
      <vt:lpstr>Hostile Work Environment</vt:lpstr>
      <vt:lpstr>National Labor Relations Act (NLRA)</vt:lpstr>
      <vt:lpstr>National Labor Relations Act (NLRA)</vt:lpstr>
      <vt:lpstr>Handbooks and Policies</vt:lpstr>
      <vt:lpstr>Arizona Medical Marijuana Act (AMMA)</vt:lpstr>
      <vt:lpstr>Getting Paid for Your Labor</vt:lpstr>
      <vt:lpstr>Change Orders</vt:lpstr>
      <vt:lpstr>Extra Work</vt:lpstr>
      <vt:lpstr>Extra Work</vt:lpstr>
      <vt:lpstr>Verify Change Orders/Extra Work</vt:lpstr>
      <vt:lpstr>Amending Preliminary 20-Day Lien Notices</vt:lpstr>
      <vt:lpstr>Warranty 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Tucson Minimum Wage Act: What It Means For Employers</dc:title>
  <dc:creator>Scarlett Van Damme</dc:creator>
  <cp:lastModifiedBy>Roscoe Mutz</cp:lastModifiedBy>
  <cp:revision>12</cp:revision>
  <cp:lastPrinted>2024-11-05T16:05:35Z</cp:lastPrinted>
  <dcterms:modified xsi:type="dcterms:W3CDTF">2025-02-19T19:58:23Z</dcterms:modified>
</cp:coreProperties>
</file>