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25.jpg" ContentType="image/jpe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9"/>
  </p:notesMasterIdLst>
  <p:sldIdLst>
    <p:sldId id="256" r:id="rId2"/>
    <p:sldId id="299" r:id="rId3"/>
    <p:sldId id="259" r:id="rId4"/>
    <p:sldId id="305" r:id="rId5"/>
    <p:sldId id="266" r:id="rId6"/>
    <p:sldId id="267" r:id="rId7"/>
    <p:sldId id="268" r:id="rId8"/>
    <p:sldId id="270" r:id="rId9"/>
    <p:sldId id="283" r:id="rId10"/>
    <p:sldId id="284" r:id="rId11"/>
    <p:sldId id="285" r:id="rId12"/>
    <p:sldId id="286" r:id="rId13"/>
    <p:sldId id="287" r:id="rId14"/>
    <p:sldId id="288" r:id="rId15"/>
    <p:sldId id="289" r:id="rId16"/>
    <p:sldId id="290" r:id="rId17"/>
    <p:sldId id="293" r:id="rId18"/>
    <p:sldId id="294" r:id="rId19"/>
    <p:sldId id="273" r:id="rId20"/>
    <p:sldId id="295" r:id="rId21"/>
    <p:sldId id="296" r:id="rId22"/>
    <p:sldId id="297" r:id="rId23"/>
    <p:sldId id="298" r:id="rId24"/>
    <p:sldId id="274" r:id="rId25"/>
    <p:sldId id="300" r:id="rId26"/>
    <p:sldId id="302" r:id="rId27"/>
    <p:sldId id="301" r:id="rId28"/>
    <p:sldId id="275" r:id="rId29"/>
    <p:sldId id="303" r:id="rId30"/>
    <p:sldId id="304" r:id="rId31"/>
    <p:sldId id="276" r:id="rId32"/>
    <p:sldId id="265" r:id="rId33"/>
    <p:sldId id="306" r:id="rId34"/>
    <p:sldId id="308" r:id="rId35"/>
    <p:sldId id="310" r:id="rId36"/>
    <p:sldId id="307" r:id="rId37"/>
    <p:sldId id="311" r:id="rId38"/>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612"/>
    <a:srgbClr val="7598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31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7" tIns="93157" rIns="93157" bIns="93157"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073618e60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a073618e60_0_16:notes"/>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6B29144D-6C82-C8CB-EB75-3367DAAC92B8}"/>
            </a:ext>
          </a:extLst>
        </p:cNvPr>
        <p:cNvGrpSpPr/>
        <p:nvPr/>
      </p:nvGrpSpPr>
      <p:grpSpPr>
        <a:xfrm>
          <a:off x="0" y="0"/>
          <a:ext cx="0" cy="0"/>
          <a:chOff x="0" y="0"/>
          <a:chExt cx="0" cy="0"/>
        </a:xfrm>
      </p:grpSpPr>
      <p:sp>
        <p:nvSpPr>
          <p:cNvPr id="208" name="Google Shape;208;ga073618e60_0_42:notes">
            <a:extLst>
              <a:ext uri="{FF2B5EF4-FFF2-40B4-BE49-F238E27FC236}">
                <a16:creationId xmlns:a16="http://schemas.microsoft.com/office/drawing/2014/main" id="{89B37585-8FB5-6F08-C0B5-487ED011497F}"/>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a:extLst>
              <a:ext uri="{FF2B5EF4-FFF2-40B4-BE49-F238E27FC236}">
                <a16:creationId xmlns:a16="http://schemas.microsoft.com/office/drawing/2014/main" id="{0C4AEC2A-F3EA-996F-403C-A3E8F03E402B}"/>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1698800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AC246E82-1C20-BB07-90FE-8CB55C3F5CED}"/>
            </a:ext>
          </a:extLst>
        </p:cNvPr>
        <p:cNvGrpSpPr/>
        <p:nvPr/>
      </p:nvGrpSpPr>
      <p:grpSpPr>
        <a:xfrm>
          <a:off x="0" y="0"/>
          <a:ext cx="0" cy="0"/>
          <a:chOff x="0" y="0"/>
          <a:chExt cx="0" cy="0"/>
        </a:xfrm>
      </p:grpSpPr>
      <p:sp>
        <p:nvSpPr>
          <p:cNvPr id="208" name="Google Shape;208;ga073618e60_0_42:notes">
            <a:extLst>
              <a:ext uri="{FF2B5EF4-FFF2-40B4-BE49-F238E27FC236}">
                <a16:creationId xmlns:a16="http://schemas.microsoft.com/office/drawing/2014/main" id="{00D20AD9-FC75-C2B3-3E92-1DDF0B503CB8}"/>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a:extLst>
              <a:ext uri="{FF2B5EF4-FFF2-40B4-BE49-F238E27FC236}">
                <a16:creationId xmlns:a16="http://schemas.microsoft.com/office/drawing/2014/main" id="{D774C73C-839B-0232-284C-F3F17A39EA05}"/>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3512321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856399C1-47B1-CFA1-3C8A-4315FBE7ABB8}"/>
            </a:ext>
          </a:extLst>
        </p:cNvPr>
        <p:cNvGrpSpPr/>
        <p:nvPr/>
      </p:nvGrpSpPr>
      <p:grpSpPr>
        <a:xfrm>
          <a:off x="0" y="0"/>
          <a:ext cx="0" cy="0"/>
          <a:chOff x="0" y="0"/>
          <a:chExt cx="0" cy="0"/>
        </a:xfrm>
      </p:grpSpPr>
      <p:sp>
        <p:nvSpPr>
          <p:cNvPr id="208" name="Google Shape;208;ga073618e60_0_42:notes">
            <a:extLst>
              <a:ext uri="{FF2B5EF4-FFF2-40B4-BE49-F238E27FC236}">
                <a16:creationId xmlns:a16="http://schemas.microsoft.com/office/drawing/2014/main" id="{AE9E96CC-0601-7429-10D2-3BD192153B01}"/>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a:extLst>
              <a:ext uri="{FF2B5EF4-FFF2-40B4-BE49-F238E27FC236}">
                <a16:creationId xmlns:a16="http://schemas.microsoft.com/office/drawing/2014/main" id="{71B53684-4DD8-8B83-ECA1-33ECE1934888}"/>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1139317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C0ABCE5B-0E6F-E495-11BF-FAA5C2CAAD87}"/>
            </a:ext>
          </a:extLst>
        </p:cNvPr>
        <p:cNvGrpSpPr/>
        <p:nvPr/>
      </p:nvGrpSpPr>
      <p:grpSpPr>
        <a:xfrm>
          <a:off x="0" y="0"/>
          <a:ext cx="0" cy="0"/>
          <a:chOff x="0" y="0"/>
          <a:chExt cx="0" cy="0"/>
        </a:xfrm>
      </p:grpSpPr>
      <p:sp>
        <p:nvSpPr>
          <p:cNvPr id="208" name="Google Shape;208;ga073618e60_0_42:notes">
            <a:extLst>
              <a:ext uri="{FF2B5EF4-FFF2-40B4-BE49-F238E27FC236}">
                <a16:creationId xmlns:a16="http://schemas.microsoft.com/office/drawing/2014/main" id="{CA2B91CB-7E2F-C168-58C6-1CD1A56CF5A6}"/>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a:extLst>
              <a:ext uri="{FF2B5EF4-FFF2-40B4-BE49-F238E27FC236}">
                <a16:creationId xmlns:a16="http://schemas.microsoft.com/office/drawing/2014/main" id="{8072A996-5BC4-DC5C-A43F-33A2940C6577}"/>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280652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E3464279-887A-64D9-FDE5-FBAB700FE77C}"/>
            </a:ext>
          </a:extLst>
        </p:cNvPr>
        <p:cNvGrpSpPr/>
        <p:nvPr/>
      </p:nvGrpSpPr>
      <p:grpSpPr>
        <a:xfrm>
          <a:off x="0" y="0"/>
          <a:ext cx="0" cy="0"/>
          <a:chOff x="0" y="0"/>
          <a:chExt cx="0" cy="0"/>
        </a:xfrm>
      </p:grpSpPr>
      <p:sp>
        <p:nvSpPr>
          <p:cNvPr id="208" name="Google Shape;208;ga073618e60_0_42:notes">
            <a:extLst>
              <a:ext uri="{FF2B5EF4-FFF2-40B4-BE49-F238E27FC236}">
                <a16:creationId xmlns:a16="http://schemas.microsoft.com/office/drawing/2014/main" id="{19FAD3DA-F10A-3367-7D44-9F175C7DFBB7}"/>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a:extLst>
              <a:ext uri="{FF2B5EF4-FFF2-40B4-BE49-F238E27FC236}">
                <a16:creationId xmlns:a16="http://schemas.microsoft.com/office/drawing/2014/main" id="{7600C618-395B-7B5F-3192-8DF54FA76555}"/>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4293873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B4D713CC-0ED9-3E2D-D7CA-4A457217270A}"/>
            </a:ext>
          </a:extLst>
        </p:cNvPr>
        <p:cNvGrpSpPr/>
        <p:nvPr/>
      </p:nvGrpSpPr>
      <p:grpSpPr>
        <a:xfrm>
          <a:off x="0" y="0"/>
          <a:ext cx="0" cy="0"/>
          <a:chOff x="0" y="0"/>
          <a:chExt cx="0" cy="0"/>
        </a:xfrm>
      </p:grpSpPr>
      <p:sp>
        <p:nvSpPr>
          <p:cNvPr id="208" name="Google Shape;208;ga073618e60_0_42:notes">
            <a:extLst>
              <a:ext uri="{FF2B5EF4-FFF2-40B4-BE49-F238E27FC236}">
                <a16:creationId xmlns:a16="http://schemas.microsoft.com/office/drawing/2014/main" id="{3CC5B62D-F2C1-7062-8685-3584AA8DEFB6}"/>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a:extLst>
              <a:ext uri="{FF2B5EF4-FFF2-40B4-BE49-F238E27FC236}">
                <a16:creationId xmlns:a16="http://schemas.microsoft.com/office/drawing/2014/main" id="{C4068BF2-79E0-A8B6-72AE-E3FCE4B209ED}"/>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2404499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6EE968B1-6189-E867-8F33-56067F7756ED}"/>
            </a:ext>
          </a:extLst>
        </p:cNvPr>
        <p:cNvGrpSpPr/>
        <p:nvPr/>
      </p:nvGrpSpPr>
      <p:grpSpPr>
        <a:xfrm>
          <a:off x="0" y="0"/>
          <a:ext cx="0" cy="0"/>
          <a:chOff x="0" y="0"/>
          <a:chExt cx="0" cy="0"/>
        </a:xfrm>
      </p:grpSpPr>
      <p:sp>
        <p:nvSpPr>
          <p:cNvPr id="191" name="Google Shape;191;ga073618e60_0_26:notes">
            <a:extLst>
              <a:ext uri="{FF2B5EF4-FFF2-40B4-BE49-F238E27FC236}">
                <a16:creationId xmlns:a16="http://schemas.microsoft.com/office/drawing/2014/main" id="{59EAE857-79E2-75A1-33F1-12FBF313407D}"/>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a073618e60_0_26:notes">
            <a:extLst>
              <a:ext uri="{FF2B5EF4-FFF2-40B4-BE49-F238E27FC236}">
                <a16:creationId xmlns:a16="http://schemas.microsoft.com/office/drawing/2014/main" id="{8DCEEB24-C5C2-0ABD-95D2-D0B085E32A86}"/>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a:p>
        </p:txBody>
      </p:sp>
    </p:spTree>
    <p:extLst>
      <p:ext uri="{BB962C8B-B14F-4D97-AF65-F5344CB8AC3E}">
        <p14:creationId xmlns:p14="http://schemas.microsoft.com/office/powerpoint/2010/main" val="2831670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90FCB872-94FD-D858-DE6D-406380272D2E}"/>
            </a:ext>
          </a:extLst>
        </p:cNvPr>
        <p:cNvGrpSpPr/>
        <p:nvPr/>
      </p:nvGrpSpPr>
      <p:grpSpPr>
        <a:xfrm>
          <a:off x="0" y="0"/>
          <a:ext cx="0" cy="0"/>
          <a:chOff x="0" y="0"/>
          <a:chExt cx="0" cy="0"/>
        </a:xfrm>
      </p:grpSpPr>
      <p:sp>
        <p:nvSpPr>
          <p:cNvPr id="191" name="Google Shape;191;ga073618e60_0_26:notes">
            <a:extLst>
              <a:ext uri="{FF2B5EF4-FFF2-40B4-BE49-F238E27FC236}">
                <a16:creationId xmlns:a16="http://schemas.microsoft.com/office/drawing/2014/main" id="{0C599DC9-83E8-DE03-3954-1EF370D64190}"/>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a073618e60_0_26:notes">
            <a:extLst>
              <a:ext uri="{FF2B5EF4-FFF2-40B4-BE49-F238E27FC236}">
                <a16:creationId xmlns:a16="http://schemas.microsoft.com/office/drawing/2014/main" id="{5ECBA90E-ECF1-236F-3883-C901405F28F0}"/>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a:p>
        </p:txBody>
      </p:sp>
    </p:spTree>
    <p:extLst>
      <p:ext uri="{BB962C8B-B14F-4D97-AF65-F5344CB8AC3E}">
        <p14:creationId xmlns:p14="http://schemas.microsoft.com/office/powerpoint/2010/main" val="3662902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18164EA9-4CA9-A3EF-A3A5-499EA928AF4A}"/>
            </a:ext>
          </a:extLst>
        </p:cNvPr>
        <p:cNvGrpSpPr/>
        <p:nvPr/>
      </p:nvGrpSpPr>
      <p:grpSpPr>
        <a:xfrm>
          <a:off x="0" y="0"/>
          <a:ext cx="0" cy="0"/>
          <a:chOff x="0" y="0"/>
          <a:chExt cx="0" cy="0"/>
        </a:xfrm>
      </p:grpSpPr>
      <p:sp>
        <p:nvSpPr>
          <p:cNvPr id="191" name="Google Shape;191;ga073618e60_0_26:notes">
            <a:extLst>
              <a:ext uri="{FF2B5EF4-FFF2-40B4-BE49-F238E27FC236}">
                <a16:creationId xmlns:a16="http://schemas.microsoft.com/office/drawing/2014/main" id="{80683641-8C67-F695-ECF3-7622F17D6A08}"/>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a073618e60_0_26:notes">
            <a:extLst>
              <a:ext uri="{FF2B5EF4-FFF2-40B4-BE49-F238E27FC236}">
                <a16:creationId xmlns:a16="http://schemas.microsoft.com/office/drawing/2014/main" id="{209F32EF-E00F-B660-21C7-B22F7EF2E1D1}"/>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a:p>
        </p:txBody>
      </p:sp>
    </p:spTree>
    <p:extLst>
      <p:ext uri="{BB962C8B-B14F-4D97-AF65-F5344CB8AC3E}">
        <p14:creationId xmlns:p14="http://schemas.microsoft.com/office/powerpoint/2010/main" val="1691975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073618e60_0_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195720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C07A10B3-824A-B4D2-70DC-CC294C14F312}"/>
            </a:ext>
          </a:extLst>
        </p:cNvPr>
        <p:cNvGrpSpPr/>
        <p:nvPr/>
      </p:nvGrpSpPr>
      <p:grpSpPr>
        <a:xfrm>
          <a:off x="0" y="0"/>
          <a:ext cx="0" cy="0"/>
          <a:chOff x="0" y="0"/>
          <a:chExt cx="0" cy="0"/>
        </a:xfrm>
      </p:grpSpPr>
      <p:sp>
        <p:nvSpPr>
          <p:cNvPr id="168" name="Google Shape;168;ga073618e60_0_16:notes">
            <a:extLst>
              <a:ext uri="{FF2B5EF4-FFF2-40B4-BE49-F238E27FC236}">
                <a16:creationId xmlns:a16="http://schemas.microsoft.com/office/drawing/2014/main" id="{17F0F71E-0E59-D90E-1396-D67C925A4385}"/>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a073618e60_0_16:notes">
            <a:extLst>
              <a:ext uri="{FF2B5EF4-FFF2-40B4-BE49-F238E27FC236}">
                <a16:creationId xmlns:a16="http://schemas.microsoft.com/office/drawing/2014/main" id="{55F712F6-0831-2370-14DF-7CED03FE7810}"/>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309929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62E2EB2D-34D7-2CA6-5880-EF7AC51FB5FD}"/>
            </a:ext>
          </a:extLst>
        </p:cNvPr>
        <p:cNvGrpSpPr/>
        <p:nvPr/>
      </p:nvGrpSpPr>
      <p:grpSpPr>
        <a:xfrm>
          <a:off x="0" y="0"/>
          <a:ext cx="0" cy="0"/>
          <a:chOff x="0" y="0"/>
          <a:chExt cx="0" cy="0"/>
        </a:xfrm>
      </p:grpSpPr>
      <p:sp>
        <p:nvSpPr>
          <p:cNvPr id="208" name="Google Shape;208;ga073618e60_0_42:notes">
            <a:extLst>
              <a:ext uri="{FF2B5EF4-FFF2-40B4-BE49-F238E27FC236}">
                <a16:creationId xmlns:a16="http://schemas.microsoft.com/office/drawing/2014/main" id="{CFBB102D-D727-D633-D2D2-85440DE0CA4F}"/>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a:extLst>
              <a:ext uri="{FF2B5EF4-FFF2-40B4-BE49-F238E27FC236}">
                <a16:creationId xmlns:a16="http://schemas.microsoft.com/office/drawing/2014/main" id="{6F35A329-88C0-7E82-6BBD-1F50606B3C80}"/>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4097850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7313192D-A952-6907-EADE-0F991DA205A1}"/>
            </a:ext>
          </a:extLst>
        </p:cNvPr>
        <p:cNvGrpSpPr/>
        <p:nvPr/>
      </p:nvGrpSpPr>
      <p:grpSpPr>
        <a:xfrm>
          <a:off x="0" y="0"/>
          <a:ext cx="0" cy="0"/>
          <a:chOff x="0" y="0"/>
          <a:chExt cx="0" cy="0"/>
        </a:xfrm>
      </p:grpSpPr>
      <p:sp>
        <p:nvSpPr>
          <p:cNvPr id="208" name="Google Shape;208;ga073618e60_0_42:notes">
            <a:extLst>
              <a:ext uri="{FF2B5EF4-FFF2-40B4-BE49-F238E27FC236}">
                <a16:creationId xmlns:a16="http://schemas.microsoft.com/office/drawing/2014/main" id="{F896B6F7-E6D4-2475-B616-52D9B3186189}"/>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a:extLst>
              <a:ext uri="{FF2B5EF4-FFF2-40B4-BE49-F238E27FC236}">
                <a16:creationId xmlns:a16="http://schemas.microsoft.com/office/drawing/2014/main" id="{519519F9-1F05-7291-8CCE-013863DBB165}"/>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178603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806161F9-8F7F-6473-CCDC-D7E29280D118}"/>
            </a:ext>
          </a:extLst>
        </p:cNvPr>
        <p:cNvGrpSpPr/>
        <p:nvPr/>
      </p:nvGrpSpPr>
      <p:grpSpPr>
        <a:xfrm>
          <a:off x="0" y="0"/>
          <a:ext cx="0" cy="0"/>
          <a:chOff x="0" y="0"/>
          <a:chExt cx="0" cy="0"/>
        </a:xfrm>
      </p:grpSpPr>
      <p:sp>
        <p:nvSpPr>
          <p:cNvPr id="208" name="Google Shape;208;ga073618e60_0_42:notes">
            <a:extLst>
              <a:ext uri="{FF2B5EF4-FFF2-40B4-BE49-F238E27FC236}">
                <a16:creationId xmlns:a16="http://schemas.microsoft.com/office/drawing/2014/main" id="{204C6946-1B3F-3B63-89FE-88639898CEFC}"/>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a:extLst>
              <a:ext uri="{FF2B5EF4-FFF2-40B4-BE49-F238E27FC236}">
                <a16:creationId xmlns:a16="http://schemas.microsoft.com/office/drawing/2014/main" id="{578C6BF5-76C1-2FD7-4BA5-674B8F75B135}"/>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372688" indent="0">
              <a:lnSpc>
                <a:spcPts val="1223"/>
              </a:lnSpc>
              <a:spcBef>
                <a:spcPts val="76"/>
              </a:spcBef>
              <a:buNone/>
            </a:pPr>
            <a:endParaRPr dirty="0"/>
          </a:p>
        </p:txBody>
      </p:sp>
    </p:spTree>
    <p:extLst>
      <p:ext uri="{BB962C8B-B14F-4D97-AF65-F5344CB8AC3E}">
        <p14:creationId xmlns:p14="http://schemas.microsoft.com/office/powerpoint/2010/main" val="1120685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843C3938-2094-1E27-BFB8-C6A52ECFD9D5}"/>
            </a:ext>
          </a:extLst>
        </p:cNvPr>
        <p:cNvGrpSpPr/>
        <p:nvPr/>
      </p:nvGrpSpPr>
      <p:grpSpPr>
        <a:xfrm>
          <a:off x="0" y="0"/>
          <a:ext cx="0" cy="0"/>
          <a:chOff x="0" y="0"/>
          <a:chExt cx="0" cy="0"/>
        </a:xfrm>
      </p:grpSpPr>
      <p:sp>
        <p:nvSpPr>
          <p:cNvPr id="168" name="Google Shape;168;ga073618e60_0_16:notes">
            <a:extLst>
              <a:ext uri="{FF2B5EF4-FFF2-40B4-BE49-F238E27FC236}">
                <a16:creationId xmlns:a16="http://schemas.microsoft.com/office/drawing/2014/main" id="{4EC6AFBD-7F6B-AB53-1B45-57FF7C495AD0}"/>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a073618e60_0_16:notes">
            <a:extLst>
              <a:ext uri="{FF2B5EF4-FFF2-40B4-BE49-F238E27FC236}">
                <a16:creationId xmlns:a16="http://schemas.microsoft.com/office/drawing/2014/main" id="{00E68C00-BAA4-6D82-7561-B2FF9135518A}"/>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3734175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073618e60_0_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372688" indent="0">
              <a:lnSpc>
                <a:spcPts val="1223"/>
              </a:lnSpc>
            </a:pPr>
            <a:r>
              <a:rPr lang="en-US" b="1" i="1" spc="-20" dirty="0">
                <a:latin typeface="+mn-lt"/>
              </a:rPr>
              <a:t>Source: </a:t>
            </a:r>
          </a:p>
          <a:p>
            <a:pPr marL="372688" indent="0">
              <a:lnSpc>
                <a:spcPts val="1223"/>
              </a:lnSpc>
              <a:spcBef>
                <a:spcPts val="76"/>
              </a:spcBef>
            </a:pPr>
            <a:r>
              <a:rPr lang="en-US" i="1" dirty="0">
                <a:latin typeface="+mn-lt"/>
              </a:rPr>
              <a:t>‘City of Tucson 2021 General Unofficial Election Results’ </a:t>
            </a:r>
          </a:p>
          <a:p>
            <a:pPr marL="372688" indent="0">
              <a:lnSpc>
                <a:spcPts val="1427"/>
              </a:lnSpc>
              <a:spcBef>
                <a:spcPts val="51"/>
              </a:spcBef>
              <a:spcAft>
                <a:spcPts val="189"/>
              </a:spcAft>
            </a:pPr>
            <a:r>
              <a:rPr lang="en-US" sz="1400" i="1" u="sng" dirty="0">
                <a:solidFill>
                  <a:srgbClr val="0000FF"/>
                </a:solidFill>
                <a:latin typeface="+mn-lt"/>
              </a:rPr>
              <a:t>https://www.tucsonaz.gov/files/clerks/21GTUC_UnofficialResults.pdf</a:t>
            </a:r>
            <a:r>
              <a:rPr lang="en-US" sz="200" i="1" dirty="0">
                <a:solidFill>
                  <a:srgbClr val="5E85AC"/>
                </a:solidFill>
                <a:latin typeface="+mn-lt"/>
              </a:rPr>
              <a:t> </a:t>
            </a:r>
          </a:p>
          <a:p>
            <a:pPr marL="0" indent="0">
              <a:buNone/>
            </a:pPr>
            <a:endParaRPr dirty="0"/>
          </a:p>
        </p:txBody>
      </p:sp>
    </p:spTree>
    <p:extLst>
      <p:ext uri="{BB962C8B-B14F-4D97-AF65-F5344CB8AC3E}">
        <p14:creationId xmlns:p14="http://schemas.microsoft.com/office/powerpoint/2010/main" val="215011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4BEE9963-C960-ABFB-0DDD-4B83BDE1EC5A}"/>
            </a:ext>
          </a:extLst>
        </p:cNvPr>
        <p:cNvGrpSpPr/>
        <p:nvPr/>
      </p:nvGrpSpPr>
      <p:grpSpPr>
        <a:xfrm>
          <a:off x="0" y="0"/>
          <a:ext cx="0" cy="0"/>
          <a:chOff x="0" y="0"/>
          <a:chExt cx="0" cy="0"/>
        </a:xfrm>
      </p:grpSpPr>
      <p:sp>
        <p:nvSpPr>
          <p:cNvPr id="208" name="Google Shape;208;ga073618e60_0_42:notes">
            <a:extLst>
              <a:ext uri="{FF2B5EF4-FFF2-40B4-BE49-F238E27FC236}">
                <a16:creationId xmlns:a16="http://schemas.microsoft.com/office/drawing/2014/main" id="{271DE08A-D917-7EBF-CF48-BAD282995B24}"/>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a:extLst>
              <a:ext uri="{FF2B5EF4-FFF2-40B4-BE49-F238E27FC236}">
                <a16:creationId xmlns:a16="http://schemas.microsoft.com/office/drawing/2014/main" id="{40461A01-C23D-2DFE-C49B-A71632AB302F}"/>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3972435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C3EC77CC-769A-1CAF-5B72-966AD54106C6}"/>
            </a:ext>
          </a:extLst>
        </p:cNvPr>
        <p:cNvGrpSpPr/>
        <p:nvPr/>
      </p:nvGrpSpPr>
      <p:grpSpPr>
        <a:xfrm>
          <a:off x="0" y="0"/>
          <a:ext cx="0" cy="0"/>
          <a:chOff x="0" y="0"/>
          <a:chExt cx="0" cy="0"/>
        </a:xfrm>
      </p:grpSpPr>
      <p:sp>
        <p:nvSpPr>
          <p:cNvPr id="208" name="Google Shape;208;ga073618e60_0_42:notes">
            <a:extLst>
              <a:ext uri="{FF2B5EF4-FFF2-40B4-BE49-F238E27FC236}">
                <a16:creationId xmlns:a16="http://schemas.microsoft.com/office/drawing/2014/main" id="{8C1C2C09-C4BE-C0AB-0D71-E0397388C273}"/>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a:extLst>
              <a:ext uri="{FF2B5EF4-FFF2-40B4-BE49-F238E27FC236}">
                <a16:creationId xmlns:a16="http://schemas.microsoft.com/office/drawing/2014/main" id="{5FA324AD-18DA-E734-28E7-7504C2FA311E}"/>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1983439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43321556-F6B6-F316-0D99-04AD9FA03EE2}"/>
            </a:ext>
          </a:extLst>
        </p:cNvPr>
        <p:cNvGrpSpPr/>
        <p:nvPr/>
      </p:nvGrpSpPr>
      <p:grpSpPr>
        <a:xfrm>
          <a:off x="0" y="0"/>
          <a:ext cx="0" cy="0"/>
          <a:chOff x="0" y="0"/>
          <a:chExt cx="0" cy="0"/>
        </a:xfrm>
      </p:grpSpPr>
      <p:sp>
        <p:nvSpPr>
          <p:cNvPr id="208" name="Google Shape;208;ga073618e60_0_42:notes">
            <a:extLst>
              <a:ext uri="{FF2B5EF4-FFF2-40B4-BE49-F238E27FC236}">
                <a16:creationId xmlns:a16="http://schemas.microsoft.com/office/drawing/2014/main" id="{88506BA9-375A-19F6-AA13-B021D4069AC1}"/>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a:extLst>
              <a:ext uri="{FF2B5EF4-FFF2-40B4-BE49-F238E27FC236}">
                <a16:creationId xmlns:a16="http://schemas.microsoft.com/office/drawing/2014/main" id="{30EDA757-D4AA-77B5-193C-780E05F82AE1}"/>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2795191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073618e60_0_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1030179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EF96DD86-4865-8B59-DD0B-D15EBB612A41}"/>
            </a:ext>
          </a:extLst>
        </p:cNvPr>
        <p:cNvGrpSpPr/>
        <p:nvPr/>
      </p:nvGrpSpPr>
      <p:grpSpPr>
        <a:xfrm>
          <a:off x="0" y="0"/>
          <a:ext cx="0" cy="0"/>
          <a:chOff x="0" y="0"/>
          <a:chExt cx="0" cy="0"/>
        </a:xfrm>
      </p:grpSpPr>
      <p:sp>
        <p:nvSpPr>
          <p:cNvPr id="208" name="Google Shape;208;ga073618e60_0_42:notes">
            <a:extLst>
              <a:ext uri="{FF2B5EF4-FFF2-40B4-BE49-F238E27FC236}">
                <a16:creationId xmlns:a16="http://schemas.microsoft.com/office/drawing/2014/main" id="{B6929669-1FF6-4133-4489-87B484039CFF}"/>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a:extLst>
              <a:ext uri="{FF2B5EF4-FFF2-40B4-BE49-F238E27FC236}">
                <a16:creationId xmlns:a16="http://schemas.microsoft.com/office/drawing/2014/main" id="{B88C0989-406D-4A7B-7958-56A2C0E46DB5}"/>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358547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073618e60_0_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DD334CAF-6EB3-EA50-ACDB-F3E8E55E8390}"/>
            </a:ext>
          </a:extLst>
        </p:cNvPr>
        <p:cNvGrpSpPr/>
        <p:nvPr/>
      </p:nvGrpSpPr>
      <p:grpSpPr>
        <a:xfrm>
          <a:off x="0" y="0"/>
          <a:ext cx="0" cy="0"/>
          <a:chOff x="0" y="0"/>
          <a:chExt cx="0" cy="0"/>
        </a:xfrm>
      </p:grpSpPr>
      <p:sp>
        <p:nvSpPr>
          <p:cNvPr id="208" name="Google Shape;208;ga073618e60_0_42:notes">
            <a:extLst>
              <a:ext uri="{FF2B5EF4-FFF2-40B4-BE49-F238E27FC236}">
                <a16:creationId xmlns:a16="http://schemas.microsoft.com/office/drawing/2014/main" id="{2CF3E613-3520-8CA5-D740-6F025B8CF764}"/>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a:extLst>
              <a:ext uri="{FF2B5EF4-FFF2-40B4-BE49-F238E27FC236}">
                <a16:creationId xmlns:a16="http://schemas.microsoft.com/office/drawing/2014/main" id="{D44069BC-F406-0044-5491-1470CB1B72B4}"/>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3455235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073618e60_0_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1703619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a073618e60_0_75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a073618e60_0_753:notes"/>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073618e60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a073618e60_0_16:notes"/>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F498C77E-07F8-72A5-C5A5-3A1C232522C1}"/>
            </a:ext>
          </a:extLst>
        </p:cNvPr>
        <p:cNvGrpSpPr/>
        <p:nvPr/>
      </p:nvGrpSpPr>
      <p:grpSpPr>
        <a:xfrm>
          <a:off x="0" y="0"/>
          <a:ext cx="0" cy="0"/>
          <a:chOff x="0" y="0"/>
          <a:chExt cx="0" cy="0"/>
        </a:xfrm>
      </p:grpSpPr>
      <p:sp>
        <p:nvSpPr>
          <p:cNvPr id="208" name="Google Shape;208;ga073618e60_0_42:notes">
            <a:extLst>
              <a:ext uri="{FF2B5EF4-FFF2-40B4-BE49-F238E27FC236}">
                <a16:creationId xmlns:a16="http://schemas.microsoft.com/office/drawing/2014/main" id="{0668845F-D00C-BC1A-E48C-D96D8FCFC859}"/>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a:extLst>
              <a:ext uri="{FF2B5EF4-FFF2-40B4-BE49-F238E27FC236}">
                <a16:creationId xmlns:a16="http://schemas.microsoft.com/office/drawing/2014/main" id="{5B1C028D-7518-815E-ED72-7145AD4FB108}"/>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3346025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A0206CF9-2CDD-95F2-DC96-B98F5ACD914A}"/>
            </a:ext>
          </a:extLst>
        </p:cNvPr>
        <p:cNvGrpSpPr/>
        <p:nvPr/>
      </p:nvGrpSpPr>
      <p:grpSpPr>
        <a:xfrm>
          <a:off x="0" y="0"/>
          <a:ext cx="0" cy="0"/>
          <a:chOff x="0" y="0"/>
          <a:chExt cx="0" cy="0"/>
        </a:xfrm>
      </p:grpSpPr>
      <p:sp>
        <p:nvSpPr>
          <p:cNvPr id="208" name="Google Shape;208;ga073618e60_0_42:notes">
            <a:extLst>
              <a:ext uri="{FF2B5EF4-FFF2-40B4-BE49-F238E27FC236}">
                <a16:creationId xmlns:a16="http://schemas.microsoft.com/office/drawing/2014/main" id="{185B8EE2-7267-AEE9-FB8A-13332DBA02F5}"/>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a:extLst>
              <a:ext uri="{FF2B5EF4-FFF2-40B4-BE49-F238E27FC236}">
                <a16:creationId xmlns:a16="http://schemas.microsoft.com/office/drawing/2014/main" id="{B4ACACED-6B44-9104-C964-F5A792BDA3CC}"/>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2747033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8BAD5847-6742-4C10-C299-9AD9037D7C62}"/>
            </a:ext>
          </a:extLst>
        </p:cNvPr>
        <p:cNvGrpSpPr/>
        <p:nvPr/>
      </p:nvGrpSpPr>
      <p:grpSpPr>
        <a:xfrm>
          <a:off x="0" y="0"/>
          <a:ext cx="0" cy="0"/>
          <a:chOff x="0" y="0"/>
          <a:chExt cx="0" cy="0"/>
        </a:xfrm>
      </p:grpSpPr>
      <p:sp>
        <p:nvSpPr>
          <p:cNvPr id="208" name="Google Shape;208;ga073618e60_0_42:notes">
            <a:extLst>
              <a:ext uri="{FF2B5EF4-FFF2-40B4-BE49-F238E27FC236}">
                <a16:creationId xmlns:a16="http://schemas.microsoft.com/office/drawing/2014/main" id="{51616F1A-321C-7603-1F5B-7402693C3FD4}"/>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a:extLst>
              <a:ext uri="{FF2B5EF4-FFF2-40B4-BE49-F238E27FC236}">
                <a16:creationId xmlns:a16="http://schemas.microsoft.com/office/drawing/2014/main" id="{749E6704-7543-212A-247B-90D233CC0BE2}"/>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2603615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a:extLst>
            <a:ext uri="{FF2B5EF4-FFF2-40B4-BE49-F238E27FC236}">
              <a16:creationId xmlns:a16="http://schemas.microsoft.com/office/drawing/2014/main" id="{A2B1D737-F3C8-9179-5EAE-658E77285529}"/>
            </a:ext>
          </a:extLst>
        </p:cNvPr>
        <p:cNvGrpSpPr/>
        <p:nvPr/>
      </p:nvGrpSpPr>
      <p:grpSpPr>
        <a:xfrm>
          <a:off x="0" y="0"/>
          <a:ext cx="0" cy="0"/>
          <a:chOff x="0" y="0"/>
          <a:chExt cx="0" cy="0"/>
        </a:xfrm>
      </p:grpSpPr>
      <p:sp>
        <p:nvSpPr>
          <p:cNvPr id="563" name="Google Shape;563;ga073618e60_0_753:notes">
            <a:extLst>
              <a:ext uri="{FF2B5EF4-FFF2-40B4-BE49-F238E27FC236}">
                <a16:creationId xmlns:a16="http://schemas.microsoft.com/office/drawing/2014/main" id="{75F1D7A4-88F8-B4DF-5713-FB279660D7C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a073618e60_0_753:notes">
            <a:extLst>
              <a:ext uri="{FF2B5EF4-FFF2-40B4-BE49-F238E27FC236}">
                <a16:creationId xmlns:a16="http://schemas.microsoft.com/office/drawing/2014/main" id="{0F321B2B-5B99-43E3-A373-55A4BAAD079A}"/>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a:p>
        </p:txBody>
      </p:sp>
    </p:spTree>
    <p:extLst>
      <p:ext uri="{BB962C8B-B14F-4D97-AF65-F5344CB8AC3E}">
        <p14:creationId xmlns:p14="http://schemas.microsoft.com/office/powerpoint/2010/main" val="2082138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0F7C2B16-5302-6E38-AF46-8A8A1881A071}"/>
            </a:ext>
          </a:extLst>
        </p:cNvPr>
        <p:cNvGrpSpPr/>
        <p:nvPr/>
      </p:nvGrpSpPr>
      <p:grpSpPr>
        <a:xfrm>
          <a:off x="0" y="0"/>
          <a:ext cx="0" cy="0"/>
          <a:chOff x="0" y="0"/>
          <a:chExt cx="0" cy="0"/>
        </a:xfrm>
      </p:grpSpPr>
      <p:sp>
        <p:nvSpPr>
          <p:cNvPr id="208" name="Google Shape;208;ga073618e60_0_42:notes">
            <a:extLst>
              <a:ext uri="{FF2B5EF4-FFF2-40B4-BE49-F238E27FC236}">
                <a16:creationId xmlns:a16="http://schemas.microsoft.com/office/drawing/2014/main" id="{2369248B-F9C2-B1EC-DA25-F0833BA8AC4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a:extLst>
              <a:ext uri="{FF2B5EF4-FFF2-40B4-BE49-F238E27FC236}">
                <a16:creationId xmlns:a16="http://schemas.microsoft.com/office/drawing/2014/main" id="{1B78FBC7-2C1A-F87F-2919-4E794E6D9BAE}"/>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24540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073618e60_0_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231629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073618e60_0_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372688" indent="0">
              <a:lnSpc>
                <a:spcPts val="1223"/>
              </a:lnSpc>
              <a:spcBef>
                <a:spcPts val="76"/>
              </a:spcBef>
              <a:buNone/>
            </a:pPr>
            <a:endParaRPr dirty="0"/>
          </a:p>
        </p:txBody>
      </p:sp>
    </p:spTree>
    <p:extLst>
      <p:ext uri="{BB962C8B-B14F-4D97-AF65-F5344CB8AC3E}">
        <p14:creationId xmlns:p14="http://schemas.microsoft.com/office/powerpoint/2010/main" val="1377048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073618e60_0_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4195148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073618e60_0_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372688" indent="0">
              <a:lnSpc>
                <a:spcPts val="1223"/>
              </a:lnSpc>
            </a:pPr>
            <a:r>
              <a:rPr lang="en-US" b="1" i="1" spc="-20" dirty="0">
                <a:latin typeface="+mn-lt"/>
              </a:rPr>
              <a:t>Source: </a:t>
            </a:r>
          </a:p>
          <a:p>
            <a:pPr marL="372688" indent="0">
              <a:lnSpc>
                <a:spcPts val="1223"/>
              </a:lnSpc>
              <a:spcBef>
                <a:spcPts val="76"/>
              </a:spcBef>
            </a:pPr>
            <a:r>
              <a:rPr lang="en-US" i="1" dirty="0">
                <a:latin typeface="+mn-lt"/>
              </a:rPr>
              <a:t>‘City of Tucson 2021 General Unofficial Election Results’ </a:t>
            </a:r>
          </a:p>
          <a:p>
            <a:pPr marL="372688" indent="0">
              <a:lnSpc>
                <a:spcPts val="1427"/>
              </a:lnSpc>
              <a:spcBef>
                <a:spcPts val="51"/>
              </a:spcBef>
              <a:spcAft>
                <a:spcPts val="189"/>
              </a:spcAft>
            </a:pPr>
            <a:r>
              <a:rPr lang="en-US" sz="1400" i="1" u="sng" dirty="0">
                <a:solidFill>
                  <a:srgbClr val="0000FF"/>
                </a:solidFill>
                <a:latin typeface="+mn-lt"/>
              </a:rPr>
              <a:t>https://www.tucsonaz.gov/files/clerks/21GTUC_UnofficialResults.pdf</a:t>
            </a:r>
            <a:r>
              <a:rPr lang="en-US" sz="200" i="1" dirty="0">
                <a:solidFill>
                  <a:srgbClr val="5E85AC"/>
                </a:solidFill>
                <a:latin typeface="+mn-lt"/>
              </a:rPr>
              <a:t> </a:t>
            </a:r>
          </a:p>
          <a:p>
            <a:pPr marL="0" indent="0">
              <a:buNone/>
            </a:pPr>
            <a:endParaRPr dirty="0"/>
          </a:p>
        </p:txBody>
      </p:sp>
    </p:spTree>
    <p:extLst>
      <p:ext uri="{BB962C8B-B14F-4D97-AF65-F5344CB8AC3E}">
        <p14:creationId xmlns:p14="http://schemas.microsoft.com/office/powerpoint/2010/main" val="3061098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942453EA-ADBC-C270-3FC1-86D51D39FDF0}"/>
            </a:ext>
          </a:extLst>
        </p:cNvPr>
        <p:cNvGrpSpPr/>
        <p:nvPr/>
      </p:nvGrpSpPr>
      <p:grpSpPr>
        <a:xfrm>
          <a:off x="0" y="0"/>
          <a:ext cx="0" cy="0"/>
          <a:chOff x="0" y="0"/>
          <a:chExt cx="0" cy="0"/>
        </a:xfrm>
      </p:grpSpPr>
      <p:sp>
        <p:nvSpPr>
          <p:cNvPr id="208" name="Google Shape;208;ga073618e60_0_42:notes">
            <a:extLst>
              <a:ext uri="{FF2B5EF4-FFF2-40B4-BE49-F238E27FC236}">
                <a16:creationId xmlns:a16="http://schemas.microsoft.com/office/drawing/2014/main" id="{A3FF0016-2ED9-F622-4D61-2E548E7C7645}"/>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073618e60_0_42:notes">
            <a:extLst>
              <a:ext uri="{FF2B5EF4-FFF2-40B4-BE49-F238E27FC236}">
                <a16:creationId xmlns:a16="http://schemas.microsoft.com/office/drawing/2014/main" id="{86462552-2FF8-D986-7F39-1CDB2B936A8B}"/>
              </a:ext>
            </a:extLst>
          </p:cNvPr>
          <p:cNvSpPr txBox="1">
            <a:spLocks noGrp="1"/>
          </p:cNvSpPr>
          <p:nvPr>
            <p:ph type="body" idx="1"/>
          </p:nvPr>
        </p:nvSpPr>
        <p:spPr>
          <a:xfrm>
            <a:off x="701040" y="4415790"/>
            <a:ext cx="5608320" cy="4183380"/>
          </a:xfrm>
          <a:prstGeom prst="rect">
            <a:avLst/>
          </a:prstGeom>
        </p:spPr>
        <p:txBody>
          <a:bodyPr spcFirstLastPara="1" wrap="square" lIns="93157" tIns="93157" rIns="93157" bIns="93157" anchor="t" anchorCtr="0">
            <a:noAutofit/>
          </a:bodyPr>
          <a:lstStyle/>
          <a:p>
            <a:pPr marL="0" indent="0">
              <a:buNone/>
            </a:pPr>
            <a:endParaRPr dirty="0"/>
          </a:p>
        </p:txBody>
      </p:sp>
    </p:spTree>
    <p:extLst>
      <p:ext uri="{BB962C8B-B14F-4D97-AF65-F5344CB8AC3E}">
        <p14:creationId xmlns:p14="http://schemas.microsoft.com/office/powerpoint/2010/main" val="1917601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a:off x="6281625" y="4488100"/>
            <a:ext cx="5910300" cy="2370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261100" y="4767825"/>
            <a:ext cx="1550100" cy="0"/>
          </a:xfrm>
          <a:prstGeom prst="straightConnector1">
            <a:avLst/>
          </a:prstGeom>
          <a:noFill/>
          <a:ln w="38100" cap="rnd" cmpd="sng">
            <a:solidFill>
              <a:schemeClr val="lt1"/>
            </a:solidFill>
            <a:prstDash val="solid"/>
            <a:round/>
            <a:headEnd type="none" w="med" len="med"/>
            <a:tailEnd type="none" w="med" len="med"/>
          </a:ln>
        </p:spPr>
      </p:cxnSp>
      <p:sp>
        <p:nvSpPr>
          <p:cNvPr id="13" name="Google Shape;13;p2"/>
          <p:cNvSpPr txBox="1">
            <a:spLocks noGrp="1"/>
          </p:cNvSpPr>
          <p:nvPr>
            <p:ph type="title"/>
          </p:nvPr>
        </p:nvSpPr>
        <p:spPr>
          <a:xfrm>
            <a:off x="6605400" y="1765275"/>
            <a:ext cx="3985200" cy="1230600"/>
          </a:xfrm>
          <a:prstGeom prst="rect">
            <a:avLst/>
          </a:prstGeom>
        </p:spPr>
        <p:txBody>
          <a:bodyPr spcFirstLastPara="1" wrap="square" lIns="121900" tIns="121900" rIns="121900" bIns="121900" anchor="t" anchorCtr="0">
            <a:noAutofit/>
          </a:bodyPr>
          <a:lstStyle>
            <a:lvl1pPr lvl="0">
              <a:spcBef>
                <a:spcPts val="0"/>
              </a:spcBef>
              <a:spcAft>
                <a:spcPts val="0"/>
              </a:spcAft>
              <a:buSzPts val="6000"/>
              <a:buNone/>
              <a:defRPr sz="60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a:endParaRPr/>
          </a:p>
        </p:txBody>
      </p:sp>
      <p:sp>
        <p:nvSpPr>
          <p:cNvPr id="14" name="Google Shape;14;p2"/>
          <p:cNvSpPr txBox="1">
            <a:spLocks noGrp="1"/>
          </p:cNvSpPr>
          <p:nvPr>
            <p:ph type="subTitle" idx="1"/>
          </p:nvPr>
        </p:nvSpPr>
        <p:spPr>
          <a:xfrm>
            <a:off x="6840034" y="4829799"/>
            <a:ext cx="3992100" cy="7179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1"/>
              </a:buClr>
              <a:buSzPts val="2200"/>
              <a:buNone/>
              <a:defRPr>
                <a:solidFill>
                  <a:schemeClr val="lt1"/>
                </a:solidFill>
              </a:defRPr>
            </a:lvl1pPr>
            <a:lvl2pPr lvl="1">
              <a:spcBef>
                <a:spcPts val="2100"/>
              </a:spcBef>
              <a:spcAft>
                <a:spcPts val="0"/>
              </a:spcAft>
              <a:buSzPts val="2200"/>
              <a:buNone/>
              <a:defRPr/>
            </a:lvl2pPr>
            <a:lvl3pPr lvl="2">
              <a:spcBef>
                <a:spcPts val="2100"/>
              </a:spcBef>
              <a:spcAft>
                <a:spcPts val="0"/>
              </a:spcAft>
              <a:buSzPts val="2200"/>
              <a:buNone/>
              <a:defRPr/>
            </a:lvl3pPr>
            <a:lvl4pPr lvl="3">
              <a:spcBef>
                <a:spcPts val="2100"/>
              </a:spcBef>
              <a:spcAft>
                <a:spcPts val="0"/>
              </a:spcAft>
              <a:buSzPts val="2200"/>
              <a:buNone/>
              <a:defRPr/>
            </a:lvl4pPr>
            <a:lvl5pPr lvl="4">
              <a:spcBef>
                <a:spcPts val="2100"/>
              </a:spcBef>
              <a:spcAft>
                <a:spcPts val="0"/>
              </a:spcAft>
              <a:buSzPts val="2200"/>
              <a:buNone/>
              <a:defRPr/>
            </a:lvl5pPr>
            <a:lvl6pPr lvl="5">
              <a:spcBef>
                <a:spcPts val="2100"/>
              </a:spcBef>
              <a:spcAft>
                <a:spcPts val="0"/>
              </a:spcAft>
              <a:buSzPts val="2200"/>
              <a:buNone/>
              <a:defRPr/>
            </a:lvl6pPr>
            <a:lvl7pPr lvl="6">
              <a:spcBef>
                <a:spcPts val="2100"/>
              </a:spcBef>
              <a:spcAft>
                <a:spcPts val="0"/>
              </a:spcAft>
              <a:buSzPts val="2200"/>
              <a:buNone/>
              <a:defRPr/>
            </a:lvl7pPr>
            <a:lvl8pPr lvl="7">
              <a:spcBef>
                <a:spcPts val="2100"/>
              </a:spcBef>
              <a:spcAft>
                <a:spcPts val="0"/>
              </a:spcAft>
              <a:buSzPts val="2200"/>
              <a:buNone/>
              <a:defRPr/>
            </a:lvl8pPr>
            <a:lvl9pPr lvl="8">
              <a:spcBef>
                <a:spcPts val="2100"/>
              </a:spcBef>
              <a:spcAft>
                <a:spcPts val="2100"/>
              </a:spcAft>
              <a:buSzPts val="2200"/>
              <a:buNone/>
              <a:defRPr/>
            </a:lvl9pPr>
          </a:lstStyle>
          <a:p>
            <a:endParaRPr/>
          </a:p>
        </p:txBody>
      </p:sp>
      <p:pic>
        <p:nvPicPr>
          <p:cNvPr id="2" name="Picture 1">
            <a:extLst>
              <a:ext uri="{FF2B5EF4-FFF2-40B4-BE49-F238E27FC236}">
                <a16:creationId xmlns:a16="http://schemas.microsoft.com/office/drawing/2014/main" id="{52172589-73F3-13FF-2265-33DC3ADE04FE}"/>
              </a:ext>
            </a:extLst>
          </p:cNvPr>
          <p:cNvPicPr>
            <a:picLocks noChangeAspect="1"/>
          </p:cNvPicPr>
          <p:nvPr userDrawn="1"/>
        </p:nvPicPr>
        <p:blipFill rotWithShape="1">
          <a:blip r:embed="rId2"/>
          <a:srcRect l="-1151" t="17276" r="735" b="15784"/>
          <a:stretch/>
        </p:blipFill>
        <p:spPr>
          <a:xfrm>
            <a:off x="10832474" y="0"/>
            <a:ext cx="1359526" cy="32051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ust title">
  <p:cSld name="CUSTOM_18">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15650" y="421105"/>
            <a:ext cx="11360700" cy="12306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pic>
        <p:nvPicPr>
          <p:cNvPr id="2" name="Picture 1">
            <a:extLst>
              <a:ext uri="{FF2B5EF4-FFF2-40B4-BE49-F238E27FC236}">
                <a16:creationId xmlns:a16="http://schemas.microsoft.com/office/drawing/2014/main" id="{A838A593-6539-F3DA-422F-1B7DAB6FEA79}"/>
              </a:ext>
            </a:extLst>
          </p:cNvPr>
          <p:cNvPicPr>
            <a:picLocks noChangeAspect="1"/>
          </p:cNvPicPr>
          <p:nvPr userDrawn="1"/>
        </p:nvPicPr>
        <p:blipFill rotWithShape="1">
          <a:blip r:embed="rId2"/>
          <a:srcRect l="-1151" t="17276" r="735" b="15784"/>
          <a:stretch/>
        </p:blipFill>
        <p:spPr>
          <a:xfrm>
            <a:off x="10416824" y="421105"/>
            <a:ext cx="1359526" cy="32051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52"/>
        <p:cNvGrpSpPr/>
        <p:nvPr/>
      </p:nvGrpSpPr>
      <p:grpSpPr>
        <a:xfrm>
          <a:off x="0" y="0"/>
          <a:ext cx="0" cy="0"/>
          <a:chOff x="0" y="0"/>
          <a:chExt cx="0" cy="0"/>
        </a:xfrm>
      </p:grpSpPr>
      <p:sp>
        <p:nvSpPr>
          <p:cNvPr id="53" name="Google Shape;53;p6"/>
          <p:cNvSpPr/>
          <p:nvPr/>
        </p:nvSpPr>
        <p:spPr>
          <a:xfrm>
            <a:off x="7270450" y="1314275"/>
            <a:ext cx="4921500" cy="554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a:off x="0" y="0"/>
            <a:ext cx="12192000" cy="1705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 name="Google Shape;55;p6"/>
          <p:cNvCxnSpPr/>
          <p:nvPr/>
        </p:nvCxnSpPr>
        <p:spPr>
          <a:xfrm>
            <a:off x="5320950" y="1311950"/>
            <a:ext cx="1550100" cy="0"/>
          </a:xfrm>
          <a:prstGeom prst="straightConnector1">
            <a:avLst/>
          </a:prstGeom>
          <a:noFill/>
          <a:ln w="38100" cap="rnd" cmpd="sng">
            <a:solidFill>
              <a:schemeClr val="accent2"/>
            </a:solidFill>
            <a:prstDash val="solid"/>
            <a:round/>
            <a:headEnd type="none" w="med" len="med"/>
            <a:tailEnd type="none" w="med" len="med"/>
          </a:ln>
        </p:spPr>
      </p:cxnSp>
      <p:sp>
        <p:nvSpPr>
          <p:cNvPr id="60" name="Google Shape;60;p6"/>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lt1"/>
              </a:buClr>
              <a:buSzPts val="4000"/>
              <a:buFont typeface="Aldrich"/>
              <a:buNone/>
              <a:defRPr>
                <a:solidFill>
                  <a:schemeClr val="lt1"/>
                </a:solidFill>
              </a:defRPr>
            </a:lvl1pPr>
            <a:lvl2pPr lvl="1"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a:endParaRPr dirty="0"/>
          </a:p>
        </p:txBody>
      </p:sp>
      <p:sp>
        <p:nvSpPr>
          <p:cNvPr id="61" name="Google Shape;61;p6"/>
          <p:cNvSpPr txBox="1">
            <a:spLocks noGrp="1"/>
          </p:cNvSpPr>
          <p:nvPr>
            <p:ph type="body" idx="1"/>
          </p:nvPr>
        </p:nvSpPr>
        <p:spPr>
          <a:xfrm>
            <a:off x="1618200" y="2495350"/>
            <a:ext cx="8955600" cy="2883300"/>
          </a:xfrm>
          <a:prstGeom prst="rect">
            <a:avLst/>
          </a:prstGeom>
        </p:spPr>
        <p:txBody>
          <a:bodyPr spcFirstLastPara="1" wrap="square" lIns="121900" tIns="121900" rIns="121900" bIns="121900" anchor="t" anchorCtr="0">
            <a:noAutofit/>
          </a:bodyPr>
          <a:lstStyle>
            <a:lvl1pPr marL="457200" lvl="0" indent="-368300" rtl="0">
              <a:spcBef>
                <a:spcPts val="0"/>
              </a:spcBef>
              <a:spcAft>
                <a:spcPts val="0"/>
              </a:spcAft>
              <a:buSzPts val="2200"/>
              <a:buChar char="●"/>
              <a:defRPr/>
            </a:lvl1pPr>
            <a:lvl2pPr marL="914400" lvl="1" indent="-368300" rtl="0">
              <a:spcBef>
                <a:spcPts val="2100"/>
              </a:spcBef>
              <a:spcAft>
                <a:spcPts val="0"/>
              </a:spcAft>
              <a:buSzPts val="2200"/>
              <a:buChar char="○"/>
              <a:defRPr/>
            </a:lvl2pPr>
            <a:lvl3pPr marL="1371600" lvl="2" indent="-368300" rtl="0">
              <a:spcBef>
                <a:spcPts val="2100"/>
              </a:spcBef>
              <a:spcAft>
                <a:spcPts val="0"/>
              </a:spcAft>
              <a:buSzPts val="2200"/>
              <a:buChar char="■"/>
              <a:defRPr/>
            </a:lvl3pPr>
            <a:lvl4pPr marL="1828800" lvl="3" indent="-368300" rtl="0">
              <a:spcBef>
                <a:spcPts val="2100"/>
              </a:spcBef>
              <a:spcAft>
                <a:spcPts val="0"/>
              </a:spcAft>
              <a:buSzPts val="2200"/>
              <a:buChar char="●"/>
              <a:defRPr/>
            </a:lvl4pPr>
            <a:lvl5pPr marL="2286000" lvl="4" indent="-368300" rtl="0">
              <a:spcBef>
                <a:spcPts val="2100"/>
              </a:spcBef>
              <a:spcAft>
                <a:spcPts val="0"/>
              </a:spcAft>
              <a:buSzPts val="2200"/>
              <a:buChar char="○"/>
              <a:defRPr/>
            </a:lvl5pPr>
            <a:lvl6pPr marL="2743200" lvl="5" indent="-368300" rtl="0">
              <a:spcBef>
                <a:spcPts val="2100"/>
              </a:spcBef>
              <a:spcAft>
                <a:spcPts val="0"/>
              </a:spcAft>
              <a:buSzPts val="2200"/>
              <a:buChar char="■"/>
              <a:defRPr/>
            </a:lvl6pPr>
            <a:lvl7pPr marL="3200400" lvl="6" indent="-368300" rtl="0">
              <a:spcBef>
                <a:spcPts val="2100"/>
              </a:spcBef>
              <a:spcAft>
                <a:spcPts val="0"/>
              </a:spcAft>
              <a:buSzPts val="2200"/>
              <a:buChar char="●"/>
              <a:defRPr/>
            </a:lvl7pPr>
            <a:lvl8pPr marL="3657600" lvl="7" indent="-368300" rtl="0">
              <a:spcBef>
                <a:spcPts val="2100"/>
              </a:spcBef>
              <a:spcAft>
                <a:spcPts val="0"/>
              </a:spcAft>
              <a:buSzPts val="2200"/>
              <a:buChar char="○"/>
              <a:defRPr/>
            </a:lvl8pPr>
            <a:lvl9pPr marL="4114800" lvl="8" indent="-368300" rtl="0">
              <a:spcBef>
                <a:spcPts val="2100"/>
              </a:spcBef>
              <a:spcAft>
                <a:spcPts val="2100"/>
              </a:spcAft>
              <a:buSzPts val="2200"/>
              <a:buChar char="■"/>
              <a:defRPr/>
            </a:lvl9pPr>
          </a:lstStyle>
          <a:p>
            <a:endParaRPr/>
          </a:p>
        </p:txBody>
      </p:sp>
      <p:sp>
        <p:nvSpPr>
          <p:cNvPr id="3" name="Rectangle 2">
            <a:extLst>
              <a:ext uri="{FF2B5EF4-FFF2-40B4-BE49-F238E27FC236}">
                <a16:creationId xmlns:a16="http://schemas.microsoft.com/office/drawing/2014/main" id="{402B3DA1-26D5-C21D-2966-0C9EFE44DCE1}"/>
              </a:ext>
            </a:extLst>
          </p:cNvPr>
          <p:cNvSpPr/>
          <p:nvPr userDrawn="1"/>
        </p:nvSpPr>
        <p:spPr>
          <a:xfrm>
            <a:off x="0" y="5627802"/>
            <a:ext cx="179109" cy="1230173"/>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34C07E6-D8BB-D538-6ACD-BBA22B89B887}"/>
              </a:ext>
            </a:extLst>
          </p:cNvPr>
          <p:cNvPicPr>
            <a:picLocks noChangeAspect="1"/>
          </p:cNvPicPr>
          <p:nvPr userDrawn="1"/>
        </p:nvPicPr>
        <p:blipFill rotWithShape="1">
          <a:blip r:embed="rId2"/>
          <a:srcRect l="-1151" t="17276" r="735" b="15784"/>
          <a:stretch/>
        </p:blipFill>
        <p:spPr>
          <a:xfrm>
            <a:off x="10832474" y="0"/>
            <a:ext cx="1359526" cy="32051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82"/>
        <p:cNvGrpSpPr/>
        <p:nvPr/>
      </p:nvGrpSpPr>
      <p:grpSpPr>
        <a:xfrm>
          <a:off x="0" y="0"/>
          <a:ext cx="0" cy="0"/>
          <a:chOff x="0" y="0"/>
          <a:chExt cx="0" cy="0"/>
        </a:xfrm>
      </p:grpSpPr>
      <p:sp>
        <p:nvSpPr>
          <p:cNvPr id="83" name="Google Shape;83;p8"/>
          <p:cNvSpPr/>
          <p:nvPr/>
        </p:nvSpPr>
        <p:spPr>
          <a:xfrm>
            <a:off x="0" y="1311950"/>
            <a:ext cx="6096000" cy="5543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a:off x="0" y="0"/>
            <a:ext cx="12192000" cy="1705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 name="Google Shape;85;p8"/>
          <p:cNvCxnSpPr/>
          <p:nvPr/>
        </p:nvCxnSpPr>
        <p:spPr>
          <a:xfrm>
            <a:off x="5320950" y="1311950"/>
            <a:ext cx="1550100" cy="0"/>
          </a:xfrm>
          <a:prstGeom prst="straightConnector1">
            <a:avLst/>
          </a:prstGeom>
          <a:noFill/>
          <a:ln w="38100" cap="rnd" cmpd="sng">
            <a:solidFill>
              <a:schemeClr val="accent2"/>
            </a:solidFill>
            <a:prstDash val="solid"/>
            <a:round/>
            <a:headEnd type="none" w="med" len="med"/>
            <a:tailEnd type="none" w="med" len="med"/>
          </a:ln>
        </p:spPr>
      </p:cxnSp>
      <p:sp>
        <p:nvSpPr>
          <p:cNvPr id="90" name="Google Shape;90;p8"/>
          <p:cNvSpPr txBox="1">
            <a:spLocks noGrp="1"/>
          </p:cNvSpPr>
          <p:nvPr>
            <p:ph type="subTitle" idx="1"/>
          </p:nvPr>
        </p:nvSpPr>
        <p:spPr>
          <a:xfrm>
            <a:off x="448867" y="2024167"/>
            <a:ext cx="39897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91" name="Google Shape;91;p8"/>
          <p:cNvSpPr txBox="1">
            <a:spLocks noGrp="1"/>
          </p:cNvSpPr>
          <p:nvPr>
            <p:ph type="subTitle" idx="2"/>
          </p:nvPr>
        </p:nvSpPr>
        <p:spPr>
          <a:xfrm>
            <a:off x="6096467" y="2024167"/>
            <a:ext cx="39897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92" name="Google Shape;92;p8"/>
          <p:cNvSpPr txBox="1">
            <a:spLocks noGrp="1"/>
          </p:cNvSpPr>
          <p:nvPr>
            <p:ph type="body" idx="3"/>
          </p:nvPr>
        </p:nvSpPr>
        <p:spPr>
          <a:xfrm>
            <a:off x="1327200" y="2961200"/>
            <a:ext cx="4410300" cy="3118500"/>
          </a:xfrm>
          <a:prstGeom prst="rect">
            <a:avLst/>
          </a:prstGeom>
        </p:spPr>
        <p:txBody>
          <a:bodyPr spcFirstLastPara="1" wrap="square" lIns="121900" tIns="121900" rIns="121900" bIns="121900" anchor="t" anchorCtr="0">
            <a:noAutofit/>
          </a:bodyPr>
          <a:lstStyle>
            <a:lvl1pPr marL="457200" lvl="0" indent="-368300">
              <a:spcBef>
                <a:spcPts val="0"/>
              </a:spcBef>
              <a:spcAft>
                <a:spcPts val="0"/>
              </a:spcAft>
              <a:buSzPts val="2200"/>
              <a:buChar char="●"/>
              <a:defRPr/>
            </a:lvl1pPr>
            <a:lvl2pPr marL="914400" lvl="1" indent="-368300">
              <a:spcBef>
                <a:spcPts val="2100"/>
              </a:spcBef>
              <a:spcAft>
                <a:spcPts val="0"/>
              </a:spcAft>
              <a:buSzPts val="2200"/>
              <a:buChar char="○"/>
              <a:defRPr/>
            </a:lvl2pPr>
            <a:lvl3pPr marL="1371600" lvl="2" indent="-368300">
              <a:spcBef>
                <a:spcPts val="2100"/>
              </a:spcBef>
              <a:spcAft>
                <a:spcPts val="0"/>
              </a:spcAft>
              <a:buSzPts val="2200"/>
              <a:buChar char="■"/>
              <a:defRPr/>
            </a:lvl3pPr>
            <a:lvl4pPr marL="1828800" lvl="3" indent="-368300">
              <a:spcBef>
                <a:spcPts val="2100"/>
              </a:spcBef>
              <a:spcAft>
                <a:spcPts val="0"/>
              </a:spcAft>
              <a:buSzPts val="2200"/>
              <a:buChar char="●"/>
              <a:defRPr/>
            </a:lvl4pPr>
            <a:lvl5pPr marL="2286000" lvl="4" indent="-368300">
              <a:spcBef>
                <a:spcPts val="2100"/>
              </a:spcBef>
              <a:spcAft>
                <a:spcPts val="0"/>
              </a:spcAft>
              <a:buSzPts val="2200"/>
              <a:buChar char="○"/>
              <a:defRPr/>
            </a:lvl5pPr>
            <a:lvl6pPr marL="2743200" lvl="5" indent="-368300">
              <a:spcBef>
                <a:spcPts val="2100"/>
              </a:spcBef>
              <a:spcAft>
                <a:spcPts val="0"/>
              </a:spcAft>
              <a:buSzPts val="2200"/>
              <a:buChar char="■"/>
              <a:defRPr/>
            </a:lvl6pPr>
            <a:lvl7pPr marL="3200400" lvl="6" indent="-368300">
              <a:spcBef>
                <a:spcPts val="2100"/>
              </a:spcBef>
              <a:spcAft>
                <a:spcPts val="0"/>
              </a:spcAft>
              <a:buSzPts val="2200"/>
              <a:buChar char="●"/>
              <a:defRPr/>
            </a:lvl7pPr>
            <a:lvl8pPr marL="3657600" lvl="7" indent="-368300">
              <a:spcBef>
                <a:spcPts val="2100"/>
              </a:spcBef>
              <a:spcAft>
                <a:spcPts val="0"/>
              </a:spcAft>
              <a:buSzPts val="2200"/>
              <a:buChar char="○"/>
              <a:defRPr/>
            </a:lvl8pPr>
            <a:lvl9pPr marL="4114800" lvl="8" indent="-368300">
              <a:spcBef>
                <a:spcPts val="2100"/>
              </a:spcBef>
              <a:spcAft>
                <a:spcPts val="2100"/>
              </a:spcAft>
              <a:buSzPts val="2200"/>
              <a:buChar char="■"/>
              <a:defRPr/>
            </a:lvl9pPr>
          </a:lstStyle>
          <a:p>
            <a:endParaRPr/>
          </a:p>
        </p:txBody>
      </p:sp>
      <p:sp>
        <p:nvSpPr>
          <p:cNvPr id="93" name="Google Shape;93;p8"/>
          <p:cNvSpPr txBox="1">
            <a:spLocks noGrp="1"/>
          </p:cNvSpPr>
          <p:nvPr>
            <p:ph type="body" idx="4"/>
          </p:nvPr>
        </p:nvSpPr>
        <p:spPr>
          <a:xfrm>
            <a:off x="6770523" y="2949450"/>
            <a:ext cx="4410600" cy="3118500"/>
          </a:xfrm>
          <a:prstGeom prst="rect">
            <a:avLst/>
          </a:prstGeom>
        </p:spPr>
        <p:txBody>
          <a:bodyPr spcFirstLastPara="1" wrap="square" lIns="121900" tIns="121900" rIns="121900" bIns="121900" anchor="t" anchorCtr="0">
            <a:noAutofit/>
          </a:bodyPr>
          <a:lstStyle>
            <a:lvl1pPr marL="457200" lvl="0" indent="-368300">
              <a:spcBef>
                <a:spcPts val="0"/>
              </a:spcBef>
              <a:spcAft>
                <a:spcPts val="0"/>
              </a:spcAft>
              <a:buSzPts val="2200"/>
              <a:buChar char="●"/>
              <a:defRPr/>
            </a:lvl1pPr>
            <a:lvl2pPr marL="914400" lvl="1" indent="-368300">
              <a:spcBef>
                <a:spcPts val="2100"/>
              </a:spcBef>
              <a:spcAft>
                <a:spcPts val="0"/>
              </a:spcAft>
              <a:buSzPts val="2200"/>
              <a:buChar char="○"/>
              <a:defRPr/>
            </a:lvl2pPr>
            <a:lvl3pPr marL="1371600" lvl="2" indent="-368300">
              <a:spcBef>
                <a:spcPts val="2100"/>
              </a:spcBef>
              <a:spcAft>
                <a:spcPts val="0"/>
              </a:spcAft>
              <a:buSzPts val="2200"/>
              <a:buChar char="■"/>
              <a:defRPr/>
            </a:lvl3pPr>
            <a:lvl4pPr marL="1828800" lvl="3" indent="-368300">
              <a:spcBef>
                <a:spcPts val="2100"/>
              </a:spcBef>
              <a:spcAft>
                <a:spcPts val="0"/>
              </a:spcAft>
              <a:buSzPts val="2200"/>
              <a:buChar char="●"/>
              <a:defRPr/>
            </a:lvl4pPr>
            <a:lvl5pPr marL="2286000" lvl="4" indent="-368300">
              <a:spcBef>
                <a:spcPts val="2100"/>
              </a:spcBef>
              <a:spcAft>
                <a:spcPts val="0"/>
              </a:spcAft>
              <a:buSzPts val="2200"/>
              <a:buChar char="○"/>
              <a:defRPr/>
            </a:lvl5pPr>
            <a:lvl6pPr marL="2743200" lvl="5" indent="-368300">
              <a:spcBef>
                <a:spcPts val="2100"/>
              </a:spcBef>
              <a:spcAft>
                <a:spcPts val="0"/>
              </a:spcAft>
              <a:buSzPts val="2200"/>
              <a:buChar char="■"/>
              <a:defRPr/>
            </a:lvl6pPr>
            <a:lvl7pPr marL="3200400" lvl="6" indent="-368300">
              <a:spcBef>
                <a:spcPts val="2100"/>
              </a:spcBef>
              <a:spcAft>
                <a:spcPts val="0"/>
              </a:spcAft>
              <a:buSzPts val="2200"/>
              <a:buChar char="●"/>
              <a:defRPr/>
            </a:lvl7pPr>
            <a:lvl8pPr marL="3657600" lvl="7" indent="-368300">
              <a:spcBef>
                <a:spcPts val="2100"/>
              </a:spcBef>
              <a:spcAft>
                <a:spcPts val="0"/>
              </a:spcAft>
              <a:buSzPts val="2200"/>
              <a:buChar char="○"/>
              <a:defRPr/>
            </a:lvl8pPr>
            <a:lvl9pPr marL="4114800" lvl="8" indent="-368300">
              <a:spcBef>
                <a:spcPts val="2100"/>
              </a:spcBef>
              <a:spcAft>
                <a:spcPts val="2100"/>
              </a:spcAft>
              <a:buSzPts val="2200"/>
              <a:buChar char="■"/>
              <a:defRPr/>
            </a:lvl9pPr>
          </a:lstStyle>
          <a:p>
            <a:endParaRPr/>
          </a:p>
        </p:txBody>
      </p:sp>
      <p:sp>
        <p:nvSpPr>
          <p:cNvPr id="94" name="Google Shape;94;p8"/>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lt1"/>
              </a:buClr>
              <a:buSzPts val="4000"/>
              <a:buFont typeface="Aldrich"/>
              <a:buNone/>
              <a:defRPr>
                <a:solidFill>
                  <a:schemeClr val="lt1"/>
                </a:solidFill>
              </a:defRPr>
            </a:lvl1pPr>
            <a:lvl2pPr lvl="1"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a:endParaRPr/>
          </a:p>
        </p:txBody>
      </p:sp>
      <p:pic>
        <p:nvPicPr>
          <p:cNvPr id="2" name="Picture 1">
            <a:extLst>
              <a:ext uri="{FF2B5EF4-FFF2-40B4-BE49-F238E27FC236}">
                <a16:creationId xmlns:a16="http://schemas.microsoft.com/office/drawing/2014/main" id="{6DF99581-59E2-BC11-A1AF-7B66B3E65B77}"/>
              </a:ext>
            </a:extLst>
          </p:cNvPr>
          <p:cNvPicPr>
            <a:picLocks noChangeAspect="1"/>
          </p:cNvPicPr>
          <p:nvPr userDrawn="1"/>
        </p:nvPicPr>
        <p:blipFill rotWithShape="1">
          <a:blip r:embed="rId2"/>
          <a:srcRect l="-1151" t="17276" r="735" b="15784"/>
          <a:stretch/>
        </p:blipFill>
        <p:spPr>
          <a:xfrm>
            <a:off x="10832474" y="0"/>
            <a:ext cx="1359526" cy="32051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5978200" y="974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57" name="Google Shape;157;p13"/>
          <p:cNvSpPr txBox="1">
            <a:spLocks noGrp="1"/>
          </p:cNvSpPr>
          <p:nvPr>
            <p:ph type="body" idx="1"/>
          </p:nvPr>
        </p:nvSpPr>
        <p:spPr>
          <a:xfrm>
            <a:off x="5978300" y="2508425"/>
            <a:ext cx="5581500" cy="3106800"/>
          </a:xfrm>
          <a:prstGeom prst="rect">
            <a:avLst/>
          </a:prstGeom>
        </p:spPr>
        <p:txBody>
          <a:bodyPr spcFirstLastPara="1" wrap="square" lIns="121900" tIns="121900" rIns="121900" bIns="121900" anchor="t" anchorCtr="0">
            <a:noAutofit/>
          </a:bodyPr>
          <a:lstStyle>
            <a:lvl1pPr marL="457200" lvl="0" indent="-368300">
              <a:spcBef>
                <a:spcPts val="0"/>
              </a:spcBef>
              <a:spcAft>
                <a:spcPts val="0"/>
              </a:spcAft>
              <a:buSzPts val="2200"/>
              <a:buChar char="●"/>
              <a:defRPr/>
            </a:lvl1pPr>
            <a:lvl2pPr marL="914400" lvl="1" indent="-368300">
              <a:spcBef>
                <a:spcPts val="2100"/>
              </a:spcBef>
              <a:spcAft>
                <a:spcPts val="0"/>
              </a:spcAft>
              <a:buSzPts val="2200"/>
              <a:buChar char="○"/>
              <a:defRPr/>
            </a:lvl2pPr>
            <a:lvl3pPr marL="1371600" lvl="2" indent="-368300">
              <a:spcBef>
                <a:spcPts val="2100"/>
              </a:spcBef>
              <a:spcAft>
                <a:spcPts val="0"/>
              </a:spcAft>
              <a:buSzPts val="2200"/>
              <a:buChar char="■"/>
              <a:defRPr/>
            </a:lvl3pPr>
            <a:lvl4pPr marL="1828800" lvl="3" indent="-368300">
              <a:spcBef>
                <a:spcPts val="2100"/>
              </a:spcBef>
              <a:spcAft>
                <a:spcPts val="0"/>
              </a:spcAft>
              <a:buSzPts val="2200"/>
              <a:buChar char="●"/>
              <a:defRPr/>
            </a:lvl4pPr>
            <a:lvl5pPr marL="2286000" lvl="4" indent="-368300">
              <a:spcBef>
                <a:spcPts val="2100"/>
              </a:spcBef>
              <a:spcAft>
                <a:spcPts val="0"/>
              </a:spcAft>
              <a:buSzPts val="2200"/>
              <a:buChar char="○"/>
              <a:defRPr/>
            </a:lvl5pPr>
            <a:lvl6pPr marL="2743200" lvl="5" indent="-368300">
              <a:spcBef>
                <a:spcPts val="2100"/>
              </a:spcBef>
              <a:spcAft>
                <a:spcPts val="0"/>
              </a:spcAft>
              <a:buSzPts val="2200"/>
              <a:buChar char="■"/>
              <a:defRPr/>
            </a:lvl6pPr>
            <a:lvl7pPr marL="3200400" lvl="6" indent="-368300">
              <a:spcBef>
                <a:spcPts val="2100"/>
              </a:spcBef>
              <a:spcAft>
                <a:spcPts val="0"/>
              </a:spcAft>
              <a:buSzPts val="2200"/>
              <a:buChar char="●"/>
              <a:defRPr/>
            </a:lvl7pPr>
            <a:lvl8pPr marL="3657600" lvl="7" indent="-368300">
              <a:spcBef>
                <a:spcPts val="2100"/>
              </a:spcBef>
              <a:spcAft>
                <a:spcPts val="0"/>
              </a:spcAft>
              <a:buSzPts val="2200"/>
              <a:buChar char="○"/>
              <a:defRPr/>
            </a:lvl8pPr>
            <a:lvl9pPr marL="4114800" lvl="8" indent="-368300">
              <a:spcBef>
                <a:spcPts val="2100"/>
              </a:spcBef>
              <a:spcAft>
                <a:spcPts val="2100"/>
              </a:spcAft>
              <a:buSzPts val="2200"/>
              <a:buChar char="■"/>
              <a:defRPr/>
            </a:lvl9pPr>
          </a:lstStyle>
          <a:p>
            <a:endParaRPr/>
          </a:p>
        </p:txBody>
      </p:sp>
      <p:pic>
        <p:nvPicPr>
          <p:cNvPr id="2" name="Picture 1">
            <a:extLst>
              <a:ext uri="{FF2B5EF4-FFF2-40B4-BE49-F238E27FC236}">
                <a16:creationId xmlns:a16="http://schemas.microsoft.com/office/drawing/2014/main" id="{754DCB07-1E6D-CD24-C722-2AF7421E0E75}"/>
              </a:ext>
            </a:extLst>
          </p:cNvPr>
          <p:cNvPicPr>
            <a:picLocks noChangeAspect="1"/>
          </p:cNvPicPr>
          <p:nvPr userDrawn="1"/>
        </p:nvPicPr>
        <p:blipFill rotWithShape="1">
          <a:blip r:embed="rId2"/>
          <a:srcRect l="-1151" t="17276" r="735" b="15784"/>
          <a:stretch/>
        </p:blipFill>
        <p:spPr>
          <a:xfrm>
            <a:off x="10832474" y="0"/>
            <a:ext cx="1359526" cy="32051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158"/>
        <p:cNvGrpSpPr/>
        <p:nvPr/>
      </p:nvGrpSpPr>
      <p:grpSpPr>
        <a:xfrm>
          <a:off x="0" y="0"/>
          <a:ext cx="0" cy="0"/>
          <a:chOff x="0" y="0"/>
          <a:chExt cx="0" cy="0"/>
        </a:xfrm>
      </p:grpSpPr>
      <p:sp>
        <p:nvSpPr>
          <p:cNvPr id="159" name="Google Shape;159;p14"/>
          <p:cNvSpPr/>
          <p:nvPr/>
        </p:nvSpPr>
        <p:spPr>
          <a:xfrm>
            <a:off x="0" y="3381625"/>
            <a:ext cx="12192000" cy="347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0" name="Google Shape;160;p14"/>
          <p:cNvSpPr txBox="1">
            <a:spLocks noGrp="1"/>
          </p:cNvSpPr>
          <p:nvPr>
            <p:ph type="subTitle" idx="1"/>
          </p:nvPr>
        </p:nvSpPr>
        <p:spPr>
          <a:xfrm>
            <a:off x="6130600" y="2516825"/>
            <a:ext cx="55815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1"/>
              </a:buClr>
              <a:buSzPts val="2100"/>
              <a:buNone/>
              <a:defRPr sz="2100" b="1">
                <a:solidFill>
                  <a:schemeClr val="lt1"/>
                </a:solidFill>
              </a:defRPr>
            </a:lvl1pPr>
            <a:lvl2pPr lvl="1" rtl="0">
              <a:spcBef>
                <a:spcPts val="2100"/>
              </a:spcBef>
              <a:spcAft>
                <a:spcPts val="0"/>
              </a:spcAft>
              <a:buClr>
                <a:schemeClr val="lt1"/>
              </a:buClr>
              <a:buSzPts val="2100"/>
              <a:buNone/>
              <a:defRPr sz="2100" b="1">
                <a:solidFill>
                  <a:schemeClr val="lt1"/>
                </a:solidFill>
              </a:defRPr>
            </a:lvl2pPr>
            <a:lvl3pPr lvl="2" rtl="0">
              <a:spcBef>
                <a:spcPts val="2100"/>
              </a:spcBef>
              <a:spcAft>
                <a:spcPts val="0"/>
              </a:spcAft>
              <a:buClr>
                <a:schemeClr val="lt1"/>
              </a:buClr>
              <a:buSzPts val="2100"/>
              <a:buNone/>
              <a:defRPr sz="2100" b="1">
                <a:solidFill>
                  <a:schemeClr val="lt1"/>
                </a:solidFill>
              </a:defRPr>
            </a:lvl3pPr>
            <a:lvl4pPr lvl="3" rtl="0">
              <a:spcBef>
                <a:spcPts val="2100"/>
              </a:spcBef>
              <a:spcAft>
                <a:spcPts val="0"/>
              </a:spcAft>
              <a:buClr>
                <a:schemeClr val="lt1"/>
              </a:buClr>
              <a:buSzPts val="2100"/>
              <a:buNone/>
              <a:defRPr sz="2100" b="1">
                <a:solidFill>
                  <a:schemeClr val="lt1"/>
                </a:solidFill>
              </a:defRPr>
            </a:lvl4pPr>
            <a:lvl5pPr lvl="4" rtl="0">
              <a:spcBef>
                <a:spcPts val="2100"/>
              </a:spcBef>
              <a:spcAft>
                <a:spcPts val="0"/>
              </a:spcAft>
              <a:buClr>
                <a:schemeClr val="lt1"/>
              </a:buClr>
              <a:buSzPts val="2100"/>
              <a:buNone/>
              <a:defRPr sz="2100" b="1">
                <a:solidFill>
                  <a:schemeClr val="lt1"/>
                </a:solidFill>
              </a:defRPr>
            </a:lvl5pPr>
            <a:lvl6pPr lvl="5" rtl="0">
              <a:spcBef>
                <a:spcPts val="2100"/>
              </a:spcBef>
              <a:spcAft>
                <a:spcPts val="0"/>
              </a:spcAft>
              <a:buClr>
                <a:schemeClr val="lt1"/>
              </a:buClr>
              <a:buSzPts val="2100"/>
              <a:buNone/>
              <a:defRPr sz="2100" b="1">
                <a:solidFill>
                  <a:schemeClr val="lt1"/>
                </a:solidFill>
              </a:defRPr>
            </a:lvl6pPr>
            <a:lvl7pPr lvl="6" rtl="0">
              <a:spcBef>
                <a:spcPts val="2100"/>
              </a:spcBef>
              <a:spcAft>
                <a:spcPts val="0"/>
              </a:spcAft>
              <a:buClr>
                <a:schemeClr val="lt1"/>
              </a:buClr>
              <a:buSzPts val="2100"/>
              <a:buNone/>
              <a:defRPr sz="2100" b="1">
                <a:solidFill>
                  <a:schemeClr val="lt1"/>
                </a:solidFill>
              </a:defRPr>
            </a:lvl7pPr>
            <a:lvl8pPr lvl="7" rtl="0">
              <a:spcBef>
                <a:spcPts val="2100"/>
              </a:spcBef>
              <a:spcAft>
                <a:spcPts val="0"/>
              </a:spcAft>
              <a:buClr>
                <a:schemeClr val="lt1"/>
              </a:buClr>
              <a:buSzPts val="2100"/>
              <a:buNone/>
              <a:defRPr sz="2100" b="1">
                <a:solidFill>
                  <a:schemeClr val="lt1"/>
                </a:solidFill>
              </a:defRPr>
            </a:lvl8pPr>
            <a:lvl9pPr lvl="8" rtl="0">
              <a:spcBef>
                <a:spcPts val="2100"/>
              </a:spcBef>
              <a:spcAft>
                <a:spcPts val="2100"/>
              </a:spcAft>
              <a:buClr>
                <a:schemeClr val="lt1"/>
              </a:buClr>
              <a:buSzPts val="2100"/>
              <a:buNone/>
              <a:defRPr sz="2100" b="1">
                <a:solidFill>
                  <a:schemeClr val="lt1"/>
                </a:solidFill>
              </a:defRPr>
            </a:lvl9pPr>
          </a:lstStyle>
          <a:p>
            <a:endParaRPr/>
          </a:p>
        </p:txBody>
      </p:sp>
      <p:sp>
        <p:nvSpPr>
          <p:cNvPr id="161" name="Google Shape;161;p14"/>
          <p:cNvSpPr txBox="1">
            <a:spLocks noGrp="1"/>
          </p:cNvSpPr>
          <p:nvPr>
            <p:ph type="title"/>
          </p:nvPr>
        </p:nvSpPr>
        <p:spPr>
          <a:xfrm>
            <a:off x="6130600" y="974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dirty="0"/>
          </a:p>
        </p:txBody>
      </p:sp>
      <p:sp>
        <p:nvSpPr>
          <p:cNvPr id="162" name="Google Shape;162;p14"/>
          <p:cNvSpPr txBox="1">
            <a:spLocks noGrp="1"/>
          </p:cNvSpPr>
          <p:nvPr>
            <p:ph type="body" idx="2"/>
          </p:nvPr>
        </p:nvSpPr>
        <p:spPr>
          <a:xfrm>
            <a:off x="6130650" y="3381625"/>
            <a:ext cx="5581500" cy="1341600"/>
          </a:xfrm>
          <a:prstGeom prst="rect">
            <a:avLst/>
          </a:prstGeom>
        </p:spPr>
        <p:txBody>
          <a:bodyPr spcFirstLastPara="1" wrap="square" lIns="121900" tIns="121900" rIns="121900" bIns="121900" anchor="t" anchorCtr="0">
            <a:noAutofit/>
          </a:bodyPr>
          <a:lstStyle>
            <a:lvl1pPr marL="457200" lvl="0" indent="-368300">
              <a:lnSpc>
                <a:spcPct val="100000"/>
              </a:lnSpc>
              <a:spcBef>
                <a:spcPts val="0"/>
              </a:spcBef>
              <a:spcAft>
                <a:spcPts val="0"/>
              </a:spcAft>
              <a:buClr>
                <a:schemeClr val="lt1"/>
              </a:buClr>
              <a:buSzPts val="2200"/>
              <a:buChar char="●"/>
              <a:defRPr>
                <a:solidFill>
                  <a:schemeClr val="lt1"/>
                </a:solidFill>
              </a:defRPr>
            </a:lvl1pPr>
            <a:lvl2pPr marL="914400" lvl="1" indent="-368300">
              <a:lnSpc>
                <a:spcPct val="100000"/>
              </a:lnSpc>
              <a:spcBef>
                <a:spcPts val="0"/>
              </a:spcBef>
              <a:spcAft>
                <a:spcPts val="0"/>
              </a:spcAft>
              <a:buClr>
                <a:schemeClr val="lt1"/>
              </a:buClr>
              <a:buSzPts val="2200"/>
              <a:buChar char="○"/>
              <a:defRPr>
                <a:solidFill>
                  <a:schemeClr val="lt1"/>
                </a:solidFill>
              </a:defRPr>
            </a:lvl2pPr>
            <a:lvl3pPr marL="1371600" lvl="2" indent="-368300">
              <a:lnSpc>
                <a:spcPct val="100000"/>
              </a:lnSpc>
              <a:spcBef>
                <a:spcPts val="0"/>
              </a:spcBef>
              <a:spcAft>
                <a:spcPts val="0"/>
              </a:spcAft>
              <a:buClr>
                <a:schemeClr val="lt1"/>
              </a:buClr>
              <a:buSzPts val="2200"/>
              <a:buChar char="■"/>
              <a:defRPr>
                <a:solidFill>
                  <a:schemeClr val="lt1"/>
                </a:solidFill>
              </a:defRPr>
            </a:lvl3pPr>
            <a:lvl4pPr marL="1828800" lvl="3" indent="-368300">
              <a:lnSpc>
                <a:spcPct val="100000"/>
              </a:lnSpc>
              <a:spcBef>
                <a:spcPts val="0"/>
              </a:spcBef>
              <a:spcAft>
                <a:spcPts val="0"/>
              </a:spcAft>
              <a:buClr>
                <a:schemeClr val="lt1"/>
              </a:buClr>
              <a:buSzPts val="2200"/>
              <a:buChar char="●"/>
              <a:defRPr>
                <a:solidFill>
                  <a:schemeClr val="lt1"/>
                </a:solidFill>
              </a:defRPr>
            </a:lvl4pPr>
            <a:lvl5pPr marL="2286000" lvl="4" indent="-368300">
              <a:lnSpc>
                <a:spcPct val="100000"/>
              </a:lnSpc>
              <a:spcBef>
                <a:spcPts val="0"/>
              </a:spcBef>
              <a:spcAft>
                <a:spcPts val="0"/>
              </a:spcAft>
              <a:buClr>
                <a:schemeClr val="lt1"/>
              </a:buClr>
              <a:buSzPts val="2200"/>
              <a:buChar char="○"/>
              <a:defRPr>
                <a:solidFill>
                  <a:schemeClr val="lt1"/>
                </a:solidFill>
              </a:defRPr>
            </a:lvl5pPr>
            <a:lvl6pPr marL="2743200" lvl="5" indent="-368300">
              <a:lnSpc>
                <a:spcPct val="100000"/>
              </a:lnSpc>
              <a:spcBef>
                <a:spcPts val="0"/>
              </a:spcBef>
              <a:spcAft>
                <a:spcPts val="0"/>
              </a:spcAft>
              <a:buClr>
                <a:schemeClr val="lt1"/>
              </a:buClr>
              <a:buSzPts val="2200"/>
              <a:buChar char="■"/>
              <a:defRPr>
                <a:solidFill>
                  <a:schemeClr val="lt1"/>
                </a:solidFill>
              </a:defRPr>
            </a:lvl6pPr>
            <a:lvl7pPr marL="3200400" lvl="6" indent="-368300">
              <a:lnSpc>
                <a:spcPct val="100000"/>
              </a:lnSpc>
              <a:spcBef>
                <a:spcPts val="0"/>
              </a:spcBef>
              <a:spcAft>
                <a:spcPts val="0"/>
              </a:spcAft>
              <a:buClr>
                <a:schemeClr val="lt1"/>
              </a:buClr>
              <a:buSzPts val="2200"/>
              <a:buChar char="●"/>
              <a:defRPr>
                <a:solidFill>
                  <a:schemeClr val="lt1"/>
                </a:solidFill>
              </a:defRPr>
            </a:lvl7pPr>
            <a:lvl8pPr marL="3657600" lvl="7" indent="-368300">
              <a:lnSpc>
                <a:spcPct val="100000"/>
              </a:lnSpc>
              <a:spcBef>
                <a:spcPts val="0"/>
              </a:spcBef>
              <a:spcAft>
                <a:spcPts val="0"/>
              </a:spcAft>
              <a:buClr>
                <a:schemeClr val="lt1"/>
              </a:buClr>
              <a:buSzPts val="2200"/>
              <a:buChar char="○"/>
              <a:defRPr>
                <a:solidFill>
                  <a:schemeClr val="lt1"/>
                </a:solidFill>
              </a:defRPr>
            </a:lvl8pPr>
            <a:lvl9pPr marL="4114800" lvl="8" indent="-368300">
              <a:lnSpc>
                <a:spcPct val="100000"/>
              </a:lnSpc>
              <a:spcBef>
                <a:spcPts val="0"/>
              </a:spcBef>
              <a:spcAft>
                <a:spcPts val="0"/>
              </a:spcAft>
              <a:buClr>
                <a:schemeClr val="lt1"/>
              </a:buClr>
              <a:buSzPts val="2200"/>
              <a:buChar char="■"/>
              <a:defRPr>
                <a:solidFill>
                  <a:schemeClr val="lt1"/>
                </a:solidFill>
              </a:defRPr>
            </a:lvl9pPr>
          </a:lstStyle>
          <a:p>
            <a:endParaRPr/>
          </a:p>
        </p:txBody>
      </p:sp>
      <p:pic>
        <p:nvPicPr>
          <p:cNvPr id="2" name="Picture 1">
            <a:extLst>
              <a:ext uri="{FF2B5EF4-FFF2-40B4-BE49-F238E27FC236}">
                <a16:creationId xmlns:a16="http://schemas.microsoft.com/office/drawing/2014/main" id="{FC5ADA4A-2DD4-1D62-D8B7-DA277F0D9A84}"/>
              </a:ext>
            </a:extLst>
          </p:cNvPr>
          <p:cNvPicPr>
            <a:picLocks noChangeAspect="1"/>
          </p:cNvPicPr>
          <p:nvPr userDrawn="1"/>
        </p:nvPicPr>
        <p:blipFill rotWithShape="1">
          <a:blip r:embed="rId2"/>
          <a:srcRect l="-1151" t="17276" r="735" b="15784"/>
          <a:stretch/>
        </p:blipFill>
        <p:spPr>
          <a:xfrm>
            <a:off x="10832474" y="0"/>
            <a:ext cx="1359526" cy="32051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DM Serif Display"/>
              <a:buNone/>
              <a:defRPr sz="4000">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4000"/>
              <a:buFont typeface="DM Serif Display"/>
              <a:buNone/>
              <a:defRPr sz="4000">
                <a:solidFill>
                  <a:schemeClr val="dk1"/>
                </a:solidFill>
                <a:latin typeface="DM Serif Display"/>
                <a:ea typeface="DM Serif Display"/>
                <a:cs typeface="DM Serif Display"/>
                <a:sym typeface="DM Serif Display"/>
              </a:defRPr>
            </a:lvl2pPr>
            <a:lvl3pPr lvl="2">
              <a:spcBef>
                <a:spcPts val="0"/>
              </a:spcBef>
              <a:spcAft>
                <a:spcPts val="0"/>
              </a:spcAft>
              <a:buClr>
                <a:schemeClr val="dk1"/>
              </a:buClr>
              <a:buSzPts val="4000"/>
              <a:buFont typeface="DM Serif Display"/>
              <a:buNone/>
              <a:defRPr sz="4000">
                <a:solidFill>
                  <a:schemeClr val="dk1"/>
                </a:solidFill>
                <a:latin typeface="DM Serif Display"/>
                <a:ea typeface="DM Serif Display"/>
                <a:cs typeface="DM Serif Display"/>
                <a:sym typeface="DM Serif Display"/>
              </a:defRPr>
            </a:lvl3pPr>
            <a:lvl4pPr lvl="3">
              <a:spcBef>
                <a:spcPts val="0"/>
              </a:spcBef>
              <a:spcAft>
                <a:spcPts val="0"/>
              </a:spcAft>
              <a:buClr>
                <a:schemeClr val="dk1"/>
              </a:buClr>
              <a:buSzPts val="4000"/>
              <a:buFont typeface="DM Serif Display"/>
              <a:buNone/>
              <a:defRPr sz="4000">
                <a:solidFill>
                  <a:schemeClr val="dk1"/>
                </a:solidFill>
                <a:latin typeface="DM Serif Display"/>
                <a:ea typeface="DM Serif Display"/>
                <a:cs typeface="DM Serif Display"/>
                <a:sym typeface="DM Serif Display"/>
              </a:defRPr>
            </a:lvl4pPr>
            <a:lvl5pPr lvl="4">
              <a:spcBef>
                <a:spcPts val="0"/>
              </a:spcBef>
              <a:spcAft>
                <a:spcPts val="0"/>
              </a:spcAft>
              <a:buClr>
                <a:schemeClr val="dk1"/>
              </a:buClr>
              <a:buSzPts val="4000"/>
              <a:buFont typeface="DM Serif Display"/>
              <a:buNone/>
              <a:defRPr sz="4000">
                <a:solidFill>
                  <a:schemeClr val="dk1"/>
                </a:solidFill>
                <a:latin typeface="DM Serif Display"/>
                <a:ea typeface="DM Serif Display"/>
                <a:cs typeface="DM Serif Display"/>
                <a:sym typeface="DM Serif Display"/>
              </a:defRPr>
            </a:lvl5pPr>
            <a:lvl6pPr lvl="5">
              <a:spcBef>
                <a:spcPts val="0"/>
              </a:spcBef>
              <a:spcAft>
                <a:spcPts val="0"/>
              </a:spcAft>
              <a:buClr>
                <a:schemeClr val="dk1"/>
              </a:buClr>
              <a:buSzPts val="4000"/>
              <a:buFont typeface="DM Serif Display"/>
              <a:buNone/>
              <a:defRPr sz="4000">
                <a:solidFill>
                  <a:schemeClr val="dk1"/>
                </a:solidFill>
                <a:latin typeface="DM Serif Display"/>
                <a:ea typeface="DM Serif Display"/>
                <a:cs typeface="DM Serif Display"/>
                <a:sym typeface="DM Serif Display"/>
              </a:defRPr>
            </a:lvl6pPr>
            <a:lvl7pPr lvl="6">
              <a:spcBef>
                <a:spcPts val="0"/>
              </a:spcBef>
              <a:spcAft>
                <a:spcPts val="0"/>
              </a:spcAft>
              <a:buClr>
                <a:schemeClr val="dk1"/>
              </a:buClr>
              <a:buSzPts val="4000"/>
              <a:buFont typeface="DM Serif Display"/>
              <a:buNone/>
              <a:defRPr sz="4000">
                <a:solidFill>
                  <a:schemeClr val="dk1"/>
                </a:solidFill>
                <a:latin typeface="DM Serif Display"/>
                <a:ea typeface="DM Serif Display"/>
                <a:cs typeface="DM Serif Display"/>
                <a:sym typeface="DM Serif Display"/>
              </a:defRPr>
            </a:lvl7pPr>
            <a:lvl8pPr lvl="7">
              <a:spcBef>
                <a:spcPts val="0"/>
              </a:spcBef>
              <a:spcAft>
                <a:spcPts val="0"/>
              </a:spcAft>
              <a:buClr>
                <a:schemeClr val="dk1"/>
              </a:buClr>
              <a:buSzPts val="4000"/>
              <a:buFont typeface="DM Serif Display"/>
              <a:buNone/>
              <a:defRPr sz="4000">
                <a:solidFill>
                  <a:schemeClr val="dk1"/>
                </a:solidFill>
                <a:latin typeface="DM Serif Display"/>
                <a:ea typeface="DM Serif Display"/>
                <a:cs typeface="DM Serif Display"/>
                <a:sym typeface="DM Serif Display"/>
              </a:defRPr>
            </a:lvl8pPr>
            <a:lvl9pPr lvl="8">
              <a:spcBef>
                <a:spcPts val="0"/>
              </a:spcBef>
              <a:spcAft>
                <a:spcPts val="0"/>
              </a:spcAft>
              <a:buClr>
                <a:schemeClr val="dk1"/>
              </a:buClr>
              <a:buSzPts val="4000"/>
              <a:buFont typeface="DM Serif Display"/>
              <a:buNone/>
              <a:defRPr sz="4000">
                <a:solidFill>
                  <a:schemeClr val="dk1"/>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68300">
              <a:lnSpc>
                <a:spcPct val="115000"/>
              </a:lnSpc>
              <a:spcBef>
                <a:spcPts val="0"/>
              </a:spcBef>
              <a:spcAft>
                <a:spcPts val="0"/>
              </a:spcAft>
              <a:buClr>
                <a:schemeClr val="dk2"/>
              </a:buClr>
              <a:buSzPts val="2200"/>
              <a:buFont typeface="Darker Grotesque SemiBold"/>
              <a:buChar char="●"/>
              <a:defRPr sz="2200">
                <a:solidFill>
                  <a:schemeClr val="dk2"/>
                </a:solidFill>
                <a:latin typeface="Darker Grotesque SemiBold"/>
                <a:ea typeface="Darker Grotesque SemiBold"/>
                <a:cs typeface="Darker Grotesque SemiBold"/>
                <a:sym typeface="Darker Grotesque SemiBold"/>
              </a:defRPr>
            </a:lvl1pPr>
            <a:lvl2pPr marL="914400" lvl="1" indent="-368300">
              <a:lnSpc>
                <a:spcPct val="115000"/>
              </a:lnSpc>
              <a:spcBef>
                <a:spcPts val="2100"/>
              </a:spcBef>
              <a:spcAft>
                <a:spcPts val="0"/>
              </a:spcAft>
              <a:buClr>
                <a:schemeClr val="dk2"/>
              </a:buClr>
              <a:buSzPts val="2200"/>
              <a:buFont typeface="Darker Grotesque SemiBold"/>
              <a:buChar char="○"/>
              <a:defRPr sz="2200">
                <a:solidFill>
                  <a:schemeClr val="dk2"/>
                </a:solidFill>
                <a:latin typeface="Darker Grotesque SemiBold"/>
                <a:ea typeface="Darker Grotesque SemiBold"/>
                <a:cs typeface="Darker Grotesque SemiBold"/>
                <a:sym typeface="Darker Grotesque SemiBold"/>
              </a:defRPr>
            </a:lvl2pPr>
            <a:lvl3pPr marL="1371600" lvl="2" indent="-368300">
              <a:lnSpc>
                <a:spcPct val="115000"/>
              </a:lnSpc>
              <a:spcBef>
                <a:spcPts val="2100"/>
              </a:spcBef>
              <a:spcAft>
                <a:spcPts val="0"/>
              </a:spcAft>
              <a:buClr>
                <a:schemeClr val="dk2"/>
              </a:buClr>
              <a:buSzPts val="2200"/>
              <a:buFont typeface="Darker Grotesque SemiBold"/>
              <a:buChar char="■"/>
              <a:defRPr sz="2200">
                <a:solidFill>
                  <a:schemeClr val="dk2"/>
                </a:solidFill>
                <a:latin typeface="Darker Grotesque SemiBold"/>
                <a:ea typeface="Darker Grotesque SemiBold"/>
                <a:cs typeface="Darker Grotesque SemiBold"/>
                <a:sym typeface="Darker Grotesque SemiBold"/>
              </a:defRPr>
            </a:lvl3pPr>
            <a:lvl4pPr marL="1828800" lvl="3" indent="-368300">
              <a:lnSpc>
                <a:spcPct val="115000"/>
              </a:lnSpc>
              <a:spcBef>
                <a:spcPts val="2100"/>
              </a:spcBef>
              <a:spcAft>
                <a:spcPts val="0"/>
              </a:spcAft>
              <a:buClr>
                <a:schemeClr val="dk2"/>
              </a:buClr>
              <a:buSzPts val="2200"/>
              <a:buFont typeface="Darker Grotesque SemiBold"/>
              <a:buChar char="●"/>
              <a:defRPr sz="2200">
                <a:solidFill>
                  <a:schemeClr val="dk2"/>
                </a:solidFill>
                <a:latin typeface="Darker Grotesque SemiBold"/>
                <a:ea typeface="Darker Grotesque SemiBold"/>
                <a:cs typeface="Darker Grotesque SemiBold"/>
                <a:sym typeface="Darker Grotesque SemiBold"/>
              </a:defRPr>
            </a:lvl4pPr>
            <a:lvl5pPr marL="2286000" lvl="4" indent="-368300">
              <a:lnSpc>
                <a:spcPct val="115000"/>
              </a:lnSpc>
              <a:spcBef>
                <a:spcPts val="2100"/>
              </a:spcBef>
              <a:spcAft>
                <a:spcPts val="0"/>
              </a:spcAft>
              <a:buClr>
                <a:schemeClr val="dk2"/>
              </a:buClr>
              <a:buSzPts val="2200"/>
              <a:buFont typeface="Darker Grotesque SemiBold"/>
              <a:buChar char="○"/>
              <a:defRPr sz="2200">
                <a:solidFill>
                  <a:schemeClr val="dk2"/>
                </a:solidFill>
                <a:latin typeface="Darker Grotesque SemiBold"/>
                <a:ea typeface="Darker Grotesque SemiBold"/>
                <a:cs typeface="Darker Grotesque SemiBold"/>
                <a:sym typeface="Darker Grotesque SemiBold"/>
              </a:defRPr>
            </a:lvl5pPr>
            <a:lvl6pPr marL="2743200" lvl="5" indent="-368300">
              <a:lnSpc>
                <a:spcPct val="115000"/>
              </a:lnSpc>
              <a:spcBef>
                <a:spcPts val="2100"/>
              </a:spcBef>
              <a:spcAft>
                <a:spcPts val="0"/>
              </a:spcAft>
              <a:buClr>
                <a:schemeClr val="dk2"/>
              </a:buClr>
              <a:buSzPts val="2200"/>
              <a:buFont typeface="Darker Grotesque SemiBold"/>
              <a:buChar char="■"/>
              <a:defRPr sz="2200">
                <a:solidFill>
                  <a:schemeClr val="dk2"/>
                </a:solidFill>
                <a:latin typeface="Darker Grotesque SemiBold"/>
                <a:ea typeface="Darker Grotesque SemiBold"/>
                <a:cs typeface="Darker Grotesque SemiBold"/>
                <a:sym typeface="Darker Grotesque SemiBold"/>
              </a:defRPr>
            </a:lvl6pPr>
            <a:lvl7pPr marL="3200400" lvl="6" indent="-368300">
              <a:lnSpc>
                <a:spcPct val="115000"/>
              </a:lnSpc>
              <a:spcBef>
                <a:spcPts val="2100"/>
              </a:spcBef>
              <a:spcAft>
                <a:spcPts val="0"/>
              </a:spcAft>
              <a:buClr>
                <a:schemeClr val="dk2"/>
              </a:buClr>
              <a:buSzPts val="2200"/>
              <a:buFont typeface="Darker Grotesque SemiBold"/>
              <a:buChar char="●"/>
              <a:defRPr sz="2200">
                <a:solidFill>
                  <a:schemeClr val="dk2"/>
                </a:solidFill>
                <a:latin typeface="Darker Grotesque SemiBold"/>
                <a:ea typeface="Darker Grotesque SemiBold"/>
                <a:cs typeface="Darker Grotesque SemiBold"/>
                <a:sym typeface="Darker Grotesque SemiBold"/>
              </a:defRPr>
            </a:lvl7pPr>
            <a:lvl8pPr marL="3657600" lvl="7" indent="-368300">
              <a:lnSpc>
                <a:spcPct val="115000"/>
              </a:lnSpc>
              <a:spcBef>
                <a:spcPts val="2100"/>
              </a:spcBef>
              <a:spcAft>
                <a:spcPts val="0"/>
              </a:spcAft>
              <a:buClr>
                <a:schemeClr val="dk2"/>
              </a:buClr>
              <a:buSzPts val="2200"/>
              <a:buFont typeface="Darker Grotesque SemiBold"/>
              <a:buChar char="○"/>
              <a:defRPr sz="2200">
                <a:solidFill>
                  <a:schemeClr val="dk2"/>
                </a:solidFill>
                <a:latin typeface="Darker Grotesque SemiBold"/>
                <a:ea typeface="Darker Grotesque SemiBold"/>
                <a:cs typeface="Darker Grotesque SemiBold"/>
                <a:sym typeface="Darker Grotesque SemiBold"/>
              </a:defRPr>
            </a:lvl8pPr>
            <a:lvl9pPr marL="4114800" lvl="8" indent="-368300">
              <a:lnSpc>
                <a:spcPct val="115000"/>
              </a:lnSpc>
              <a:spcBef>
                <a:spcPts val="2100"/>
              </a:spcBef>
              <a:spcAft>
                <a:spcPts val="2100"/>
              </a:spcAft>
              <a:buClr>
                <a:schemeClr val="dk2"/>
              </a:buClr>
              <a:buSzPts val="2200"/>
              <a:buFont typeface="Darker Grotesque SemiBold"/>
              <a:buChar char="■"/>
              <a:defRPr sz="2200">
                <a:solidFill>
                  <a:schemeClr val="dk2"/>
                </a:solidFill>
                <a:latin typeface="Darker Grotesque SemiBold"/>
                <a:ea typeface="Darker Grotesque SemiBold"/>
                <a:cs typeface="Darker Grotesque SemiBold"/>
                <a:sym typeface="Darker Grotesque SemiBold"/>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9" r:id="rId5"/>
    <p:sldLayoutId id="214748366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2.gif"/><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2.GIF"/></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5" name="Picture 4">
            <a:extLst>
              <a:ext uri="{FF2B5EF4-FFF2-40B4-BE49-F238E27FC236}">
                <a16:creationId xmlns:a16="http://schemas.microsoft.com/office/drawing/2014/main" id="{CE3C075E-D3F3-A70F-9DDD-C7A308BD94C1}"/>
              </a:ext>
            </a:extLst>
          </p:cNvPr>
          <p:cNvPicPr>
            <a:picLocks noChangeAspect="1"/>
          </p:cNvPicPr>
          <p:nvPr/>
        </p:nvPicPr>
        <p:blipFill rotWithShape="1">
          <a:blip r:embed="rId3">
            <a:alphaModFix amt="65000"/>
          </a:blip>
          <a:srcRect t="4591" b="11139"/>
          <a:stretch/>
        </p:blipFill>
        <p:spPr>
          <a:xfrm>
            <a:off x="363112" y="315942"/>
            <a:ext cx="11455542" cy="6443743"/>
          </a:xfrm>
          <a:prstGeom prst="rect">
            <a:avLst/>
          </a:prstGeom>
          <a:solidFill>
            <a:schemeClr val="bg1"/>
          </a:solidFill>
        </p:spPr>
      </p:pic>
      <p:sp>
        <p:nvSpPr>
          <p:cNvPr id="172" name="Google Shape;172;p15"/>
          <p:cNvSpPr txBox="1">
            <a:spLocks noGrp="1"/>
          </p:cNvSpPr>
          <p:nvPr>
            <p:ph type="title"/>
          </p:nvPr>
        </p:nvSpPr>
        <p:spPr>
          <a:xfrm>
            <a:off x="1939348" y="2698998"/>
            <a:ext cx="5041200" cy="2027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000" dirty="0">
                <a:latin typeface="DM Serif Display" pitchFamily="2" charset="0"/>
                <a:cs typeface="Calibri" panose="020F0502020204030204" pitchFamily="34" charset="0"/>
              </a:rPr>
              <a:t>Construction Law:</a:t>
            </a:r>
            <a:br>
              <a:rPr lang="en-US" sz="4000" dirty="0">
                <a:latin typeface="DM Serif Display" pitchFamily="2" charset="0"/>
                <a:cs typeface="Calibri" panose="020F0502020204030204" pitchFamily="34" charset="0"/>
              </a:rPr>
            </a:br>
            <a:r>
              <a:rPr lang="en-US" sz="4000" dirty="0">
                <a:latin typeface="DM Serif Display" pitchFamily="2" charset="0"/>
                <a:cs typeface="Calibri" panose="020F0502020204030204" pitchFamily="34" charset="0"/>
              </a:rPr>
              <a:t>Liens, Prompt Pay and Warranties</a:t>
            </a:r>
            <a:endParaRPr sz="4000" dirty="0">
              <a:latin typeface="DM Serif Display" pitchFamily="2" charset="0"/>
              <a:cs typeface="Calibri" panose="020F0502020204030204" pitchFamily="34" charset="0"/>
            </a:endParaRPr>
          </a:p>
        </p:txBody>
      </p:sp>
      <p:sp>
        <p:nvSpPr>
          <p:cNvPr id="173" name="Google Shape;173;p15"/>
          <p:cNvSpPr txBox="1">
            <a:spLocks noGrp="1"/>
          </p:cNvSpPr>
          <p:nvPr>
            <p:ph type="subTitle" idx="1"/>
          </p:nvPr>
        </p:nvSpPr>
        <p:spPr>
          <a:xfrm>
            <a:off x="2332753" y="5040525"/>
            <a:ext cx="3379890" cy="1405033"/>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1200"/>
              </a:spcAft>
              <a:buNone/>
            </a:pPr>
            <a:r>
              <a:rPr lang="en-US" dirty="0">
                <a:solidFill>
                  <a:schemeClr val="accent1"/>
                </a:solidFill>
                <a:latin typeface="DM Serif Display" pitchFamily="2" charset="0"/>
                <a:cs typeface="Arial" panose="020B0604020202020204" pitchFamily="34" charset="0"/>
              </a:rPr>
              <a:t>Presented by Neal Eckel</a:t>
            </a:r>
          </a:p>
          <a:p>
            <a:pPr marL="0" lvl="0" indent="0" algn="l" rtl="0">
              <a:lnSpc>
                <a:spcPct val="100000"/>
              </a:lnSpc>
              <a:spcBef>
                <a:spcPts val="0"/>
              </a:spcBef>
              <a:spcAft>
                <a:spcPts val="1200"/>
              </a:spcAft>
              <a:buNone/>
            </a:pPr>
            <a:r>
              <a:rPr lang="en-US" dirty="0">
                <a:solidFill>
                  <a:schemeClr val="accent1"/>
                </a:solidFill>
                <a:latin typeface="DM Serif Display" pitchFamily="2" charset="0"/>
                <a:cs typeface="Arial" panose="020B0604020202020204" pitchFamily="34" charset="0"/>
              </a:rPr>
              <a:t>     November 20, 2024</a:t>
            </a:r>
          </a:p>
          <a:p>
            <a:pPr marL="0" lvl="0" indent="0" algn="l" rtl="0">
              <a:lnSpc>
                <a:spcPct val="100000"/>
              </a:lnSpc>
              <a:spcBef>
                <a:spcPts val="0"/>
              </a:spcBef>
              <a:spcAft>
                <a:spcPts val="1200"/>
              </a:spcAft>
              <a:buNone/>
            </a:pPr>
            <a:r>
              <a:rPr lang="en-US" dirty="0">
                <a:solidFill>
                  <a:schemeClr val="accent1"/>
                </a:solidFill>
                <a:latin typeface="DM Serif Display" pitchFamily="2" charset="0"/>
                <a:cs typeface="Arial" panose="020B0604020202020204" pitchFamily="34" charset="0"/>
              </a:rPr>
              <a:t>     </a:t>
            </a:r>
            <a:endParaRPr dirty="0">
              <a:solidFill>
                <a:schemeClr val="accent1"/>
              </a:solidFill>
              <a:latin typeface="DM Serif Display" pitchFamily="2" charset="0"/>
              <a:cs typeface="Arial" panose="020B0604020202020204" pitchFamily="34" charset="0"/>
            </a:endParaRPr>
          </a:p>
        </p:txBody>
      </p:sp>
      <p:pic>
        <p:nvPicPr>
          <p:cNvPr id="4" name="Picture 3">
            <a:extLst>
              <a:ext uri="{FF2B5EF4-FFF2-40B4-BE49-F238E27FC236}">
                <a16:creationId xmlns:a16="http://schemas.microsoft.com/office/drawing/2014/main" id="{8B6846BB-DC16-A8CE-72C6-49F232CC002D}"/>
              </a:ext>
            </a:extLst>
          </p:cNvPr>
          <p:cNvPicPr>
            <a:picLocks noChangeAspect="1"/>
          </p:cNvPicPr>
          <p:nvPr/>
        </p:nvPicPr>
        <p:blipFill>
          <a:blip r:embed="rId4"/>
          <a:stretch>
            <a:fillRect/>
          </a:stretch>
        </p:blipFill>
        <p:spPr>
          <a:xfrm>
            <a:off x="2097083" y="869848"/>
            <a:ext cx="3116575" cy="15126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40D4AEA5-510A-5CF1-B0CF-2EF24BDCF612}"/>
            </a:ext>
          </a:extLst>
        </p:cNvPr>
        <p:cNvGrpSpPr/>
        <p:nvPr/>
      </p:nvGrpSpPr>
      <p:grpSpPr>
        <a:xfrm>
          <a:off x="0" y="0"/>
          <a:ext cx="0" cy="0"/>
          <a:chOff x="0" y="0"/>
          <a:chExt cx="0" cy="0"/>
        </a:xfrm>
      </p:grpSpPr>
      <p:sp>
        <p:nvSpPr>
          <p:cNvPr id="211" name="Google Shape;211;p18">
            <a:extLst>
              <a:ext uri="{FF2B5EF4-FFF2-40B4-BE49-F238E27FC236}">
                <a16:creationId xmlns:a16="http://schemas.microsoft.com/office/drawing/2014/main" id="{483A9F46-53B0-2290-0F2B-7AE218EA6A5A}"/>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t>Timing </a:t>
            </a:r>
            <a:r>
              <a:rPr lang="en" dirty="0"/>
              <a:t>of Payment</a:t>
            </a:r>
            <a:br>
              <a:rPr lang="en" dirty="0"/>
            </a:br>
            <a:endParaRPr dirty="0">
              <a:solidFill>
                <a:schemeClr val="lt1"/>
              </a:solidFill>
            </a:endParaRPr>
          </a:p>
        </p:txBody>
      </p:sp>
      <p:sp>
        <p:nvSpPr>
          <p:cNvPr id="214" name="Google Shape;214;p18">
            <a:hlinkClick r:id="rId3" action="ppaction://hlinksldjump"/>
            <a:extLst>
              <a:ext uri="{FF2B5EF4-FFF2-40B4-BE49-F238E27FC236}">
                <a16:creationId xmlns:a16="http://schemas.microsoft.com/office/drawing/2014/main" id="{5B2457BB-094B-9890-DDFD-7ADE23E54891}"/>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a:extLst>
              <a:ext uri="{FF2B5EF4-FFF2-40B4-BE49-F238E27FC236}">
                <a16:creationId xmlns:a16="http://schemas.microsoft.com/office/drawing/2014/main" id="{6A18E911-9ABE-F433-8D27-037CAE34201B}"/>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6652944C-CBB2-DDAA-7116-25AA9E98F487}"/>
              </a:ext>
            </a:extLst>
          </p:cNvPr>
          <p:cNvSpPr txBox="1"/>
          <p:nvPr/>
        </p:nvSpPr>
        <p:spPr>
          <a:xfrm>
            <a:off x="201491" y="2315716"/>
            <a:ext cx="5501726" cy="2099101"/>
          </a:xfrm>
          <a:prstGeom prst="rect">
            <a:avLst/>
          </a:prstGeom>
          <a:noFill/>
        </p:spPr>
        <p:txBody>
          <a:bodyPr wrap="square" rtlCol="0">
            <a:spAutoFit/>
          </a:bodyPr>
          <a:lstStyle/>
          <a:p>
            <a:pPr marL="0" indent="0">
              <a:buNone/>
            </a:pPr>
            <a:r>
              <a:rPr lang="en-US" sz="2800" dirty="0"/>
              <a:t>Subcontractors must pay their sub-subs and suppliers </a:t>
            </a:r>
            <a:r>
              <a:rPr lang="en-US" sz="2800" b="1" dirty="0"/>
              <a:t>within seven days after receipt of payment</a:t>
            </a:r>
            <a:r>
              <a:rPr lang="en-US" sz="2800" dirty="0"/>
              <a:t> from the Contractor.</a:t>
            </a:r>
          </a:p>
          <a:p>
            <a:pPr>
              <a:lnSpc>
                <a:spcPct val="150000"/>
              </a:lnSpc>
            </a:pPr>
            <a:endParaRPr lang="en-US" dirty="0">
              <a:latin typeface="+mn-lt"/>
            </a:endParaRPr>
          </a:p>
        </p:txBody>
      </p:sp>
      <p:sp>
        <p:nvSpPr>
          <p:cNvPr id="3" name="Rectangle 2">
            <a:extLst>
              <a:ext uri="{FF2B5EF4-FFF2-40B4-BE49-F238E27FC236}">
                <a16:creationId xmlns:a16="http://schemas.microsoft.com/office/drawing/2014/main" id="{51AAC3D1-EDBA-9A75-FCB4-FA8C0EEA9BFA}"/>
              </a:ext>
            </a:extLst>
          </p:cNvPr>
          <p:cNvSpPr/>
          <p:nvPr/>
        </p:nvSpPr>
        <p:spPr>
          <a:xfrm>
            <a:off x="0" y="1704486"/>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BA7F968-8166-3098-C671-9FFDBAC25894}"/>
              </a:ext>
            </a:extLst>
          </p:cNvPr>
          <p:cNvPicPr>
            <a:picLocks noChangeAspect="1"/>
          </p:cNvPicPr>
          <p:nvPr/>
        </p:nvPicPr>
        <p:blipFill>
          <a:blip r:embed="rId4"/>
          <a:stretch>
            <a:fillRect/>
          </a:stretch>
        </p:blipFill>
        <p:spPr>
          <a:xfrm>
            <a:off x="7869106" y="2888175"/>
            <a:ext cx="2551226" cy="2447396"/>
          </a:xfrm>
          <a:prstGeom prst="rect">
            <a:avLst/>
          </a:prstGeom>
        </p:spPr>
      </p:pic>
    </p:spTree>
    <p:extLst>
      <p:ext uri="{BB962C8B-B14F-4D97-AF65-F5344CB8AC3E}">
        <p14:creationId xmlns:p14="http://schemas.microsoft.com/office/powerpoint/2010/main" val="1855265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1F8E2065-4757-A85F-A6DE-CEF83758DF5B}"/>
            </a:ext>
          </a:extLst>
        </p:cNvPr>
        <p:cNvGrpSpPr/>
        <p:nvPr/>
      </p:nvGrpSpPr>
      <p:grpSpPr>
        <a:xfrm>
          <a:off x="0" y="0"/>
          <a:ext cx="0" cy="0"/>
          <a:chOff x="0" y="0"/>
          <a:chExt cx="0" cy="0"/>
        </a:xfrm>
      </p:grpSpPr>
      <p:sp>
        <p:nvSpPr>
          <p:cNvPr id="211" name="Google Shape;211;p18">
            <a:extLst>
              <a:ext uri="{FF2B5EF4-FFF2-40B4-BE49-F238E27FC236}">
                <a16:creationId xmlns:a16="http://schemas.microsoft.com/office/drawing/2014/main" id="{DED1CA4C-18CE-546B-F747-E4F002238A86}"/>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t>Timing </a:t>
            </a:r>
            <a:r>
              <a:rPr lang="en" dirty="0"/>
              <a:t>of Payment</a:t>
            </a:r>
            <a:br>
              <a:rPr lang="en" dirty="0"/>
            </a:br>
            <a:endParaRPr dirty="0">
              <a:solidFill>
                <a:schemeClr val="lt1"/>
              </a:solidFill>
            </a:endParaRPr>
          </a:p>
        </p:txBody>
      </p:sp>
      <p:sp>
        <p:nvSpPr>
          <p:cNvPr id="214" name="Google Shape;214;p18">
            <a:hlinkClick r:id="rId3" action="ppaction://hlinksldjump"/>
            <a:extLst>
              <a:ext uri="{FF2B5EF4-FFF2-40B4-BE49-F238E27FC236}">
                <a16:creationId xmlns:a16="http://schemas.microsoft.com/office/drawing/2014/main" id="{4F2A6D81-4311-09B5-51CB-81CDE2C43AA1}"/>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a:extLst>
              <a:ext uri="{FF2B5EF4-FFF2-40B4-BE49-F238E27FC236}">
                <a16:creationId xmlns:a16="http://schemas.microsoft.com/office/drawing/2014/main" id="{F8A197E2-4ED9-429D-7938-0E138B9896AD}"/>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80E9B885-F8E9-CBF6-CA20-BC9EB7259FE8}"/>
              </a:ext>
            </a:extLst>
          </p:cNvPr>
          <p:cNvSpPr txBox="1"/>
          <p:nvPr/>
        </p:nvSpPr>
        <p:spPr>
          <a:xfrm>
            <a:off x="201491" y="2315716"/>
            <a:ext cx="5501726" cy="3391762"/>
          </a:xfrm>
          <a:prstGeom prst="rect">
            <a:avLst/>
          </a:prstGeom>
          <a:noFill/>
        </p:spPr>
        <p:txBody>
          <a:bodyPr wrap="square" rtlCol="0">
            <a:spAutoFit/>
          </a:bodyPr>
          <a:lstStyle/>
          <a:p>
            <a:pPr marL="0" indent="0">
              <a:buNone/>
            </a:pPr>
            <a:r>
              <a:rPr lang="en-US" sz="2800" dirty="0"/>
              <a:t>The Prompt Pay Act requires that payment shall be made for the full amount </a:t>
            </a:r>
            <a:r>
              <a:rPr lang="en-US" sz="2800" b="1" dirty="0"/>
              <a:t>received</a:t>
            </a:r>
            <a:r>
              <a:rPr lang="en-US" sz="2800" dirty="0"/>
              <a:t> for such Subcontractor’s work and materials supplied based on work completed or materials supplied under the contract. </a:t>
            </a:r>
          </a:p>
          <a:p>
            <a:pPr>
              <a:lnSpc>
                <a:spcPct val="150000"/>
              </a:lnSpc>
            </a:pPr>
            <a:endParaRPr lang="en-US" dirty="0">
              <a:latin typeface="+mn-lt"/>
            </a:endParaRPr>
          </a:p>
        </p:txBody>
      </p:sp>
      <p:sp>
        <p:nvSpPr>
          <p:cNvPr id="3" name="Rectangle 2">
            <a:extLst>
              <a:ext uri="{FF2B5EF4-FFF2-40B4-BE49-F238E27FC236}">
                <a16:creationId xmlns:a16="http://schemas.microsoft.com/office/drawing/2014/main" id="{9F2A8E3E-6815-AFB3-9953-21C061C4AA01}"/>
              </a:ext>
            </a:extLst>
          </p:cNvPr>
          <p:cNvSpPr/>
          <p:nvPr/>
        </p:nvSpPr>
        <p:spPr>
          <a:xfrm>
            <a:off x="0" y="1710462"/>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Illustrated Money Bag on Whiteboard in Room - Download Free Stock Images Pikwizard.com">
            <a:extLst>
              <a:ext uri="{FF2B5EF4-FFF2-40B4-BE49-F238E27FC236}">
                <a16:creationId xmlns:a16="http://schemas.microsoft.com/office/drawing/2014/main" id="{A8A8A1F6-C993-0A33-9F20-1E94E40EC1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293" y="2946319"/>
            <a:ext cx="4034189" cy="213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9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F51BD210-EE6C-68BC-F28D-87BF38CFF6DF}"/>
            </a:ext>
          </a:extLst>
        </p:cNvPr>
        <p:cNvGrpSpPr/>
        <p:nvPr/>
      </p:nvGrpSpPr>
      <p:grpSpPr>
        <a:xfrm>
          <a:off x="0" y="0"/>
          <a:ext cx="0" cy="0"/>
          <a:chOff x="0" y="0"/>
          <a:chExt cx="0" cy="0"/>
        </a:xfrm>
      </p:grpSpPr>
      <p:sp>
        <p:nvSpPr>
          <p:cNvPr id="211" name="Google Shape;211;p18">
            <a:extLst>
              <a:ext uri="{FF2B5EF4-FFF2-40B4-BE49-F238E27FC236}">
                <a16:creationId xmlns:a16="http://schemas.microsoft.com/office/drawing/2014/main" id="{C4E4954B-E93D-9CE6-330F-0B51AB0292B1}"/>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t>Timing </a:t>
            </a:r>
            <a:r>
              <a:rPr lang="en" dirty="0"/>
              <a:t>of Payment</a:t>
            </a:r>
            <a:br>
              <a:rPr lang="en" dirty="0"/>
            </a:br>
            <a:endParaRPr dirty="0">
              <a:solidFill>
                <a:schemeClr val="lt1"/>
              </a:solidFill>
            </a:endParaRPr>
          </a:p>
        </p:txBody>
      </p:sp>
      <p:sp>
        <p:nvSpPr>
          <p:cNvPr id="214" name="Google Shape;214;p18">
            <a:hlinkClick r:id="rId3" action="ppaction://hlinksldjump"/>
            <a:extLst>
              <a:ext uri="{FF2B5EF4-FFF2-40B4-BE49-F238E27FC236}">
                <a16:creationId xmlns:a16="http://schemas.microsoft.com/office/drawing/2014/main" id="{B01B0E8D-D17A-AFF8-C024-FCC697C3D078}"/>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a:extLst>
              <a:ext uri="{FF2B5EF4-FFF2-40B4-BE49-F238E27FC236}">
                <a16:creationId xmlns:a16="http://schemas.microsoft.com/office/drawing/2014/main" id="{FE5E6107-9DEC-2310-0499-4D102F823E07}"/>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E107BA9E-0E54-06E3-CDE5-C422F587D897}"/>
              </a:ext>
            </a:extLst>
          </p:cNvPr>
          <p:cNvSpPr txBox="1"/>
          <p:nvPr/>
        </p:nvSpPr>
        <p:spPr>
          <a:xfrm>
            <a:off x="201491" y="2315716"/>
            <a:ext cx="5501726" cy="3391762"/>
          </a:xfrm>
          <a:prstGeom prst="rect">
            <a:avLst/>
          </a:prstGeom>
          <a:noFill/>
        </p:spPr>
        <p:txBody>
          <a:bodyPr wrap="square" rtlCol="0">
            <a:spAutoFit/>
          </a:bodyPr>
          <a:lstStyle/>
          <a:p>
            <a:r>
              <a:rPr lang="en-US" sz="2800" dirty="0">
                <a:latin typeface="+mn-lt"/>
              </a:rPr>
              <a:t>If payments from the Owner to the Contractor are delayed, then payments from the Contractor to the Subcontractors and suppliers will be delayed. The same is true for the timing to approve and certify billings or estimates. </a:t>
            </a:r>
          </a:p>
          <a:p>
            <a:pPr>
              <a:lnSpc>
                <a:spcPct val="150000"/>
              </a:lnSpc>
            </a:pPr>
            <a:endParaRPr lang="en-US" dirty="0">
              <a:latin typeface="+mn-lt"/>
            </a:endParaRPr>
          </a:p>
        </p:txBody>
      </p:sp>
      <p:sp>
        <p:nvSpPr>
          <p:cNvPr id="3" name="Rectangle 2">
            <a:extLst>
              <a:ext uri="{FF2B5EF4-FFF2-40B4-BE49-F238E27FC236}">
                <a16:creationId xmlns:a16="http://schemas.microsoft.com/office/drawing/2014/main" id="{455986B2-445E-A1F8-8098-1FB4DC070337}"/>
              </a:ext>
            </a:extLst>
          </p:cNvPr>
          <p:cNvSpPr/>
          <p:nvPr/>
        </p:nvSpPr>
        <p:spPr>
          <a:xfrm>
            <a:off x="0" y="1704486"/>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People Waiting in Line Queue to Draw Money from Automated Teller Machine, Man Getting Money Through Cash Dispenser, Banking service Vector Illustration">
            <a:extLst>
              <a:ext uri="{FF2B5EF4-FFF2-40B4-BE49-F238E27FC236}">
                <a16:creationId xmlns:a16="http://schemas.microsoft.com/office/drawing/2014/main" id="{7C0A5E2D-3BA5-6217-F706-75479E3B91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394" y="2315716"/>
            <a:ext cx="3776221" cy="3776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735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30C879BB-D75C-D98C-A060-E6749E3EE1A3}"/>
            </a:ext>
          </a:extLst>
        </p:cNvPr>
        <p:cNvGrpSpPr/>
        <p:nvPr/>
      </p:nvGrpSpPr>
      <p:grpSpPr>
        <a:xfrm>
          <a:off x="0" y="0"/>
          <a:ext cx="0" cy="0"/>
          <a:chOff x="0" y="0"/>
          <a:chExt cx="0" cy="0"/>
        </a:xfrm>
      </p:grpSpPr>
      <p:sp>
        <p:nvSpPr>
          <p:cNvPr id="211" name="Google Shape;211;p18">
            <a:extLst>
              <a:ext uri="{FF2B5EF4-FFF2-40B4-BE49-F238E27FC236}">
                <a16:creationId xmlns:a16="http://schemas.microsoft.com/office/drawing/2014/main" id="{653D74B6-7B21-FB4F-A78F-E9AFB2EEA929}"/>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t>Timing </a:t>
            </a:r>
            <a:r>
              <a:rPr lang="en" dirty="0"/>
              <a:t>of Payment</a:t>
            </a:r>
            <a:br>
              <a:rPr lang="en" dirty="0"/>
            </a:br>
            <a:endParaRPr dirty="0">
              <a:solidFill>
                <a:schemeClr val="lt1"/>
              </a:solidFill>
            </a:endParaRPr>
          </a:p>
        </p:txBody>
      </p:sp>
      <p:sp>
        <p:nvSpPr>
          <p:cNvPr id="214" name="Google Shape;214;p18">
            <a:hlinkClick r:id="rId3" action="ppaction://hlinksldjump"/>
            <a:extLst>
              <a:ext uri="{FF2B5EF4-FFF2-40B4-BE49-F238E27FC236}">
                <a16:creationId xmlns:a16="http://schemas.microsoft.com/office/drawing/2014/main" id="{C670E73F-0DAA-3228-904B-B43221052FEB}"/>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a:extLst>
              <a:ext uri="{FF2B5EF4-FFF2-40B4-BE49-F238E27FC236}">
                <a16:creationId xmlns:a16="http://schemas.microsoft.com/office/drawing/2014/main" id="{EB0E2E00-BBBB-B615-8F75-4D75E423C9B4}"/>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E4665989-8801-5643-57BA-C9503458F6C7}"/>
              </a:ext>
            </a:extLst>
          </p:cNvPr>
          <p:cNvSpPr txBox="1"/>
          <p:nvPr/>
        </p:nvSpPr>
        <p:spPr>
          <a:xfrm>
            <a:off x="201490" y="2315716"/>
            <a:ext cx="5812811" cy="4989123"/>
          </a:xfrm>
          <a:prstGeom prst="rect">
            <a:avLst/>
          </a:prstGeom>
          <a:noFill/>
        </p:spPr>
        <p:txBody>
          <a:bodyPr wrap="square" rtlCol="0">
            <a:spAutoFit/>
          </a:bodyPr>
          <a:lstStyle/>
          <a:p>
            <a:pPr marL="0" indent="0">
              <a:lnSpc>
                <a:spcPts val="2800"/>
              </a:lnSpc>
              <a:buNone/>
            </a:pPr>
            <a:r>
              <a:rPr lang="en-US" sz="2800" dirty="0"/>
              <a:t>Under the Prompt Pay Act the Owner or Contractor may withhold payments to a Subcontractor or supplier for: </a:t>
            </a:r>
          </a:p>
          <a:p>
            <a:pPr marL="0" indent="0">
              <a:lnSpc>
                <a:spcPct val="60000"/>
              </a:lnSpc>
              <a:buNone/>
            </a:pPr>
            <a:endParaRPr lang="en-US" sz="800" dirty="0"/>
          </a:p>
          <a:p>
            <a:pPr marL="514350" indent="-514350">
              <a:lnSpc>
                <a:spcPts val="2800"/>
              </a:lnSpc>
              <a:spcAft>
                <a:spcPts val="600"/>
              </a:spcAft>
              <a:buFont typeface="+mj-lt"/>
              <a:buAutoNum type="arabicParenR"/>
            </a:pPr>
            <a:r>
              <a:rPr lang="en-US" sz="2800" dirty="0"/>
              <a:t>unsatisfactory job progress, </a:t>
            </a:r>
            <a:endParaRPr lang="en-US" sz="800" dirty="0"/>
          </a:p>
          <a:p>
            <a:pPr marL="514350" indent="-514350">
              <a:lnSpc>
                <a:spcPts val="2800"/>
              </a:lnSpc>
              <a:spcAft>
                <a:spcPts val="600"/>
              </a:spcAft>
              <a:buFont typeface="+mj-lt"/>
              <a:buAutoNum type="arabicParenR"/>
            </a:pPr>
            <a:r>
              <a:rPr lang="en-US" sz="2800" dirty="0"/>
              <a:t>defective construction work and materials not remedied, </a:t>
            </a:r>
            <a:endParaRPr lang="en-US" sz="800" dirty="0"/>
          </a:p>
          <a:p>
            <a:pPr marL="514350" indent="-514350">
              <a:lnSpc>
                <a:spcPts val="2800"/>
              </a:lnSpc>
              <a:spcAft>
                <a:spcPts val="600"/>
              </a:spcAft>
              <a:buFont typeface="+mj-lt"/>
              <a:buAutoNum type="arabicParenR"/>
            </a:pPr>
            <a:r>
              <a:rPr lang="en-US" sz="2800" dirty="0"/>
              <a:t>disputed work or materials, </a:t>
            </a:r>
            <a:endParaRPr lang="en-US" sz="800" dirty="0"/>
          </a:p>
          <a:p>
            <a:pPr marL="514350" indent="-514350">
              <a:lnSpc>
                <a:spcPts val="2800"/>
              </a:lnSpc>
              <a:buFont typeface="+mj-lt"/>
              <a:buAutoNum type="arabicParenR"/>
            </a:pPr>
            <a:r>
              <a:rPr lang="en-US" sz="2800" dirty="0"/>
              <a:t>failure to comply with other material provisions of the contract,</a:t>
            </a:r>
          </a:p>
          <a:p>
            <a:pPr>
              <a:lnSpc>
                <a:spcPts val="2800"/>
              </a:lnSpc>
            </a:pPr>
            <a:r>
              <a:rPr lang="en-US" sz="2800" dirty="0"/>
              <a:t> </a:t>
            </a:r>
          </a:p>
          <a:p>
            <a:pPr>
              <a:lnSpc>
                <a:spcPct val="150000"/>
              </a:lnSpc>
            </a:pPr>
            <a:endParaRPr lang="en-US" dirty="0">
              <a:latin typeface="+mn-lt"/>
            </a:endParaRPr>
          </a:p>
        </p:txBody>
      </p:sp>
      <p:sp>
        <p:nvSpPr>
          <p:cNvPr id="3" name="Rectangle 2">
            <a:extLst>
              <a:ext uri="{FF2B5EF4-FFF2-40B4-BE49-F238E27FC236}">
                <a16:creationId xmlns:a16="http://schemas.microsoft.com/office/drawing/2014/main" id="{9DC35803-8C5B-E918-236D-57DF79F0F5B2}"/>
              </a:ext>
            </a:extLst>
          </p:cNvPr>
          <p:cNvSpPr/>
          <p:nvPr/>
        </p:nvSpPr>
        <p:spPr>
          <a:xfrm>
            <a:off x="0" y="1710462"/>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A stack of tax documents tagged with urgent deadlines a calculator and a clock ticking down encapsulating the pressure of tax season">
            <a:extLst>
              <a:ext uri="{FF2B5EF4-FFF2-40B4-BE49-F238E27FC236}">
                <a16:creationId xmlns:a16="http://schemas.microsoft.com/office/drawing/2014/main" id="{5A00BE27-9471-11FC-B023-41237F6796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935" y="3087279"/>
            <a:ext cx="574357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414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878A576B-1E11-91B7-E36D-CB867860BF3D}"/>
            </a:ext>
          </a:extLst>
        </p:cNvPr>
        <p:cNvGrpSpPr/>
        <p:nvPr/>
      </p:nvGrpSpPr>
      <p:grpSpPr>
        <a:xfrm>
          <a:off x="0" y="0"/>
          <a:ext cx="0" cy="0"/>
          <a:chOff x="0" y="0"/>
          <a:chExt cx="0" cy="0"/>
        </a:xfrm>
      </p:grpSpPr>
      <p:sp>
        <p:nvSpPr>
          <p:cNvPr id="211" name="Google Shape;211;p18">
            <a:extLst>
              <a:ext uri="{FF2B5EF4-FFF2-40B4-BE49-F238E27FC236}">
                <a16:creationId xmlns:a16="http://schemas.microsoft.com/office/drawing/2014/main" id="{A22259FD-A623-F6D0-980A-68CD7B63389A}"/>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t>Timing </a:t>
            </a:r>
            <a:r>
              <a:rPr lang="en" dirty="0"/>
              <a:t>of Payment</a:t>
            </a:r>
            <a:br>
              <a:rPr lang="en" dirty="0"/>
            </a:br>
            <a:endParaRPr dirty="0">
              <a:solidFill>
                <a:schemeClr val="lt1"/>
              </a:solidFill>
            </a:endParaRPr>
          </a:p>
        </p:txBody>
      </p:sp>
      <p:sp>
        <p:nvSpPr>
          <p:cNvPr id="214" name="Google Shape;214;p18">
            <a:hlinkClick r:id="rId3" action="ppaction://hlinksldjump"/>
            <a:extLst>
              <a:ext uri="{FF2B5EF4-FFF2-40B4-BE49-F238E27FC236}">
                <a16:creationId xmlns:a16="http://schemas.microsoft.com/office/drawing/2014/main" id="{B97873E1-0E1E-A0E5-C491-E9AFD4242FE3}"/>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a:extLst>
              <a:ext uri="{FF2B5EF4-FFF2-40B4-BE49-F238E27FC236}">
                <a16:creationId xmlns:a16="http://schemas.microsoft.com/office/drawing/2014/main" id="{74C7EFA2-FD92-9785-E298-73E446F6B401}"/>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997285B2-5965-6C87-0F0E-6F03DB36FDF2}"/>
              </a:ext>
            </a:extLst>
          </p:cNvPr>
          <p:cNvSpPr txBox="1"/>
          <p:nvPr/>
        </p:nvSpPr>
        <p:spPr>
          <a:xfrm>
            <a:off x="146282" y="1926630"/>
            <a:ext cx="5959096" cy="5355377"/>
          </a:xfrm>
          <a:prstGeom prst="rect">
            <a:avLst/>
          </a:prstGeom>
          <a:noFill/>
        </p:spPr>
        <p:txBody>
          <a:bodyPr wrap="square" rtlCol="0">
            <a:spAutoFit/>
          </a:bodyPr>
          <a:lstStyle/>
          <a:p>
            <a:pPr marL="0" indent="0">
              <a:lnSpc>
                <a:spcPct val="70000"/>
              </a:lnSpc>
              <a:buNone/>
            </a:pPr>
            <a:endParaRPr lang="en-US" sz="2400" dirty="0"/>
          </a:p>
          <a:p>
            <a:pPr marL="457200" indent="-457200">
              <a:lnSpc>
                <a:spcPts val="2700"/>
              </a:lnSpc>
              <a:buFont typeface="+mj-lt"/>
              <a:buAutoNum type="arabicParenR" startAt="5"/>
            </a:pPr>
            <a:r>
              <a:rPr lang="en-US" sz="2400" dirty="0"/>
              <a:t>claims filed by a third party, or reasonable evidence such  a claim will be filed, </a:t>
            </a:r>
          </a:p>
          <a:p>
            <a:pPr marL="457200" indent="-457200">
              <a:lnSpc>
                <a:spcPts val="2700"/>
              </a:lnSpc>
              <a:buFont typeface="+mj-lt"/>
              <a:buAutoNum type="arabicParenR" startAt="5"/>
            </a:pPr>
            <a:r>
              <a:rPr lang="en-US" sz="2400" dirty="0"/>
              <a:t>failure of the Contractor or Sub-contractor to make timely payments for labor, equipment and materials, damages to the Owner, and</a:t>
            </a:r>
          </a:p>
          <a:p>
            <a:pPr marL="457200" indent="-457200">
              <a:lnSpc>
                <a:spcPts val="2700"/>
              </a:lnSpc>
              <a:buFont typeface="+mj-lt"/>
              <a:buAutoNum type="arabicParenR" startAt="5"/>
            </a:pPr>
            <a:r>
              <a:rPr lang="en-US" sz="2400" dirty="0"/>
              <a:t>reasonable evidence that the construction contract cannot be completed for the unpaid balance of the construction contract sum or reasonable amount for retention.  </a:t>
            </a:r>
          </a:p>
          <a:p>
            <a:pPr marL="0" indent="0">
              <a:lnSpc>
                <a:spcPct val="70000"/>
              </a:lnSpc>
              <a:spcBef>
                <a:spcPts val="1200"/>
              </a:spcBef>
              <a:buNone/>
            </a:pPr>
            <a:r>
              <a:rPr lang="en-US" sz="2400" dirty="0"/>
              <a:t>A.R.S. §32-1182(B) and 32-1183(B)</a:t>
            </a:r>
          </a:p>
          <a:p>
            <a:pPr>
              <a:lnSpc>
                <a:spcPct val="150000"/>
              </a:lnSpc>
            </a:pPr>
            <a:endParaRPr lang="en-US" dirty="0">
              <a:latin typeface="+mn-lt"/>
            </a:endParaRPr>
          </a:p>
        </p:txBody>
      </p:sp>
      <p:sp>
        <p:nvSpPr>
          <p:cNvPr id="3" name="Rectangle 2">
            <a:extLst>
              <a:ext uri="{FF2B5EF4-FFF2-40B4-BE49-F238E27FC236}">
                <a16:creationId xmlns:a16="http://schemas.microsoft.com/office/drawing/2014/main" id="{205F39F4-EBBD-7BAF-2FC6-E28561CC8951}"/>
              </a:ext>
            </a:extLst>
          </p:cNvPr>
          <p:cNvSpPr/>
          <p:nvPr/>
        </p:nvSpPr>
        <p:spPr>
          <a:xfrm>
            <a:off x="0" y="1704486"/>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6" name="Picture 6" descr="Time is money icon Black line art vector logo set">
            <a:extLst>
              <a:ext uri="{FF2B5EF4-FFF2-40B4-BE49-F238E27FC236}">
                <a16:creationId xmlns:a16="http://schemas.microsoft.com/office/drawing/2014/main" id="{C9C0385B-F5F6-478E-3715-3CBEB52AB1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6833" y="3360656"/>
            <a:ext cx="4572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1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F877178F-D138-BB1C-6B60-4039A0B185A4}"/>
            </a:ext>
          </a:extLst>
        </p:cNvPr>
        <p:cNvGrpSpPr/>
        <p:nvPr/>
      </p:nvGrpSpPr>
      <p:grpSpPr>
        <a:xfrm>
          <a:off x="0" y="0"/>
          <a:ext cx="0" cy="0"/>
          <a:chOff x="0" y="0"/>
          <a:chExt cx="0" cy="0"/>
        </a:xfrm>
      </p:grpSpPr>
      <p:sp>
        <p:nvSpPr>
          <p:cNvPr id="211" name="Google Shape;211;p18">
            <a:extLst>
              <a:ext uri="{FF2B5EF4-FFF2-40B4-BE49-F238E27FC236}">
                <a16:creationId xmlns:a16="http://schemas.microsoft.com/office/drawing/2014/main" id="{7FCE734B-7236-DA57-A5F7-A5FDEE93869C}"/>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t>Failure to Pay</a:t>
            </a:r>
            <a:br>
              <a:rPr lang="en" dirty="0"/>
            </a:br>
            <a:endParaRPr dirty="0">
              <a:solidFill>
                <a:schemeClr val="lt1"/>
              </a:solidFill>
            </a:endParaRPr>
          </a:p>
        </p:txBody>
      </p:sp>
      <p:sp>
        <p:nvSpPr>
          <p:cNvPr id="214" name="Google Shape;214;p18">
            <a:hlinkClick r:id="rId3" action="ppaction://hlinksldjump"/>
            <a:extLst>
              <a:ext uri="{FF2B5EF4-FFF2-40B4-BE49-F238E27FC236}">
                <a16:creationId xmlns:a16="http://schemas.microsoft.com/office/drawing/2014/main" id="{249EB1F3-B938-5F3A-BB87-61402DB1E1D6}"/>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a:extLst>
              <a:ext uri="{FF2B5EF4-FFF2-40B4-BE49-F238E27FC236}">
                <a16:creationId xmlns:a16="http://schemas.microsoft.com/office/drawing/2014/main" id="{2FCA2894-1E0D-BF46-FC57-062AE7C5FFEA}"/>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C77707A0-B642-A3ED-6177-197CBCCC9E95}"/>
              </a:ext>
            </a:extLst>
          </p:cNvPr>
          <p:cNvSpPr txBox="1"/>
          <p:nvPr/>
        </p:nvSpPr>
        <p:spPr>
          <a:xfrm>
            <a:off x="146282" y="1926630"/>
            <a:ext cx="5959096" cy="3391762"/>
          </a:xfrm>
          <a:prstGeom prst="rect">
            <a:avLst/>
          </a:prstGeom>
          <a:noFill/>
        </p:spPr>
        <p:txBody>
          <a:bodyPr wrap="square" rtlCol="0">
            <a:spAutoFit/>
          </a:bodyPr>
          <a:lstStyle/>
          <a:p>
            <a:pPr marL="0" indent="0">
              <a:buNone/>
            </a:pPr>
            <a:endParaRPr lang="en-US" sz="2800" dirty="0"/>
          </a:p>
          <a:p>
            <a:r>
              <a:rPr lang="en-US" sz="2800" dirty="0"/>
              <a:t>Failure of a Contractor or Subcontractor to make prompt payment can be grounds for suspension or revocation of their license by the Registrar of Contractors.  </a:t>
            </a:r>
          </a:p>
          <a:p>
            <a:pPr>
              <a:lnSpc>
                <a:spcPct val="150000"/>
              </a:lnSpc>
            </a:pPr>
            <a:endParaRPr lang="en-US" dirty="0">
              <a:latin typeface="+mn-lt"/>
            </a:endParaRPr>
          </a:p>
        </p:txBody>
      </p:sp>
      <p:sp>
        <p:nvSpPr>
          <p:cNvPr id="3" name="Rectangle 2">
            <a:extLst>
              <a:ext uri="{FF2B5EF4-FFF2-40B4-BE49-F238E27FC236}">
                <a16:creationId xmlns:a16="http://schemas.microsoft.com/office/drawing/2014/main" id="{3002A218-D884-F244-5D7C-EFCCB3F7F565}"/>
              </a:ext>
            </a:extLst>
          </p:cNvPr>
          <p:cNvSpPr/>
          <p:nvPr/>
        </p:nvSpPr>
        <p:spPr>
          <a:xfrm>
            <a:off x="0" y="1704486"/>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0" name="Picture 6" descr="Revoked Stamp, Revoked Square Sign Revoked Stamp, Revoked Square Sign revoked stock illustrations">
            <a:extLst>
              <a:ext uri="{FF2B5EF4-FFF2-40B4-BE49-F238E27FC236}">
                <a16:creationId xmlns:a16="http://schemas.microsoft.com/office/drawing/2014/main" id="{2FE5CBDA-A941-A27A-9485-79E39E5050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893" y="3802748"/>
            <a:ext cx="3070078" cy="307007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Suspended red ink stamp Vector illustration of the word Suspended in red ink stamp revoked stock illustrations">
            <a:extLst>
              <a:ext uri="{FF2B5EF4-FFF2-40B4-BE49-F238E27FC236}">
                <a16:creationId xmlns:a16="http://schemas.microsoft.com/office/drawing/2014/main" id="{52D167D0-9068-7D8C-2D8A-3D8252340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10" y="1776412"/>
            <a:ext cx="4765951" cy="270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731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3159E975-16C7-6A01-2534-1801A43B5612}"/>
            </a:ext>
          </a:extLst>
        </p:cNvPr>
        <p:cNvGrpSpPr/>
        <p:nvPr/>
      </p:nvGrpSpPr>
      <p:grpSpPr>
        <a:xfrm>
          <a:off x="0" y="0"/>
          <a:ext cx="0" cy="0"/>
          <a:chOff x="0" y="0"/>
          <a:chExt cx="0" cy="0"/>
        </a:xfrm>
      </p:grpSpPr>
      <p:sp>
        <p:nvSpPr>
          <p:cNvPr id="194" name="Google Shape;194;p17">
            <a:extLst>
              <a:ext uri="{FF2B5EF4-FFF2-40B4-BE49-F238E27FC236}">
                <a16:creationId xmlns:a16="http://schemas.microsoft.com/office/drawing/2014/main" id="{55373D12-16F0-E281-1CCD-90BAB325DA4A}"/>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latin typeface="DM Serif Display" pitchFamily="2" charset="0"/>
              </a:rPr>
              <a:t>Right to Suspend or Terminate Work</a:t>
            </a:r>
            <a:endParaRPr dirty="0">
              <a:solidFill>
                <a:schemeClr val="lt1"/>
              </a:solidFill>
              <a:latin typeface="DM Serif Display" pitchFamily="2" charset="0"/>
            </a:endParaRPr>
          </a:p>
        </p:txBody>
      </p:sp>
      <p:sp>
        <p:nvSpPr>
          <p:cNvPr id="195" name="Google Shape;195;p17">
            <a:extLst>
              <a:ext uri="{FF2B5EF4-FFF2-40B4-BE49-F238E27FC236}">
                <a16:creationId xmlns:a16="http://schemas.microsoft.com/office/drawing/2014/main" id="{B532FF60-39B7-FC86-006C-24579CC809F0}"/>
              </a:ext>
            </a:extLst>
          </p:cNvPr>
          <p:cNvSpPr txBox="1">
            <a:spLocks noGrp="1"/>
          </p:cNvSpPr>
          <p:nvPr>
            <p:ph type="body" idx="1"/>
          </p:nvPr>
        </p:nvSpPr>
        <p:spPr>
          <a:xfrm>
            <a:off x="285291" y="1821562"/>
            <a:ext cx="6850799" cy="4342517"/>
          </a:xfrm>
          <a:prstGeom prst="rect">
            <a:avLst/>
          </a:prstGeom>
        </p:spPr>
        <p:txBody>
          <a:bodyPr spcFirstLastPara="1" wrap="square" lIns="121900" tIns="121900" rIns="121900" bIns="121900" anchor="ctr" anchorCtr="0">
            <a:noAutofit/>
          </a:bodyPr>
          <a:lstStyle/>
          <a:p>
            <a:pPr marL="0" indent="0">
              <a:lnSpc>
                <a:spcPct val="100000"/>
              </a:lnSpc>
              <a:buNone/>
            </a:pPr>
            <a:r>
              <a:rPr lang="en-US" sz="2800" dirty="0"/>
              <a:t>Contractors and Subcontractors may suspend work on a construction project or terminate the contract if the Owner does not make timely payment of the amount certified and approved.  </a:t>
            </a:r>
          </a:p>
          <a:p>
            <a:pPr marL="0" indent="0">
              <a:lnSpc>
                <a:spcPct val="100000"/>
              </a:lnSpc>
              <a:spcBef>
                <a:spcPts val="1200"/>
              </a:spcBef>
              <a:buNone/>
            </a:pPr>
            <a:r>
              <a:rPr lang="en-US" sz="2800" dirty="0"/>
              <a:t>A.R.S. §32-1185(A)</a:t>
            </a:r>
          </a:p>
          <a:p>
            <a:pPr marL="0" lvl="0" indent="0" algn="l" rtl="0">
              <a:lnSpc>
                <a:spcPct val="100000"/>
              </a:lnSpc>
              <a:spcBef>
                <a:spcPts val="0"/>
              </a:spcBef>
              <a:spcAft>
                <a:spcPts val="0"/>
              </a:spcAft>
              <a:buNone/>
            </a:pPr>
            <a:endParaRPr dirty="0"/>
          </a:p>
        </p:txBody>
      </p:sp>
      <p:sp>
        <p:nvSpPr>
          <p:cNvPr id="196" name="Google Shape;196;p17">
            <a:hlinkClick r:id="rId3" action="ppaction://hlinksldjump"/>
            <a:extLst>
              <a:ext uri="{FF2B5EF4-FFF2-40B4-BE49-F238E27FC236}">
                <a16:creationId xmlns:a16="http://schemas.microsoft.com/office/drawing/2014/main" id="{D6F11857-A572-08BB-545D-B49C1401A920}"/>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a:extLst>
              <a:ext uri="{FF2B5EF4-FFF2-40B4-BE49-F238E27FC236}">
                <a16:creationId xmlns:a16="http://schemas.microsoft.com/office/drawing/2014/main" id="{9D87AFFE-B33A-9E7F-7666-D9E20BACA125}"/>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a:extLst>
              <a:ext uri="{FF2B5EF4-FFF2-40B4-BE49-F238E27FC236}">
                <a16:creationId xmlns:a16="http://schemas.microsoft.com/office/drawing/2014/main" id="{F2027019-4417-F019-E50F-55AEB36DBEA6}"/>
              </a:ext>
            </a:extLst>
          </p:cNvPr>
          <p:cNvSpPr/>
          <p:nvPr/>
        </p:nvSpPr>
        <p:spPr>
          <a:xfrm>
            <a:off x="0" y="1704486"/>
            <a:ext cx="7268066" cy="429422"/>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Stop Work Authority Policy ...">
            <a:extLst>
              <a:ext uri="{FF2B5EF4-FFF2-40B4-BE49-F238E27FC236}">
                <a16:creationId xmlns:a16="http://schemas.microsoft.com/office/drawing/2014/main" id="{8DA0B87F-31FF-2858-ADD8-EA2464B5A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9410" y="2942173"/>
            <a:ext cx="4035781" cy="268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599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5E417D66-FA66-8082-9F31-2D1D8412A76A}"/>
            </a:ext>
          </a:extLst>
        </p:cNvPr>
        <p:cNvGrpSpPr/>
        <p:nvPr/>
      </p:nvGrpSpPr>
      <p:grpSpPr>
        <a:xfrm>
          <a:off x="0" y="0"/>
          <a:ext cx="0" cy="0"/>
          <a:chOff x="0" y="0"/>
          <a:chExt cx="0" cy="0"/>
        </a:xfrm>
      </p:grpSpPr>
      <p:sp>
        <p:nvSpPr>
          <p:cNvPr id="194" name="Google Shape;194;p17">
            <a:extLst>
              <a:ext uri="{FF2B5EF4-FFF2-40B4-BE49-F238E27FC236}">
                <a16:creationId xmlns:a16="http://schemas.microsoft.com/office/drawing/2014/main" id="{1C5CD608-62D0-9197-248A-058272FDCF48}"/>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latin typeface="DM Serif Display" pitchFamily="2" charset="0"/>
              </a:rPr>
              <a:t>Right to Suspend or Terminate Work</a:t>
            </a:r>
            <a:endParaRPr dirty="0">
              <a:solidFill>
                <a:schemeClr val="lt1"/>
              </a:solidFill>
              <a:latin typeface="DM Serif Display" pitchFamily="2" charset="0"/>
            </a:endParaRPr>
          </a:p>
        </p:txBody>
      </p:sp>
      <p:sp>
        <p:nvSpPr>
          <p:cNvPr id="195" name="Google Shape;195;p17">
            <a:extLst>
              <a:ext uri="{FF2B5EF4-FFF2-40B4-BE49-F238E27FC236}">
                <a16:creationId xmlns:a16="http://schemas.microsoft.com/office/drawing/2014/main" id="{DB5D75DC-E048-354A-EA11-178EF55E2983}"/>
              </a:ext>
            </a:extLst>
          </p:cNvPr>
          <p:cNvSpPr txBox="1">
            <a:spLocks noGrp="1"/>
          </p:cNvSpPr>
          <p:nvPr>
            <p:ph type="body" idx="1"/>
          </p:nvPr>
        </p:nvSpPr>
        <p:spPr>
          <a:xfrm>
            <a:off x="194407" y="1418945"/>
            <a:ext cx="6733049" cy="3607226"/>
          </a:xfrm>
          <a:prstGeom prst="rect">
            <a:avLst/>
          </a:prstGeom>
        </p:spPr>
        <p:txBody>
          <a:bodyPr spcFirstLastPara="1" wrap="square" lIns="121900" tIns="121900" rIns="121900" bIns="121900" anchor="ctr" anchorCtr="0">
            <a:noAutofit/>
          </a:bodyPr>
          <a:lstStyle/>
          <a:p>
            <a:pPr marL="0" indent="0">
              <a:lnSpc>
                <a:spcPct val="100000"/>
              </a:lnSpc>
              <a:buNone/>
            </a:pPr>
            <a:r>
              <a:rPr lang="en-US" sz="2800" dirty="0"/>
              <a:t>No construction contract can alter the right to receive prompt and timely progress payments. </a:t>
            </a:r>
          </a:p>
          <a:p>
            <a:pPr marL="0" indent="0">
              <a:lnSpc>
                <a:spcPct val="100000"/>
              </a:lnSpc>
              <a:spcBef>
                <a:spcPts val="1200"/>
              </a:spcBef>
              <a:buNone/>
            </a:pPr>
            <a:r>
              <a:rPr lang="en-US" sz="2800" dirty="0"/>
              <a:t>A.R.S. §32-1186</a:t>
            </a:r>
            <a:endParaRPr dirty="0"/>
          </a:p>
        </p:txBody>
      </p:sp>
      <p:sp>
        <p:nvSpPr>
          <p:cNvPr id="196" name="Google Shape;196;p17">
            <a:hlinkClick r:id="rId3" action="ppaction://hlinksldjump"/>
            <a:extLst>
              <a:ext uri="{FF2B5EF4-FFF2-40B4-BE49-F238E27FC236}">
                <a16:creationId xmlns:a16="http://schemas.microsoft.com/office/drawing/2014/main" id="{125214BC-B683-1EC4-3504-6413A3B33B8A}"/>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a:extLst>
              <a:ext uri="{FF2B5EF4-FFF2-40B4-BE49-F238E27FC236}">
                <a16:creationId xmlns:a16="http://schemas.microsoft.com/office/drawing/2014/main" id="{6AEB524B-9935-18DD-14BE-5000D5F11E91}"/>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a:extLst>
              <a:ext uri="{FF2B5EF4-FFF2-40B4-BE49-F238E27FC236}">
                <a16:creationId xmlns:a16="http://schemas.microsoft.com/office/drawing/2014/main" id="{112F3BF0-992D-BC65-3C60-8E650361B405}"/>
              </a:ext>
            </a:extLst>
          </p:cNvPr>
          <p:cNvSpPr/>
          <p:nvPr/>
        </p:nvSpPr>
        <p:spPr>
          <a:xfrm>
            <a:off x="0" y="1704486"/>
            <a:ext cx="7268066" cy="429422"/>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Member Shine - Make online payments easy">
            <a:extLst>
              <a:ext uri="{FF2B5EF4-FFF2-40B4-BE49-F238E27FC236}">
                <a16:creationId xmlns:a16="http://schemas.microsoft.com/office/drawing/2014/main" id="{26BDED7D-6108-9111-DCDF-AADF243EAA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259" y="2846895"/>
            <a:ext cx="2877007" cy="287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222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ABC2F53B-4266-7C1C-E320-0E0E0E4A3983}"/>
            </a:ext>
          </a:extLst>
        </p:cNvPr>
        <p:cNvGrpSpPr/>
        <p:nvPr/>
      </p:nvGrpSpPr>
      <p:grpSpPr>
        <a:xfrm>
          <a:off x="0" y="0"/>
          <a:ext cx="0" cy="0"/>
          <a:chOff x="0" y="0"/>
          <a:chExt cx="0" cy="0"/>
        </a:xfrm>
      </p:grpSpPr>
      <p:sp>
        <p:nvSpPr>
          <p:cNvPr id="194" name="Google Shape;194;p17">
            <a:extLst>
              <a:ext uri="{FF2B5EF4-FFF2-40B4-BE49-F238E27FC236}">
                <a16:creationId xmlns:a16="http://schemas.microsoft.com/office/drawing/2014/main" id="{546DA9E4-0D6E-17B1-A4A0-C95BAC279C4B}"/>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latin typeface="DM Serif Display" pitchFamily="2" charset="0"/>
              </a:rPr>
              <a:t>Right to Suspend or Terminate Work</a:t>
            </a:r>
            <a:endParaRPr dirty="0">
              <a:solidFill>
                <a:schemeClr val="lt1"/>
              </a:solidFill>
              <a:latin typeface="DM Serif Display" pitchFamily="2" charset="0"/>
            </a:endParaRPr>
          </a:p>
        </p:txBody>
      </p:sp>
      <p:sp>
        <p:nvSpPr>
          <p:cNvPr id="195" name="Google Shape;195;p17">
            <a:extLst>
              <a:ext uri="{FF2B5EF4-FFF2-40B4-BE49-F238E27FC236}">
                <a16:creationId xmlns:a16="http://schemas.microsoft.com/office/drawing/2014/main" id="{CB235B85-8BC9-D8FB-C58E-8376B8A77C87}"/>
              </a:ext>
            </a:extLst>
          </p:cNvPr>
          <p:cNvSpPr txBox="1">
            <a:spLocks noGrp="1"/>
          </p:cNvSpPr>
          <p:nvPr>
            <p:ph type="body" idx="1"/>
          </p:nvPr>
        </p:nvSpPr>
        <p:spPr>
          <a:xfrm>
            <a:off x="194407" y="1418945"/>
            <a:ext cx="6733049" cy="3607226"/>
          </a:xfrm>
          <a:prstGeom prst="rect">
            <a:avLst/>
          </a:prstGeom>
        </p:spPr>
        <p:txBody>
          <a:bodyPr spcFirstLastPara="1" wrap="square" lIns="121900" tIns="121900" rIns="121900" bIns="121900" anchor="ctr" anchorCtr="0">
            <a:noAutofit/>
          </a:bodyPr>
          <a:lstStyle/>
          <a:p>
            <a:pPr marL="0" indent="0">
              <a:lnSpc>
                <a:spcPct val="100000"/>
              </a:lnSpc>
              <a:buNone/>
            </a:pPr>
            <a:r>
              <a:rPr lang="en-US" sz="2800" dirty="0"/>
              <a:t>No construction contract can require the application of another state’s laws or jurisdiction. </a:t>
            </a:r>
          </a:p>
          <a:p>
            <a:pPr marL="0" indent="0">
              <a:lnSpc>
                <a:spcPct val="100000"/>
              </a:lnSpc>
              <a:spcBef>
                <a:spcPts val="1200"/>
              </a:spcBef>
              <a:buNone/>
            </a:pPr>
            <a:r>
              <a:rPr lang="en-US" sz="2800" dirty="0"/>
              <a:t>A.R.S. §32-1186</a:t>
            </a:r>
            <a:endParaRPr dirty="0"/>
          </a:p>
        </p:txBody>
      </p:sp>
      <p:sp>
        <p:nvSpPr>
          <p:cNvPr id="196" name="Google Shape;196;p17">
            <a:hlinkClick r:id="rId3" action="ppaction://hlinksldjump"/>
            <a:extLst>
              <a:ext uri="{FF2B5EF4-FFF2-40B4-BE49-F238E27FC236}">
                <a16:creationId xmlns:a16="http://schemas.microsoft.com/office/drawing/2014/main" id="{67542424-7421-046B-E776-019E57B19FB3}"/>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a:extLst>
              <a:ext uri="{FF2B5EF4-FFF2-40B4-BE49-F238E27FC236}">
                <a16:creationId xmlns:a16="http://schemas.microsoft.com/office/drawing/2014/main" id="{C5B8B5B1-0DCE-5900-35DE-A90721173F00}"/>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a:extLst>
              <a:ext uri="{FF2B5EF4-FFF2-40B4-BE49-F238E27FC236}">
                <a16:creationId xmlns:a16="http://schemas.microsoft.com/office/drawing/2014/main" id="{B38FD95B-88BC-D67F-F677-4ECCE412403F}"/>
              </a:ext>
            </a:extLst>
          </p:cNvPr>
          <p:cNvSpPr/>
          <p:nvPr/>
        </p:nvSpPr>
        <p:spPr>
          <a:xfrm>
            <a:off x="0" y="1704486"/>
            <a:ext cx="7268066" cy="429422"/>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8" name="Picture 4" descr="Arizona Logo Images – Browse 16,415 Stock Photos, Vectors, and Video |  Adobe Stock">
            <a:extLst>
              <a:ext uri="{FF2B5EF4-FFF2-40B4-BE49-F238E27FC236}">
                <a16:creationId xmlns:a16="http://schemas.microsoft.com/office/drawing/2014/main" id="{3DFEEBF7-CBFC-EA83-B1A0-BF45AB973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176" y="2139884"/>
            <a:ext cx="4683166" cy="468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709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8"/>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Applicability to Owner-Occupied Dwelling</a:t>
            </a:r>
            <a:br>
              <a:rPr lang="en" dirty="0"/>
            </a:br>
            <a:endParaRPr dirty="0">
              <a:solidFill>
                <a:schemeClr val="lt1"/>
              </a:solidFill>
            </a:endParaRPr>
          </a:p>
        </p:txBody>
      </p:sp>
      <p:sp>
        <p:nvSpPr>
          <p:cNvPr id="214" name="Google Shape;214;p18">
            <a:hlinkClick r:id="rId3" action="ppaction://hlinksldjump"/>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10" name="Picture 2" descr="Free House Cemetery photo and picture">
            <a:extLst>
              <a:ext uri="{FF2B5EF4-FFF2-40B4-BE49-F238E27FC236}">
                <a16:creationId xmlns:a16="http://schemas.microsoft.com/office/drawing/2014/main" id="{94EFEAA0-8764-9F80-D4CE-DE00145D4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7769" y="3011859"/>
            <a:ext cx="3560190" cy="23753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EC01BF8-F048-562C-AF8C-F4F46A4BDDF7}"/>
              </a:ext>
            </a:extLst>
          </p:cNvPr>
          <p:cNvSpPr/>
          <p:nvPr/>
        </p:nvSpPr>
        <p:spPr>
          <a:xfrm>
            <a:off x="0" y="1704485"/>
            <a:ext cx="6096000" cy="429423"/>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5;p17">
            <a:extLst>
              <a:ext uri="{FF2B5EF4-FFF2-40B4-BE49-F238E27FC236}">
                <a16:creationId xmlns:a16="http://schemas.microsoft.com/office/drawing/2014/main" id="{E227E4B7-4BD8-CCB3-816A-B3F42C425290}"/>
              </a:ext>
            </a:extLst>
          </p:cNvPr>
          <p:cNvSpPr txBox="1">
            <a:spLocks/>
          </p:cNvSpPr>
          <p:nvPr/>
        </p:nvSpPr>
        <p:spPr>
          <a:xfrm>
            <a:off x="156701" y="2043898"/>
            <a:ext cx="5867028" cy="360722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68300" algn="l" rtl="0">
              <a:lnSpc>
                <a:spcPct val="115000"/>
              </a:lnSpc>
              <a:spcBef>
                <a:spcPts val="0"/>
              </a:spcBef>
              <a:spcAft>
                <a:spcPts val="0"/>
              </a:spcAft>
              <a:buClr>
                <a:schemeClr val="dk2"/>
              </a:buClr>
              <a:buSzPts val="2100"/>
              <a:buFont typeface="Darker Grotesque SemiBold"/>
              <a:buNone/>
              <a:defRPr sz="2100" b="1" i="0" u="none" strike="noStrike" cap="none">
                <a:solidFill>
                  <a:schemeClr val="dk2"/>
                </a:solidFill>
                <a:latin typeface="Darker Grotesque SemiBold"/>
                <a:ea typeface="Darker Grotesque SemiBold"/>
                <a:cs typeface="Darker Grotesque SemiBold"/>
                <a:sym typeface="Darker Grotesque SemiBold"/>
              </a:defRPr>
            </a:lvl1pPr>
            <a:lvl2pPr marL="914400" marR="0" lvl="1" indent="-368300" algn="l" rtl="0">
              <a:lnSpc>
                <a:spcPct val="115000"/>
              </a:lnSpc>
              <a:spcBef>
                <a:spcPts val="2100"/>
              </a:spcBef>
              <a:spcAft>
                <a:spcPts val="0"/>
              </a:spcAft>
              <a:buClr>
                <a:schemeClr val="dk2"/>
              </a:buClr>
              <a:buSzPts val="2100"/>
              <a:buFont typeface="Darker Grotesque SemiBold"/>
              <a:buNone/>
              <a:defRPr sz="2100" b="1" i="0" u="none" strike="noStrike" cap="none">
                <a:solidFill>
                  <a:schemeClr val="dk2"/>
                </a:solidFill>
                <a:latin typeface="Darker Grotesque SemiBold"/>
                <a:ea typeface="Darker Grotesque SemiBold"/>
                <a:cs typeface="Darker Grotesque SemiBold"/>
                <a:sym typeface="Darker Grotesque SemiBold"/>
              </a:defRPr>
            </a:lvl2pPr>
            <a:lvl3pPr marL="1371600" marR="0" lvl="2" indent="-368300" algn="l" rtl="0">
              <a:lnSpc>
                <a:spcPct val="115000"/>
              </a:lnSpc>
              <a:spcBef>
                <a:spcPts val="2100"/>
              </a:spcBef>
              <a:spcAft>
                <a:spcPts val="0"/>
              </a:spcAft>
              <a:buClr>
                <a:schemeClr val="dk2"/>
              </a:buClr>
              <a:buSzPts val="2100"/>
              <a:buFont typeface="Darker Grotesque SemiBold"/>
              <a:buNone/>
              <a:defRPr sz="2100" b="1" i="0" u="none" strike="noStrike" cap="none">
                <a:solidFill>
                  <a:schemeClr val="dk2"/>
                </a:solidFill>
                <a:latin typeface="Darker Grotesque SemiBold"/>
                <a:ea typeface="Darker Grotesque SemiBold"/>
                <a:cs typeface="Darker Grotesque SemiBold"/>
                <a:sym typeface="Darker Grotesque SemiBold"/>
              </a:defRPr>
            </a:lvl3pPr>
            <a:lvl4pPr marL="1828800" marR="0" lvl="3" indent="-368300" algn="l" rtl="0">
              <a:lnSpc>
                <a:spcPct val="115000"/>
              </a:lnSpc>
              <a:spcBef>
                <a:spcPts val="2100"/>
              </a:spcBef>
              <a:spcAft>
                <a:spcPts val="0"/>
              </a:spcAft>
              <a:buClr>
                <a:schemeClr val="dk2"/>
              </a:buClr>
              <a:buSzPts val="2100"/>
              <a:buFont typeface="Darker Grotesque SemiBold"/>
              <a:buNone/>
              <a:defRPr sz="2100" b="1" i="0" u="none" strike="noStrike" cap="none">
                <a:solidFill>
                  <a:schemeClr val="dk2"/>
                </a:solidFill>
                <a:latin typeface="Darker Grotesque SemiBold"/>
                <a:ea typeface="Darker Grotesque SemiBold"/>
                <a:cs typeface="Darker Grotesque SemiBold"/>
                <a:sym typeface="Darker Grotesque SemiBold"/>
              </a:defRPr>
            </a:lvl4pPr>
            <a:lvl5pPr marL="2286000" marR="0" lvl="4" indent="-368300" algn="l" rtl="0">
              <a:lnSpc>
                <a:spcPct val="115000"/>
              </a:lnSpc>
              <a:spcBef>
                <a:spcPts val="2100"/>
              </a:spcBef>
              <a:spcAft>
                <a:spcPts val="0"/>
              </a:spcAft>
              <a:buClr>
                <a:schemeClr val="dk2"/>
              </a:buClr>
              <a:buSzPts val="2100"/>
              <a:buFont typeface="Darker Grotesque SemiBold"/>
              <a:buNone/>
              <a:defRPr sz="2100" b="1" i="0" u="none" strike="noStrike" cap="none">
                <a:solidFill>
                  <a:schemeClr val="dk2"/>
                </a:solidFill>
                <a:latin typeface="Darker Grotesque SemiBold"/>
                <a:ea typeface="Darker Grotesque SemiBold"/>
                <a:cs typeface="Darker Grotesque SemiBold"/>
                <a:sym typeface="Darker Grotesque SemiBold"/>
              </a:defRPr>
            </a:lvl5pPr>
            <a:lvl6pPr marL="2743200" marR="0" lvl="5" indent="-368300" algn="l" rtl="0">
              <a:lnSpc>
                <a:spcPct val="115000"/>
              </a:lnSpc>
              <a:spcBef>
                <a:spcPts val="2100"/>
              </a:spcBef>
              <a:spcAft>
                <a:spcPts val="0"/>
              </a:spcAft>
              <a:buClr>
                <a:schemeClr val="dk2"/>
              </a:buClr>
              <a:buSzPts val="2100"/>
              <a:buFont typeface="Darker Grotesque SemiBold"/>
              <a:buNone/>
              <a:defRPr sz="2100" b="1" i="0" u="none" strike="noStrike" cap="none">
                <a:solidFill>
                  <a:schemeClr val="dk2"/>
                </a:solidFill>
                <a:latin typeface="Darker Grotesque SemiBold"/>
                <a:ea typeface="Darker Grotesque SemiBold"/>
                <a:cs typeface="Darker Grotesque SemiBold"/>
                <a:sym typeface="Darker Grotesque SemiBold"/>
              </a:defRPr>
            </a:lvl6pPr>
            <a:lvl7pPr marL="3200400" marR="0" lvl="6" indent="-368300" algn="l" rtl="0">
              <a:lnSpc>
                <a:spcPct val="115000"/>
              </a:lnSpc>
              <a:spcBef>
                <a:spcPts val="2100"/>
              </a:spcBef>
              <a:spcAft>
                <a:spcPts val="0"/>
              </a:spcAft>
              <a:buClr>
                <a:schemeClr val="dk2"/>
              </a:buClr>
              <a:buSzPts val="2100"/>
              <a:buFont typeface="Darker Grotesque SemiBold"/>
              <a:buNone/>
              <a:defRPr sz="2100" b="1" i="0" u="none" strike="noStrike" cap="none">
                <a:solidFill>
                  <a:schemeClr val="dk2"/>
                </a:solidFill>
                <a:latin typeface="Darker Grotesque SemiBold"/>
                <a:ea typeface="Darker Grotesque SemiBold"/>
                <a:cs typeface="Darker Grotesque SemiBold"/>
                <a:sym typeface="Darker Grotesque SemiBold"/>
              </a:defRPr>
            </a:lvl7pPr>
            <a:lvl8pPr marL="3657600" marR="0" lvl="7" indent="-368300" algn="l" rtl="0">
              <a:lnSpc>
                <a:spcPct val="115000"/>
              </a:lnSpc>
              <a:spcBef>
                <a:spcPts val="2100"/>
              </a:spcBef>
              <a:spcAft>
                <a:spcPts val="0"/>
              </a:spcAft>
              <a:buClr>
                <a:schemeClr val="dk2"/>
              </a:buClr>
              <a:buSzPts val="2100"/>
              <a:buFont typeface="Darker Grotesque SemiBold"/>
              <a:buNone/>
              <a:defRPr sz="2100" b="1" i="0" u="none" strike="noStrike" cap="none">
                <a:solidFill>
                  <a:schemeClr val="dk2"/>
                </a:solidFill>
                <a:latin typeface="Darker Grotesque SemiBold"/>
                <a:ea typeface="Darker Grotesque SemiBold"/>
                <a:cs typeface="Darker Grotesque SemiBold"/>
                <a:sym typeface="Darker Grotesque SemiBold"/>
              </a:defRPr>
            </a:lvl8pPr>
            <a:lvl9pPr marL="4114800" marR="0" lvl="8" indent="-368300" algn="l" rtl="0">
              <a:lnSpc>
                <a:spcPct val="115000"/>
              </a:lnSpc>
              <a:spcBef>
                <a:spcPts val="2100"/>
              </a:spcBef>
              <a:spcAft>
                <a:spcPts val="2100"/>
              </a:spcAft>
              <a:buClr>
                <a:schemeClr val="dk2"/>
              </a:buClr>
              <a:buSzPts val="2100"/>
              <a:buFont typeface="Darker Grotesque SemiBold"/>
              <a:buNone/>
              <a:defRPr sz="2100" b="1" i="0" u="none" strike="noStrike" cap="none">
                <a:solidFill>
                  <a:schemeClr val="dk2"/>
                </a:solidFill>
                <a:latin typeface="Darker Grotesque SemiBold"/>
                <a:ea typeface="Darker Grotesque SemiBold"/>
                <a:cs typeface="Darker Grotesque SemiBold"/>
                <a:sym typeface="Darker Grotesque SemiBold"/>
              </a:defRPr>
            </a:lvl9pPr>
          </a:lstStyle>
          <a:p>
            <a:pPr marL="0" indent="0">
              <a:buNone/>
            </a:pPr>
            <a:r>
              <a:rPr lang="en-US" sz="2800" b="0" dirty="0"/>
              <a:t>The Prompt Pay Act does not apply to owner-occupied dwellings unless you include with each billing or estimate a statement of applicability of the Prompt Pay Act. </a:t>
            </a:r>
          </a:p>
          <a:p>
            <a:pPr marL="0" indent="0">
              <a:spcBef>
                <a:spcPts val="1200"/>
              </a:spcBef>
              <a:buNone/>
            </a:pPr>
            <a:r>
              <a:rPr lang="en-US" sz="2800" b="0" dirty="0"/>
              <a:t>A.R.S. §32-1188</a:t>
            </a:r>
          </a:p>
        </p:txBody>
      </p:sp>
    </p:spTree>
    <p:extLst>
      <p:ext uri="{BB962C8B-B14F-4D97-AF65-F5344CB8AC3E}">
        <p14:creationId xmlns:p14="http://schemas.microsoft.com/office/powerpoint/2010/main" val="2909426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a:extLst>
            <a:ext uri="{FF2B5EF4-FFF2-40B4-BE49-F238E27FC236}">
              <a16:creationId xmlns:a16="http://schemas.microsoft.com/office/drawing/2014/main" id="{35F58F0E-DE5D-8C5B-F4AD-ADB15ACC773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21B0DB4-F791-7FF4-45B4-E5F1BF18AAD9}"/>
              </a:ext>
            </a:extLst>
          </p:cNvPr>
          <p:cNvPicPr>
            <a:picLocks noChangeAspect="1"/>
          </p:cNvPicPr>
          <p:nvPr/>
        </p:nvPicPr>
        <p:blipFill rotWithShape="1">
          <a:blip r:embed="rId3">
            <a:alphaModFix amt="65000"/>
          </a:blip>
          <a:srcRect t="4591" b="11139"/>
          <a:stretch/>
        </p:blipFill>
        <p:spPr>
          <a:xfrm>
            <a:off x="363112" y="315942"/>
            <a:ext cx="11455542" cy="6443743"/>
          </a:xfrm>
          <a:prstGeom prst="rect">
            <a:avLst/>
          </a:prstGeom>
          <a:solidFill>
            <a:schemeClr val="bg1"/>
          </a:solidFill>
        </p:spPr>
      </p:pic>
      <p:sp>
        <p:nvSpPr>
          <p:cNvPr id="172" name="Google Shape;172;p15">
            <a:extLst>
              <a:ext uri="{FF2B5EF4-FFF2-40B4-BE49-F238E27FC236}">
                <a16:creationId xmlns:a16="http://schemas.microsoft.com/office/drawing/2014/main" id="{9D79D38A-56F6-76C9-5A60-04BBB87E32A5}"/>
              </a:ext>
            </a:extLst>
          </p:cNvPr>
          <p:cNvSpPr txBox="1">
            <a:spLocks noGrp="1"/>
          </p:cNvSpPr>
          <p:nvPr>
            <p:ph type="title"/>
          </p:nvPr>
        </p:nvSpPr>
        <p:spPr>
          <a:xfrm>
            <a:off x="1939348" y="2698997"/>
            <a:ext cx="5041200" cy="3437851"/>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5400" dirty="0">
                <a:latin typeface="DM Serif Display" pitchFamily="2" charset="0"/>
                <a:cs typeface="Calibri" panose="020F0502020204030204" pitchFamily="34" charset="0"/>
              </a:rPr>
              <a:t>Liens and Prompt Pay Act</a:t>
            </a:r>
            <a:endParaRPr sz="5400" dirty="0">
              <a:latin typeface="DM Serif Display" pitchFamily="2" charset="0"/>
              <a:cs typeface="Calibri" panose="020F0502020204030204" pitchFamily="34" charset="0"/>
            </a:endParaRPr>
          </a:p>
        </p:txBody>
      </p:sp>
      <p:sp>
        <p:nvSpPr>
          <p:cNvPr id="173" name="Google Shape;173;p15">
            <a:extLst>
              <a:ext uri="{FF2B5EF4-FFF2-40B4-BE49-F238E27FC236}">
                <a16:creationId xmlns:a16="http://schemas.microsoft.com/office/drawing/2014/main" id="{368C0A01-1D9F-D2EF-E35D-8F0834DD8EB1}"/>
              </a:ext>
            </a:extLst>
          </p:cNvPr>
          <p:cNvSpPr txBox="1">
            <a:spLocks noGrp="1"/>
          </p:cNvSpPr>
          <p:nvPr>
            <p:ph type="subTitle" idx="1"/>
          </p:nvPr>
        </p:nvSpPr>
        <p:spPr>
          <a:xfrm>
            <a:off x="2332753" y="5040525"/>
            <a:ext cx="3379890" cy="1405033"/>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1200"/>
              </a:spcAft>
              <a:buNone/>
            </a:pPr>
            <a:r>
              <a:rPr lang="en-US" dirty="0">
                <a:solidFill>
                  <a:schemeClr val="accent1"/>
                </a:solidFill>
                <a:latin typeface="DM Serif Display" pitchFamily="2" charset="0"/>
                <a:cs typeface="Arial" panose="020B0604020202020204" pitchFamily="34" charset="0"/>
              </a:rPr>
              <a:t>     </a:t>
            </a:r>
            <a:endParaRPr dirty="0">
              <a:solidFill>
                <a:schemeClr val="accent1"/>
              </a:solidFill>
              <a:latin typeface="DM Serif Display" pitchFamily="2" charset="0"/>
              <a:cs typeface="Arial" panose="020B0604020202020204" pitchFamily="34" charset="0"/>
            </a:endParaRPr>
          </a:p>
        </p:txBody>
      </p:sp>
      <p:pic>
        <p:nvPicPr>
          <p:cNvPr id="4" name="Picture 3">
            <a:extLst>
              <a:ext uri="{FF2B5EF4-FFF2-40B4-BE49-F238E27FC236}">
                <a16:creationId xmlns:a16="http://schemas.microsoft.com/office/drawing/2014/main" id="{B3B75679-A5C8-20E5-93CE-9A067E553772}"/>
              </a:ext>
            </a:extLst>
          </p:cNvPr>
          <p:cNvPicPr>
            <a:picLocks noChangeAspect="1"/>
          </p:cNvPicPr>
          <p:nvPr/>
        </p:nvPicPr>
        <p:blipFill>
          <a:blip r:embed="rId4"/>
          <a:stretch>
            <a:fillRect/>
          </a:stretch>
        </p:blipFill>
        <p:spPr>
          <a:xfrm>
            <a:off x="2097083" y="869848"/>
            <a:ext cx="3116575" cy="1512647"/>
          </a:xfrm>
          <a:prstGeom prst="rect">
            <a:avLst/>
          </a:prstGeom>
        </p:spPr>
      </p:pic>
    </p:spTree>
    <p:extLst>
      <p:ext uri="{BB962C8B-B14F-4D97-AF65-F5344CB8AC3E}">
        <p14:creationId xmlns:p14="http://schemas.microsoft.com/office/powerpoint/2010/main" val="2646431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AAF8676C-7F75-2242-94C5-2B4A20037013}"/>
            </a:ext>
          </a:extLst>
        </p:cNvPr>
        <p:cNvGrpSpPr/>
        <p:nvPr/>
      </p:nvGrpSpPr>
      <p:grpSpPr>
        <a:xfrm>
          <a:off x="0" y="0"/>
          <a:ext cx="0" cy="0"/>
          <a:chOff x="0" y="0"/>
          <a:chExt cx="0" cy="0"/>
        </a:xfrm>
      </p:grpSpPr>
      <p:sp>
        <p:nvSpPr>
          <p:cNvPr id="211" name="Google Shape;211;p18">
            <a:extLst>
              <a:ext uri="{FF2B5EF4-FFF2-40B4-BE49-F238E27FC236}">
                <a16:creationId xmlns:a16="http://schemas.microsoft.com/office/drawing/2014/main" id="{D014C4D9-76A3-A99D-2584-8C3A65E1443A}"/>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Applicability to Owner-Occupied Dwelling</a:t>
            </a:r>
            <a:br>
              <a:rPr lang="en" dirty="0"/>
            </a:br>
            <a:endParaRPr dirty="0">
              <a:solidFill>
                <a:schemeClr val="lt1"/>
              </a:solidFill>
            </a:endParaRPr>
          </a:p>
        </p:txBody>
      </p:sp>
      <p:sp>
        <p:nvSpPr>
          <p:cNvPr id="214" name="Google Shape;214;p18">
            <a:hlinkClick r:id="rId3" action="ppaction://hlinksldjump"/>
            <a:extLst>
              <a:ext uri="{FF2B5EF4-FFF2-40B4-BE49-F238E27FC236}">
                <a16:creationId xmlns:a16="http://schemas.microsoft.com/office/drawing/2014/main" id="{8C66D8BB-31FC-4DE6-7DC5-F194A3239721}"/>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a:extLst>
              <a:ext uri="{FF2B5EF4-FFF2-40B4-BE49-F238E27FC236}">
                <a16:creationId xmlns:a16="http://schemas.microsoft.com/office/drawing/2014/main" id="{512DC119-4DAC-68B0-0C1E-184F02E62A37}"/>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a:extLst>
              <a:ext uri="{FF2B5EF4-FFF2-40B4-BE49-F238E27FC236}">
                <a16:creationId xmlns:a16="http://schemas.microsoft.com/office/drawing/2014/main" id="{A94B9FF2-EB81-9B0F-369F-7137EB616827}"/>
              </a:ext>
            </a:extLst>
          </p:cNvPr>
          <p:cNvSpPr/>
          <p:nvPr/>
        </p:nvSpPr>
        <p:spPr>
          <a:xfrm>
            <a:off x="0" y="1704485"/>
            <a:ext cx="6096000" cy="429423"/>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5;p17">
            <a:extLst>
              <a:ext uri="{FF2B5EF4-FFF2-40B4-BE49-F238E27FC236}">
                <a16:creationId xmlns:a16="http://schemas.microsoft.com/office/drawing/2014/main" id="{3BF1F1E5-95B9-0232-3CB7-A941C193EFA2}"/>
              </a:ext>
            </a:extLst>
          </p:cNvPr>
          <p:cNvSpPr txBox="1">
            <a:spLocks/>
          </p:cNvSpPr>
          <p:nvPr/>
        </p:nvSpPr>
        <p:spPr>
          <a:xfrm>
            <a:off x="156651" y="1334658"/>
            <a:ext cx="5939299" cy="351124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68300" algn="l" rtl="0">
              <a:lnSpc>
                <a:spcPct val="115000"/>
              </a:lnSpc>
              <a:spcBef>
                <a:spcPts val="0"/>
              </a:spcBef>
              <a:spcAft>
                <a:spcPts val="0"/>
              </a:spcAft>
              <a:buClr>
                <a:schemeClr val="dk2"/>
              </a:buClr>
              <a:buSzPts val="2100"/>
              <a:buFont typeface="Darker Grotesque SemiBold"/>
              <a:buNone/>
              <a:defRPr sz="2100" b="1" i="0" u="none" strike="noStrike" cap="none">
                <a:solidFill>
                  <a:schemeClr val="dk2"/>
                </a:solidFill>
                <a:latin typeface="Darker Grotesque SemiBold"/>
                <a:ea typeface="Darker Grotesque SemiBold"/>
                <a:cs typeface="Darker Grotesque SemiBold"/>
                <a:sym typeface="Darker Grotesque SemiBold"/>
              </a:defRPr>
            </a:lvl1pPr>
            <a:lvl2pPr marL="914400" marR="0" lvl="1" indent="-368300" algn="l" rtl="0">
              <a:lnSpc>
                <a:spcPct val="115000"/>
              </a:lnSpc>
              <a:spcBef>
                <a:spcPts val="2100"/>
              </a:spcBef>
              <a:spcAft>
                <a:spcPts val="0"/>
              </a:spcAft>
              <a:buClr>
                <a:schemeClr val="dk2"/>
              </a:buClr>
              <a:buSzPts val="2100"/>
              <a:buFont typeface="Darker Grotesque SemiBold"/>
              <a:buNone/>
              <a:defRPr sz="2100" b="1" i="0" u="none" strike="noStrike" cap="none">
                <a:solidFill>
                  <a:schemeClr val="dk2"/>
                </a:solidFill>
                <a:latin typeface="Darker Grotesque SemiBold"/>
                <a:ea typeface="Darker Grotesque SemiBold"/>
                <a:cs typeface="Darker Grotesque SemiBold"/>
                <a:sym typeface="Darker Grotesque SemiBold"/>
              </a:defRPr>
            </a:lvl2pPr>
            <a:lvl3pPr marL="1371600" marR="0" lvl="2" indent="-368300" algn="l" rtl="0">
              <a:lnSpc>
                <a:spcPct val="115000"/>
              </a:lnSpc>
              <a:spcBef>
                <a:spcPts val="2100"/>
              </a:spcBef>
              <a:spcAft>
                <a:spcPts val="0"/>
              </a:spcAft>
              <a:buClr>
                <a:schemeClr val="dk2"/>
              </a:buClr>
              <a:buSzPts val="2100"/>
              <a:buFont typeface="Darker Grotesque SemiBold"/>
              <a:buNone/>
              <a:defRPr sz="2100" b="1" i="0" u="none" strike="noStrike" cap="none">
                <a:solidFill>
                  <a:schemeClr val="dk2"/>
                </a:solidFill>
                <a:latin typeface="Darker Grotesque SemiBold"/>
                <a:ea typeface="Darker Grotesque SemiBold"/>
                <a:cs typeface="Darker Grotesque SemiBold"/>
                <a:sym typeface="Darker Grotesque SemiBold"/>
              </a:defRPr>
            </a:lvl3pPr>
            <a:lvl4pPr marL="1828800" marR="0" lvl="3" indent="-368300" algn="l" rtl="0">
              <a:lnSpc>
                <a:spcPct val="115000"/>
              </a:lnSpc>
              <a:spcBef>
                <a:spcPts val="2100"/>
              </a:spcBef>
              <a:spcAft>
                <a:spcPts val="0"/>
              </a:spcAft>
              <a:buClr>
                <a:schemeClr val="dk2"/>
              </a:buClr>
              <a:buSzPts val="2100"/>
              <a:buFont typeface="Darker Grotesque SemiBold"/>
              <a:buNone/>
              <a:defRPr sz="2100" b="1" i="0" u="none" strike="noStrike" cap="none">
                <a:solidFill>
                  <a:schemeClr val="dk2"/>
                </a:solidFill>
                <a:latin typeface="Darker Grotesque SemiBold"/>
                <a:ea typeface="Darker Grotesque SemiBold"/>
                <a:cs typeface="Darker Grotesque SemiBold"/>
                <a:sym typeface="Darker Grotesque SemiBold"/>
              </a:defRPr>
            </a:lvl4pPr>
            <a:lvl5pPr marL="2286000" marR="0" lvl="4" indent="-368300" algn="l" rtl="0">
              <a:lnSpc>
                <a:spcPct val="115000"/>
              </a:lnSpc>
              <a:spcBef>
                <a:spcPts val="2100"/>
              </a:spcBef>
              <a:spcAft>
                <a:spcPts val="0"/>
              </a:spcAft>
              <a:buClr>
                <a:schemeClr val="dk2"/>
              </a:buClr>
              <a:buSzPts val="2100"/>
              <a:buFont typeface="Darker Grotesque SemiBold"/>
              <a:buNone/>
              <a:defRPr sz="2100" b="1" i="0" u="none" strike="noStrike" cap="none">
                <a:solidFill>
                  <a:schemeClr val="dk2"/>
                </a:solidFill>
                <a:latin typeface="Darker Grotesque SemiBold"/>
                <a:ea typeface="Darker Grotesque SemiBold"/>
                <a:cs typeface="Darker Grotesque SemiBold"/>
                <a:sym typeface="Darker Grotesque SemiBold"/>
              </a:defRPr>
            </a:lvl5pPr>
            <a:lvl6pPr marL="2743200" marR="0" lvl="5" indent="-368300" algn="l" rtl="0">
              <a:lnSpc>
                <a:spcPct val="115000"/>
              </a:lnSpc>
              <a:spcBef>
                <a:spcPts val="2100"/>
              </a:spcBef>
              <a:spcAft>
                <a:spcPts val="0"/>
              </a:spcAft>
              <a:buClr>
                <a:schemeClr val="dk2"/>
              </a:buClr>
              <a:buSzPts val="2100"/>
              <a:buFont typeface="Darker Grotesque SemiBold"/>
              <a:buNone/>
              <a:defRPr sz="2100" b="1" i="0" u="none" strike="noStrike" cap="none">
                <a:solidFill>
                  <a:schemeClr val="dk2"/>
                </a:solidFill>
                <a:latin typeface="Darker Grotesque SemiBold"/>
                <a:ea typeface="Darker Grotesque SemiBold"/>
                <a:cs typeface="Darker Grotesque SemiBold"/>
                <a:sym typeface="Darker Grotesque SemiBold"/>
              </a:defRPr>
            </a:lvl6pPr>
            <a:lvl7pPr marL="3200400" marR="0" lvl="6" indent="-368300" algn="l" rtl="0">
              <a:lnSpc>
                <a:spcPct val="115000"/>
              </a:lnSpc>
              <a:spcBef>
                <a:spcPts val="2100"/>
              </a:spcBef>
              <a:spcAft>
                <a:spcPts val="0"/>
              </a:spcAft>
              <a:buClr>
                <a:schemeClr val="dk2"/>
              </a:buClr>
              <a:buSzPts val="2100"/>
              <a:buFont typeface="Darker Grotesque SemiBold"/>
              <a:buNone/>
              <a:defRPr sz="2100" b="1" i="0" u="none" strike="noStrike" cap="none">
                <a:solidFill>
                  <a:schemeClr val="dk2"/>
                </a:solidFill>
                <a:latin typeface="Darker Grotesque SemiBold"/>
                <a:ea typeface="Darker Grotesque SemiBold"/>
                <a:cs typeface="Darker Grotesque SemiBold"/>
                <a:sym typeface="Darker Grotesque SemiBold"/>
              </a:defRPr>
            </a:lvl7pPr>
            <a:lvl8pPr marL="3657600" marR="0" lvl="7" indent="-368300" algn="l" rtl="0">
              <a:lnSpc>
                <a:spcPct val="115000"/>
              </a:lnSpc>
              <a:spcBef>
                <a:spcPts val="2100"/>
              </a:spcBef>
              <a:spcAft>
                <a:spcPts val="0"/>
              </a:spcAft>
              <a:buClr>
                <a:schemeClr val="dk2"/>
              </a:buClr>
              <a:buSzPts val="2100"/>
              <a:buFont typeface="Darker Grotesque SemiBold"/>
              <a:buNone/>
              <a:defRPr sz="2100" b="1" i="0" u="none" strike="noStrike" cap="none">
                <a:solidFill>
                  <a:schemeClr val="dk2"/>
                </a:solidFill>
                <a:latin typeface="Darker Grotesque SemiBold"/>
                <a:ea typeface="Darker Grotesque SemiBold"/>
                <a:cs typeface="Darker Grotesque SemiBold"/>
                <a:sym typeface="Darker Grotesque SemiBold"/>
              </a:defRPr>
            </a:lvl8pPr>
            <a:lvl9pPr marL="4114800" marR="0" lvl="8" indent="-368300" algn="l" rtl="0">
              <a:lnSpc>
                <a:spcPct val="115000"/>
              </a:lnSpc>
              <a:spcBef>
                <a:spcPts val="2100"/>
              </a:spcBef>
              <a:spcAft>
                <a:spcPts val="2100"/>
              </a:spcAft>
              <a:buClr>
                <a:schemeClr val="dk2"/>
              </a:buClr>
              <a:buSzPts val="2100"/>
              <a:buFont typeface="Darker Grotesque SemiBold"/>
              <a:buNone/>
              <a:defRPr sz="2100" b="1" i="0" u="none" strike="noStrike" cap="none">
                <a:solidFill>
                  <a:schemeClr val="dk2"/>
                </a:solidFill>
                <a:latin typeface="Darker Grotesque SemiBold"/>
                <a:ea typeface="Darker Grotesque SemiBold"/>
                <a:cs typeface="Darker Grotesque SemiBold"/>
                <a:sym typeface="Darker Grotesque SemiBold"/>
              </a:defRPr>
            </a:lvl9pPr>
          </a:lstStyle>
          <a:p>
            <a:pPr marL="0" indent="0">
              <a:lnSpc>
                <a:spcPct val="100000"/>
              </a:lnSpc>
              <a:buNone/>
            </a:pPr>
            <a:r>
              <a:rPr lang="en-US" sz="2800" b="0" dirty="0"/>
              <a:t>The Prompt Pay Act does not apply to the State of Arizona or any political subdivisions of the state.  </a:t>
            </a:r>
          </a:p>
        </p:txBody>
      </p:sp>
      <p:pic>
        <p:nvPicPr>
          <p:cNvPr id="6" name="Picture 5">
            <a:extLst>
              <a:ext uri="{FF2B5EF4-FFF2-40B4-BE49-F238E27FC236}">
                <a16:creationId xmlns:a16="http://schemas.microsoft.com/office/drawing/2014/main" id="{8EC31135-404B-3BD4-87B4-FD24C38D1E07}"/>
              </a:ext>
            </a:extLst>
          </p:cNvPr>
          <p:cNvPicPr>
            <a:picLocks noChangeAspect="1"/>
          </p:cNvPicPr>
          <p:nvPr/>
        </p:nvPicPr>
        <p:blipFill>
          <a:blip r:embed="rId4"/>
          <a:srcRect b="9703"/>
          <a:stretch/>
        </p:blipFill>
        <p:spPr>
          <a:xfrm>
            <a:off x="7200256" y="1860877"/>
            <a:ext cx="3475004" cy="2360673"/>
          </a:xfrm>
          <a:prstGeom prst="rect">
            <a:avLst/>
          </a:prstGeom>
        </p:spPr>
      </p:pic>
      <p:sp>
        <p:nvSpPr>
          <p:cNvPr id="7" name="AutoShape 4" descr="Flag of Tucson - Wikipedia">
            <a:extLst>
              <a:ext uri="{FF2B5EF4-FFF2-40B4-BE49-F238E27FC236}">
                <a16:creationId xmlns:a16="http://schemas.microsoft.com/office/drawing/2014/main" id="{E1164959-C0DE-C033-FB6A-411FA22CCA1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8" name="Picture 6" descr="Tucson, Arizona (U.S.)">
            <a:extLst>
              <a:ext uri="{FF2B5EF4-FFF2-40B4-BE49-F238E27FC236}">
                <a16:creationId xmlns:a16="http://schemas.microsoft.com/office/drawing/2014/main" id="{31F731F7-FBAF-9497-412F-E75BD6E8ED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508" y="4234905"/>
            <a:ext cx="2476500" cy="258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051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555A931C-A647-31F0-E98C-8980B34478CE}"/>
            </a:ext>
          </a:extLst>
        </p:cNvPr>
        <p:cNvGrpSpPr/>
        <p:nvPr/>
      </p:nvGrpSpPr>
      <p:grpSpPr>
        <a:xfrm>
          <a:off x="0" y="0"/>
          <a:ext cx="0" cy="0"/>
          <a:chOff x="0" y="0"/>
          <a:chExt cx="0" cy="0"/>
        </a:xfrm>
      </p:grpSpPr>
      <p:sp>
        <p:nvSpPr>
          <p:cNvPr id="211" name="Google Shape;211;p18">
            <a:extLst>
              <a:ext uri="{FF2B5EF4-FFF2-40B4-BE49-F238E27FC236}">
                <a16:creationId xmlns:a16="http://schemas.microsoft.com/office/drawing/2014/main" id="{CF1D4BA1-8B90-FEA2-EC59-FFB1A327A4AB}"/>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t>Interest Charges</a:t>
            </a:r>
            <a:br>
              <a:rPr lang="en" dirty="0"/>
            </a:br>
            <a:endParaRPr dirty="0">
              <a:solidFill>
                <a:schemeClr val="lt1"/>
              </a:solidFill>
            </a:endParaRPr>
          </a:p>
        </p:txBody>
      </p:sp>
      <p:sp>
        <p:nvSpPr>
          <p:cNvPr id="214" name="Google Shape;214;p18">
            <a:hlinkClick r:id="rId3" action="ppaction://hlinksldjump"/>
            <a:extLst>
              <a:ext uri="{FF2B5EF4-FFF2-40B4-BE49-F238E27FC236}">
                <a16:creationId xmlns:a16="http://schemas.microsoft.com/office/drawing/2014/main" id="{6AFB15C8-963E-8EE6-1986-7B4C04BFAAF6}"/>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a:extLst>
              <a:ext uri="{FF2B5EF4-FFF2-40B4-BE49-F238E27FC236}">
                <a16:creationId xmlns:a16="http://schemas.microsoft.com/office/drawing/2014/main" id="{C595D6AC-3175-DD8D-160B-BD6774F75C73}"/>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2F4E593A-0983-6C37-F32C-518596E94575}"/>
              </a:ext>
            </a:extLst>
          </p:cNvPr>
          <p:cNvSpPr txBox="1"/>
          <p:nvPr/>
        </p:nvSpPr>
        <p:spPr>
          <a:xfrm>
            <a:off x="201491" y="2315716"/>
            <a:ext cx="5793956" cy="2191434"/>
          </a:xfrm>
          <a:prstGeom prst="rect">
            <a:avLst/>
          </a:prstGeom>
          <a:noFill/>
        </p:spPr>
        <p:txBody>
          <a:bodyPr wrap="square" rtlCol="0">
            <a:spAutoFit/>
          </a:bodyPr>
          <a:lstStyle/>
          <a:p>
            <a:pPr marL="0" indent="0">
              <a:buNone/>
            </a:pPr>
            <a:r>
              <a:rPr lang="en-US" sz="2800" dirty="0"/>
              <a:t>Under the Prompt Pay Act interest on unpaid amounts accrues at </a:t>
            </a:r>
            <a:r>
              <a:rPr lang="en-US" sz="2800" b="1" dirty="0"/>
              <a:t>18 percent </a:t>
            </a:r>
            <a:r>
              <a:rPr lang="en-US" sz="2800" dirty="0"/>
              <a:t>per annum.  </a:t>
            </a:r>
          </a:p>
          <a:p>
            <a:pPr marL="0" indent="0">
              <a:spcBef>
                <a:spcPts val="1200"/>
              </a:spcBef>
              <a:buNone/>
            </a:pPr>
            <a:r>
              <a:rPr lang="en-US" sz="2400" dirty="0"/>
              <a:t>A.R.S. §32-1182(Q) and §32-1183(H)</a:t>
            </a:r>
          </a:p>
          <a:p>
            <a:pPr>
              <a:lnSpc>
                <a:spcPct val="150000"/>
              </a:lnSpc>
            </a:pPr>
            <a:endParaRPr lang="en-US" dirty="0">
              <a:latin typeface="+mn-lt"/>
            </a:endParaRPr>
          </a:p>
        </p:txBody>
      </p:sp>
      <p:sp>
        <p:nvSpPr>
          <p:cNvPr id="3" name="Rectangle 2">
            <a:extLst>
              <a:ext uri="{FF2B5EF4-FFF2-40B4-BE49-F238E27FC236}">
                <a16:creationId xmlns:a16="http://schemas.microsoft.com/office/drawing/2014/main" id="{EE71FCA0-3517-47A2-E4F6-8CC124995441}"/>
              </a:ext>
            </a:extLst>
          </p:cNvPr>
          <p:cNvSpPr/>
          <p:nvPr/>
        </p:nvSpPr>
        <p:spPr>
          <a:xfrm>
            <a:off x="0" y="1704486"/>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Increasing arrow and stack of money as financial saving rising concept on white podium, increasing of interest rates, financial concept and business profit growth concept, 3d rendering illustration.">
            <a:extLst>
              <a:ext uri="{FF2B5EF4-FFF2-40B4-BE49-F238E27FC236}">
                <a16:creationId xmlns:a16="http://schemas.microsoft.com/office/drawing/2014/main" id="{28FCDD6B-4D36-A917-2503-3D2559D36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2174" y="2818615"/>
            <a:ext cx="4545171" cy="255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982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1F237CE9-835D-4B67-9EC8-108761E2E6DB}"/>
            </a:ext>
          </a:extLst>
        </p:cNvPr>
        <p:cNvGrpSpPr/>
        <p:nvPr/>
      </p:nvGrpSpPr>
      <p:grpSpPr>
        <a:xfrm>
          <a:off x="0" y="0"/>
          <a:ext cx="0" cy="0"/>
          <a:chOff x="0" y="0"/>
          <a:chExt cx="0" cy="0"/>
        </a:xfrm>
      </p:grpSpPr>
      <p:sp>
        <p:nvSpPr>
          <p:cNvPr id="211" name="Google Shape;211;p18">
            <a:extLst>
              <a:ext uri="{FF2B5EF4-FFF2-40B4-BE49-F238E27FC236}">
                <a16:creationId xmlns:a16="http://schemas.microsoft.com/office/drawing/2014/main" id="{58855484-732A-7CFC-A405-663D4EF602C3}"/>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Arizona Prompt Pay Act (public work)</a:t>
            </a:r>
            <a:endParaRPr dirty="0">
              <a:solidFill>
                <a:schemeClr val="lt1"/>
              </a:solidFill>
            </a:endParaRPr>
          </a:p>
        </p:txBody>
      </p:sp>
      <p:sp>
        <p:nvSpPr>
          <p:cNvPr id="214" name="Google Shape;214;p18">
            <a:hlinkClick r:id="rId3" action="ppaction://hlinksldjump"/>
            <a:extLst>
              <a:ext uri="{FF2B5EF4-FFF2-40B4-BE49-F238E27FC236}">
                <a16:creationId xmlns:a16="http://schemas.microsoft.com/office/drawing/2014/main" id="{066715D7-0F05-1818-E77A-19761B84B13B}"/>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a:extLst>
              <a:ext uri="{FF2B5EF4-FFF2-40B4-BE49-F238E27FC236}">
                <a16:creationId xmlns:a16="http://schemas.microsoft.com/office/drawing/2014/main" id="{2D59423D-4F36-268B-C17D-0AD0778A569A}"/>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E0CC7443-0610-5F44-F377-646C1B80342B}"/>
              </a:ext>
            </a:extLst>
          </p:cNvPr>
          <p:cNvSpPr txBox="1"/>
          <p:nvPr/>
        </p:nvSpPr>
        <p:spPr>
          <a:xfrm>
            <a:off x="339365" y="2310511"/>
            <a:ext cx="5844619" cy="3539430"/>
          </a:xfrm>
          <a:prstGeom prst="rect">
            <a:avLst/>
          </a:prstGeom>
          <a:noFill/>
        </p:spPr>
        <p:txBody>
          <a:bodyPr wrap="square" rtlCol="0">
            <a:spAutoFit/>
          </a:bodyPr>
          <a:lstStyle/>
          <a:p>
            <a:pPr marL="0" indent="0">
              <a:buNone/>
            </a:pPr>
            <a:r>
              <a:rPr lang="en-US" sz="3200" dirty="0"/>
              <a:t>The main difference between the </a:t>
            </a:r>
            <a:r>
              <a:rPr lang="en-US" sz="3200" b="1" dirty="0"/>
              <a:t>Private</a:t>
            </a:r>
            <a:r>
              <a:rPr lang="en-US" sz="3200" dirty="0"/>
              <a:t> and</a:t>
            </a:r>
            <a:r>
              <a:rPr lang="en-US" sz="3200" b="1" dirty="0"/>
              <a:t> Public Prompt Pay </a:t>
            </a:r>
            <a:r>
              <a:rPr lang="en-US" sz="3200" dirty="0"/>
              <a:t>statutes (A.R.S. §34-221) is that in public work the statutes do not provide a right to suspend or terminate work.</a:t>
            </a:r>
          </a:p>
        </p:txBody>
      </p:sp>
      <p:sp>
        <p:nvSpPr>
          <p:cNvPr id="3" name="AutoShape 2" descr="Man working on laptop — Stock Photo, Image">
            <a:extLst>
              <a:ext uri="{FF2B5EF4-FFF2-40B4-BE49-F238E27FC236}">
                <a16:creationId xmlns:a16="http://schemas.microsoft.com/office/drawing/2014/main" id="{50F0578C-66C0-1E9A-01E8-0FE91F52398F}"/>
              </a:ext>
            </a:extLst>
          </p:cNvPr>
          <p:cNvSpPr>
            <a:spLocks noChangeAspect="1" noChangeArrowheads="1"/>
          </p:cNvSpPr>
          <p:nvPr/>
        </p:nvSpPr>
        <p:spPr bwMode="auto">
          <a:xfrm>
            <a:off x="5943599" y="3276599"/>
            <a:ext cx="3888557" cy="38885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B852F816-0CC7-A6B1-12F3-9F97B748E19B}"/>
              </a:ext>
            </a:extLst>
          </p:cNvPr>
          <p:cNvSpPr/>
          <p:nvPr/>
        </p:nvSpPr>
        <p:spPr>
          <a:xfrm>
            <a:off x="0" y="1704486"/>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Road construction workers building highway median">
            <a:extLst>
              <a:ext uri="{FF2B5EF4-FFF2-40B4-BE49-F238E27FC236}">
                <a16:creationId xmlns:a16="http://schemas.microsoft.com/office/drawing/2014/main" id="{5F8E670B-61EA-57E5-B472-C405CE531D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98"/>
          <a:stretch/>
        </p:blipFill>
        <p:spPr bwMode="auto">
          <a:xfrm>
            <a:off x="6945073" y="2772741"/>
            <a:ext cx="4419852" cy="307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008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0">
          <a:extLst>
            <a:ext uri="{FF2B5EF4-FFF2-40B4-BE49-F238E27FC236}">
              <a16:creationId xmlns:a16="http://schemas.microsoft.com/office/drawing/2014/main" id="{AB8C67B0-6476-A7A0-C65E-7C0B5F2626D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7F453FB-509A-C011-953B-4F1BFF78DBA0}"/>
              </a:ext>
            </a:extLst>
          </p:cNvPr>
          <p:cNvPicPr>
            <a:picLocks noChangeAspect="1"/>
          </p:cNvPicPr>
          <p:nvPr/>
        </p:nvPicPr>
        <p:blipFill rotWithShape="1">
          <a:blip r:embed="rId3">
            <a:alphaModFix amt="65000"/>
          </a:blip>
          <a:srcRect t="4591" b="11139"/>
          <a:stretch/>
        </p:blipFill>
        <p:spPr>
          <a:xfrm>
            <a:off x="363112" y="315942"/>
            <a:ext cx="11455542" cy="6443743"/>
          </a:xfrm>
          <a:prstGeom prst="rect">
            <a:avLst/>
          </a:prstGeom>
          <a:solidFill>
            <a:schemeClr val="bg1"/>
          </a:solidFill>
        </p:spPr>
      </p:pic>
      <p:sp>
        <p:nvSpPr>
          <p:cNvPr id="172" name="Google Shape;172;p15">
            <a:extLst>
              <a:ext uri="{FF2B5EF4-FFF2-40B4-BE49-F238E27FC236}">
                <a16:creationId xmlns:a16="http://schemas.microsoft.com/office/drawing/2014/main" id="{786C3F2A-35E7-C6D0-4A8B-05A60D033E28}"/>
              </a:ext>
            </a:extLst>
          </p:cNvPr>
          <p:cNvSpPr txBox="1">
            <a:spLocks noGrp="1"/>
          </p:cNvSpPr>
          <p:nvPr>
            <p:ph type="title"/>
          </p:nvPr>
        </p:nvSpPr>
        <p:spPr>
          <a:xfrm>
            <a:off x="1939348" y="2698997"/>
            <a:ext cx="5041200" cy="3437851"/>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5400" dirty="0">
                <a:latin typeface="DM Serif Display" pitchFamily="2" charset="0"/>
                <a:cs typeface="Calibri" panose="020F0502020204030204" pitchFamily="34" charset="0"/>
              </a:rPr>
              <a:t>Warranties on Construction Projects</a:t>
            </a:r>
            <a:endParaRPr sz="5400" dirty="0">
              <a:latin typeface="DM Serif Display" pitchFamily="2" charset="0"/>
              <a:cs typeface="Calibri" panose="020F0502020204030204" pitchFamily="34" charset="0"/>
            </a:endParaRPr>
          </a:p>
        </p:txBody>
      </p:sp>
      <p:sp>
        <p:nvSpPr>
          <p:cNvPr id="173" name="Google Shape;173;p15">
            <a:extLst>
              <a:ext uri="{FF2B5EF4-FFF2-40B4-BE49-F238E27FC236}">
                <a16:creationId xmlns:a16="http://schemas.microsoft.com/office/drawing/2014/main" id="{461CE14E-B2CE-35D1-ABB1-A9B194A799CF}"/>
              </a:ext>
            </a:extLst>
          </p:cNvPr>
          <p:cNvSpPr txBox="1">
            <a:spLocks noGrp="1"/>
          </p:cNvSpPr>
          <p:nvPr>
            <p:ph type="subTitle" idx="1"/>
          </p:nvPr>
        </p:nvSpPr>
        <p:spPr>
          <a:xfrm>
            <a:off x="2332753" y="5040525"/>
            <a:ext cx="3379890" cy="1405033"/>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1200"/>
              </a:spcAft>
              <a:buNone/>
            </a:pPr>
            <a:r>
              <a:rPr lang="en-US" dirty="0">
                <a:solidFill>
                  <a:schemeClr val="accent1"/>
                </a:solidFill>
                <a:latin typeface="DM Serif Display" pitchFamily="2" charset="0"/>
                <a:cs typeface="Arial" panose="020B0604020202020204" pitchFamily="34" charset="0"/>
              </a:rPr>
              <a:t>     </a:t>
            </a:r>
            <a:endParaRPr dirty="0">
              <a:solidFill>
                <a:schemeClr val="accent1"/>
              </a:solidFill>
              <a:latin typeface="DM Serif Display" pitchFamily="2" charset="0"/>
              <a:cs typeface="Arial" panose="020B0604020202020204" pitchFamily="34" charset="0"/>
            </a:endParaRPr>
          </a:p>
        </p:txBody>
      </p:sp>
      <p:pic>
        <p:nvPicPr>
          <p:cNvPr id="4" name="Picture 3">
            <a:extLst>
              <a:ext uri="{FF2B5EF4-FFF2-40B4-BE49-F238E27FC236}">
                <a16:creationId xmlns:a16="http://schemas.microsoft.com/office/drawing/2014/main" id="{AB7CC31F-D760-1A20-582F-3360DF1B0050}"/>
              </a:ext>
            </a:extLst>
          </p:cNvPr>
          <p:cNvPicPr>
            <a:picLocks noChangeAspect="1"/>
          </p:cNvPicPr>
          <p:nvPr/>
        </p:nvPicPr>
        <p:blipFill>
          <a:blip r:embed="rId4"/>
          <a:stretch>
            <a:fillRect/>
          </a:stretch>
        </p:blipFill>
        <p:spPr>
          <a:xfrm>
            <a:off x="2097083" y="869848"/>
            <a:ext cx="3116575" cy="1512647"/>
          </a:xfrm>
          <a:prstGeom prst="rect">
            <a:avLst/>
          </a:prstGeom>
        </p:spPr>
      </p:pic>
    </p:spTree>
    <p:extLst>
      <p:ext uri="{BB962C8B-B14F-4D97-AF65-F5344CB8AC3E}">
        <p14:creationId xmlns:p14="http://schemas.microsoft.com/office/powerpoint/2010/main" val="3282713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8"/>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Warranties on Construction</a:t>
            </a:r>
            <a:br>
              <a:rPr lang="en" dirty="0"/>
            </a:br>
            <a:endParaRPr dirty="0">
              <a:solidFill>
                <a:schemeClr val="lt1"/>
              </a:solidFill>
            </a:endParaRPr>
          </a:p>
        </p:txBody>
      </p:sp>
      <p:sp>
        <p:nvSpPr>
          <p:cNvPr id="214" name="Google Shape;214;p18">
            <a:hlinkClick r:id="rId3" action="ppaction://hlinksldjump"/>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A01F879B-B6F8-6882-10D8-0D9D2821A7D1}"/>
              </a:ext>
            </a:extLst>
          </p:cNvPr>
          <p:cNvSpPr txBox="1"/>
          <p:nvPr/>
        </p:nvSpPr>
        <p:spPr>
          <a:xfrm>
            <a:off x="157897" y="2218715"/>
            <a:ext cx="5789582" cy="3262432"/>
          </a:xfrm>
          <a:prstGeom prst="rect">
            <a:avLst/>
          </a:prstGeom>
          <a:noFill/>
        </p:spPr>
        <p:txBody>
          <a:bodyPr wrap="square" rtlCol="0">
            <a:spAutoFit/>
          </a:bodyPr>
          <a:lstStyle/>
          <a:p>
            <a:r>
              <a:rPr lang="en-US" sz="2800" dirty="0"/>
              <a:t>There are four kinds of claims that can be made against Contractors on construction projects:</a:t>
            </a:r>
          </a:p>
          <a:p>
            <a:pPr marL="457200" lvl="1" indent="-457200">
              <a:spcBef>
                <a:spcPts val="1200"/>
              </a:spcBef>
              <a:buFont typeface="Arial" panose="020B0604020202020204" pitchFamily="34" charset="0"/>
              <a:buChar char="•"/>
            </a:pPr>
            <a:r>
              <a:rPr lang="en-US" sz="2800" dirty="0"/>
              <a:t>Registrar of Contractors</a:t>
            </a:r>
          </a:p>
          <a:p>
            <a:pPr marL="457200" lvl="1" indent="-457200">
              <a:buFont typeface="Arial" panose="020B0604020202020204" pitchFamily="34" charset="0"/>
              <a:buChar char="•"/>
            </a:pPr>
            <a:r>
              <a:rPr lang="en-US" sz="2800" dirty="0"/>
              <a:t>Breach of Contract</a:t>
            </a:r>
          </a:p>
          <a:p>
            <a:pPr marL="457200" lvl="1" indent="-457200">
              <a:buFont typeface="Arial" panose="020B0604020202020204" pitchFamily="34" charset="0"/>
              <a:buChar char="•"/>
            </a:pPr>
            <a:r>
              <a:rPr lang="en-US" sz="2800" dirty="0"/>
              <a:t>Breach of Implied Warranty</a:t>
            </a:r>
          </a:p>
          <a:p>
            <a:pPr marL="457200" lvl="1" indent="-457200">
              <a:buFont typeface="Arial" panose="020B0604020202020204" pitchFamily="34" charset="0"/>
              <a:buChar char="•"/>
            </a:pPr>
            <a:r>
              <a:rPr lang="en-US" sz="2800" dirty="0"/>
              <a:t>Negligence </a:t>
            </a:r>
          </a:p>
        </p:txBody>
      </p:sp>
      <p:pic>
        <p:nvPicPr>
          <p:cNvPr id="3" name="Picture 2">
            <a:extLst>
              <a:ext uri="{FF2B5EF4-FFF2-40B4-BE49-F238E27FC236}">
                <a16:creationId xmlns:a16="http://schemas.microsoft.com/office/drawing/2014/main" id="{A7116E4C-82D9-3D70-68F6-3105FB3D5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5402" y="2980407"/>
            <a:ext cx="4637527" cy="2199117"/>
          </a:xfrm>
          <a:prstGeom prst="rect">
            <a:avLst/>
          </a:prstGeom>
        </p:spPr>
      </p:pic>
      <p:sp>
        <p:nvSpPr>
          <p:cNvPr id="4" name="Rectangle 3">
            <a:extLst>
              <a:ext uri="{FF2B5EF4-FFF2-40B4-BE49-F238E27FC236}">
                <a16:creationId xmlns:a16="http://schemas.microsoft.com/office/drawing/2014/main" id="{7850EABB-473A-014F-EFF9-0377A381866B}"/>
              </a:ext>
            </a:extLst>
          </p:cNvPr>
          <p:cNvSpPr/>
          <p:nvPr/>
        </p:nvSpPr>
        <p:spPr>
          <a:xfrm>
            <a:off x="0" y="1704486"/>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0142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97595AD2-00FF-3F02-25FF-02F95ACDB7CF}"/>
            </a:ext>
          </a:extLst>
        </p:cNvPr>
        <p:cNvGrpSpPr/>
        <p:nvPr/>
      </p:nvGrpSpPr>
      <p:grpSpPr>
        <a:xfrm>
          <a:off x="0" y="0"/>
          <a:ext cx="0" cy="0"/>
          <a:chOff x="0" y="0"/>
          <a:chExt cx="0" cy="0"/>
        </a:xfrm>
      </p:grpSpPr>
      <p:sp>
        <p:nvSpPr>
          <p:cNvPr id="211" name="Google Shape;211;p18">
            <a:extLst>
              <a:ext uri="{FF2B5EF4-FFF2-40B4-BE49-F238E27FC236}">
                <a16:creationId xmlns:a16="http://schemas.microsoft.com/office/drawing/2014/main" id="{671713CA-9105-FDE7-58F1-45CEC2CBAEA9}"/>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Warranties on Construction</a:t>
            </a:r>
            <a:br>
              <a:rPr lang="en" dirty="0"/>
            </a:br>
            <a:endParaRPr dirty="0">
              <a:solidFill>
                <a:schemeClr val="lt1"/>
              </a:solidFill>
            </a:endParaRPr>
          </a:p>
        </p:txBody>
      </p:sp>
      <p:sp>
        <p:nvSpPr>
          <p:cNvPr id="214" name="Google Shape;214;p18">
            <a:hlinkClick r:id="rId3" action="ppaction://hlinksldjump"/>
            <a:extLst>
              <a:ext uri="{FF2B5EF4-FFF2-40B4-BE49-F238E27FC236}">
                <a16:creationId xmlns:a16="http://schemas.microsoft.com/office/drawing/2014/main" id="{22C242CF-B21E-4E2C-F840-DE31626CF4D0}"/>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a:extLst>
              <a:ext uri="{FF2B5EF4-FFF2-40B4-BE49-F238E27FC236}">
                <a16:creationId xmlns:a16="http://schemas.microsoft.com/office/drawing/2014/main" id="{54FBB74B-ADD6-5E06-C576-6432096D7878}"/>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CA88D760-17D0-461F-9DFF-506BC84F4847}"/>
              </a:ext>
            </a:extLst>
          </p:cNvPr>
          <p:cNvSpPr txBox="1"/>
          <p:nvPr/>
        </p:nvSpPr>
        <p:spPr>
          <a:xfrm>
            <a:off x="84796" y="2201865"/>
            <a:ext cx="5789582" cy="4570482"/>
          </a:xfrm>
          <a:prstGeom prst="rect">
            <a:avLst/>
          </a:prstGeom>
          <a:noFill/>
        </p:spPr>
        <p:txBody>
          <a:bodyPr wrap="square" rtlCol="0">
            <a:spAutoFit/>
          </a:bodyPr>
          <a:lstStyle/>
          <a:p>
            <a:r>
              <a:rPr lang="en-US" sz="2800" dirty="0"/>
              <a:t>Each claim has a different limitation on when it can be brought :</a:t>
            </a:r>
          </a:p>
          <a:p>
            <a:pPr marL="282575" lvl="1" indent="-282575">
              <a:lnSpc>
                <a:spcPts val="3000"/>
              </a:lnSpc>
              <a:spcBef>
                <a:spcPts val="1200"/>
              </a:spcBef>
              <a:buFont typeface="Arial" panose="020B0604020202020204" pitchFamily="34" charset="0"/>
              <a:buChar char="•"/>
            </a:pPr>
            <a:r>
              <a:rPr lang="en-US" sz="2800" dirty="0"/>
              <a:t>Registrar of Contractors: Two years</a:t>
            </a:r>
          </a:p>
          <a:p>
            <a:pPr marL="282575" lvl="1" indent="-282575">
              <a:lnSpc>
                <a:spcPts val="3000"/>
              </a:lnSpc>
              <a:buFont typeface="Arial" panose="020B0604020202020204" pitchFamily="34" charset="0"/>
              <a:buChar char="•"/>
            </a:pPr>
            <a:r>
              <a:rPr lang="en-US" sz="2800" dirty="0"/>
              <a:t>Breach of Contract: Six years</a:t>
            </a:r>
          </a:p>
          <a:p>
            <a:pPr marL="282575" lvl="1" indent="-282575">
              <a:lnSpc>
                <a:spcPts val="3000"/>
              </a:lnSpc>
              <a:buFont typeface="Arial" panose="020B0604020202020204" pitchFamily="34" charset="0"/>
              <a:buChar char="•"/>
            </a:pPr>
            <a:r>
              <a:rPr lang="en-US" sz="2800" dirty="0"/>
              <a:t>Breach of Implied Warranty: Eight years</a:t>
            </a:r>
          </a:p>
          <a:p>
            <a:pPr marL="282575" lvl="1" indent="-282575">
              <a:lnSpc>
                <a:spcPts val="3000"/>
              </a:lnSpc>
              <a:buFont typeface="Arial" panose="020B0604020202020204" pitchFamily="34" charset="0"/>
              <a:buChar char="•"/>
            </a:pPr>
            <a:r>
              <a:rPr lang="en-US" sz="2800" dirty="0"/>
              <a:t>Negligence: Two years from date of discovery (must involve personal injury or damage to property)</a:t>
            </a:r>
          </a:p>
        </p:txBody>
      </p:sp>
      <p:pic>
        <p:nvPicPr>
          <p:cNvPr id="21506" name="Picture 2" descr="desk calendar with days and dates in April 2016 desk calendar with days and dates in April 2016 and blank lines for notes, flip the calendar page calendar pages flipping stock pictures, royalty-free photos &amp; images">
            <a:extLst>
              <a:ext uri="{FF2B5EF4-FFF2-40B4-BE49-F238E27FC236}">
                <a16:creationId xmlns:a16="http://schemas.microsoft.com/office/drawing/2014/main" id="{C031CCEC-124B-9916-BF63-33B27D08B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3462" y="2876742"/>
            <a:ext cx="4292670" cy="2679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2B7DD36-AE1E-AE6C-F2D6-BECAF8D20707}"/>
              </a:ext>
            </a:extLst>
          </p:cNvPr>
          <p:cNvSpPr/>
          <p:nvPr/>
        </p:nvSpPr>
        <p:spPr>
          <a:xfrm>
            <a:off x="0" y="1704486"/>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66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66AB7157-21A7-F288-FD5F-13DB8098A899}"/>
            </a:ext>
          </a:extLst>
        </p:cNvPr>
        <p:cNvGrpSpPr/>
        <p:nvPr/>
      </p:nvGrpSpPr>
      <p:grpSpPr>
        <a:xfrm>
          <a:off x="0" y="0"/>
          <a:ext cx="0" cy="0"/>
          <a:chOff x="0" y="0"/>
          <a:chExt cx="0" cy="0"/>
        </a:xfrm>
      </p:grpSpPr>
      <p:sp>
        <p:nvSpPr>
          <p:cNvPr id="211" name="Google Shape;211;p18">
            <a:extLst>
              <a:ext uri="{FF2B5EF4-FFF2-40B4-BE49-F238E27FC236}">
                <a16:creationId xmlns:a16="http://schemas.microsoft.com/office/drawing/2014/main" id="{86B21CCD-47FE-2A97-7746-47FCD9385D7E}"/>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Registrar of Contractors: Two years</a:t>
            </a:r>
            <a:br>
              <a:rPr lang="en" dirty="0"/>
            </a:br>
            <a:endParaRPr dirty="0">
              <a:solidFill>
                <a:schemeClr val="lt1"/>
              </a:solidFill>
            </a:endParaRPr>
          </a:p>
        </p:txBody>
      </p:sp>
      <p:sp>
        <p:nvSpPr>
          <p:cNvPr id="214" name="Google Shape;214;p18">
            <a:hlinkClick r:id="rId3" action="ppaction://hlinksldjump"/>
            <a:extLst>
              <a:ext uri="{FF2B5EF4-FFF2-40B4-BE49-F238E27FC236}">
                <a16:creationId xmlns:a16="http://schemas.microsoft.com/office/drawing/2014/main" id="{DD2ED689-DF55-7600-5A1B-7175FC298A9D}"/>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a:extLst>
              <a:ext uri="{FF2B5EF4-FFF2-40B4-BE49-F238E27FC236}">
                <a16:creationId xmlns:a16="http://schemas.microsoft.com/office/drawing/2014/main" id="{9FDF0B50-F38F-0ED1-A5D9-95DEDB296E68}"/>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C44975A7-428F-0B7A-1E9F-F705CDAEA82E}"/>
              </a:ext>
            </a:extLst>
          </p:cNvPr>
          <p:cNvSpPr txBox="1"/>
          <p:nvPr/>
        </p:nvSpPr>
        <p:spPr>
          <a:xfrm>
            <a:off x="90773" y="2136822"/>
            <a:ext cx="5789582" cy="4324261"/>
          </a:xfrm>
          <a:prstGeom prst="rect">
            <a:avLst/>
          </a:prstGeom>
          <a:noFill/>
        </p:spPr>
        <p:txBody>
          <a:bodyPr wrap="square" rtlCol="0">
            <a:spAutoFit/>
          </a:bodyPr>
          <a:lstStyle/>
          <a:p>
            <a:r>
              <a:rPr lang="en-US" sz="2800" dirty="0"/>
              <a:t>The Registrar of Contractors imposes a </a:t>
            </a:r>
            <a:r>
              <a:rPr lang="en-US" sz="2800" b="1" dirty="0"/>
              <a:t>two-year period </a:t>
            </a:r>
            <a:r>
              <a:rPr lang="en-US" sz="2800" dirty="0"/>
              <a:t>from </a:t>
            </a:r>
            <a:r>
              <a:rPr lang="en-US" sz="2800" b="1" dirty="0"/>
              <a:t>completion</a:t>
            </a:r>
            <a:r>
              <a:rPr lang="en-US" sz="2800" dirty="0"/>
              <a:t> of the work in which it can order corrective work.</a:t>
            </a:r>
          </a:p>
          <a:p>
            <a:pPr marL="282575" indent="-282575">
              <a:lnSpc>
                <a:spcPts val="3000"/>
              </a:lnSpc>
              <a:spcBef>
                <a:spcPts val="1200"/>
              </a:spcBef>
              <a:buFont typeface="Arial" panose="020B0604020202020204" pitchFamily="34" charset="0"/>
              <a:buChar char="•"/>
            </a:pPr>
            <a:r>
              <a:rPr lang="en-US" sz="2800" dirty="0"/>
              <a:t>The Registrar of Contractors can impose the two-year corrective work order even if your contract specifies a one-year warranty period.</a:t>
            </a:r>
          </a:p>
          <a:p>
            <a:endParaRPr lang="en-US" sz="2800" dirty="0"/>
          </a:p>
        </p:txBody>
      </p:sp>
      <p:pic>
        <p:nvPicPr>
          <p:cNvPr id="22536" name="Picture 8" descr="News | Arizona Registrar of Contractors">
            <a:extLst>
              <a:ext uri="{FF2B5EF4-FFF2-40B4-BE49-F238E27FC236}">
                <a16:creationId xmlns:a16="http://schemas.microsoft.com/office/drawing/2014/main" id="{4BCF53E9-208B-4FE5-626E-E4155C676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6639" y="2542836"/>
            <a:ext cx="3412944" cy="32121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ECD2334-0CE9-BD51-7043-2E1180036C23}"/>
              </a:ext>
            </a:extLst>
          </p:cNvPr>
          <p:cNvSpPr/>
          <p:nvPr/>
        </p:nvSpPr>
        <p:spPr>
          <a:xfrm>
            <a:off x="0" y="1704486"/>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08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5765F21F-8F81-6D0A-AA65-E87EEF20FBCF}"/>
            </a:ext>
          </a:extLst>
        </p:cNvPr>
        <p:cNvGrpSpPr/>
        <p:nvPr/>
      </p:nvGrpSpPr>
      <p:grpSpPr>
        <a:xfrm>
          <a:off x="0" y="0"/>
          <a:ext cx="0" cy="0"/>
          <a:chOff x="0" y="0"/>
          <a:chExt cx="0" cy="0"/>
        </a:xfrm>
      </p:grpSpPr>
      <p:sp>
        <p:nvSpPr>
          <p:cNvPr id="211" name="Google Shape;211;p18">
            <a:extLst>
              <a:ext uri="{FF2B5EF4-FFF2-40B4-BE49-F238E27FC236}">
                <a16:creationId xmlns:a16="http://schemas.microsoft.com/office/drawing/2014/main" id="{16373859-0370-5578-1CF9-62CC53E43166}"/>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Breach of Contract Action: Six years</a:t>
            </a:r>
            <a:br>
              <a:rPr lang="en" dirty="0"/>
            </a:br>
            <a:endParaRPr dirty="0">
              <a:solidFill>
                <a:schemeClr val="lt1"/>
              </a:solidFill>
            </a:endParaRPr>
          </a:p>
        </p:txBody>
      </p:sp>
      <p:sp>
        <p:nvSpPr>
          <p:cNvPr id="214" name="Google Shape;214;p18">
            <a:hlinkClick r:id="rId3" action="ppaction://hlinksldjump"/>
            <a:extLst>
              <a:ext uri="{FF2B5EF4-FFF2-40B4-BE49-F238E27FC236}">
                <a16:creationId xmlns:a16="http://schemas.microsoft.com/office/drawing/2014/main" id="{1FCBB1D1-49B1-5F5D-0D97-A3ABD3D9D31E}"/>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a:extLst>
              <a:ext uri="{FF2B5EF4-FFF2-40B4-BE49-F238E27FC236}">
                <a16:creationId xmlns:a16="http://schemas.microsoft.com/office/drawing/2014/main" id="{CED8B600-3DD0-43D5-09BB-B4DADDD87E2B}"/>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C79E852F-928A-9120-4660-3AA7EE6AFE18}"/>
              </a:ext>
            </a:extLst>
          </p:cNvPr>
          <p:cNvSpPr txBox="1"/>
          <p:nvPr/>
        </p:nvSpPr>
        <p:spPr>
          <a:xfrm>
            <a:off x="108701" y="2237725"/>
            <a:ext cx="5789582" cy="2246769"/>
          </a:xfrm>
          <a:prstGeom prst="rect">
            <a:avLst/>
          </a:prstGeom>
          <a:noFill/>
        </p:spPr>
        <p:txBody>
          <a:bodyPr wrap="square" rtlCol="0">
            <a:spAutoFit/>
          </a:bodyPr>
          <a:lstStyle/>
          <a:p>
            <a:pPr>
              <a:spcAft>
                <a:spcPts val="1200"/>
              </a:spcAft>
            </a:pPr>
            <a:r>
              <a:rPr lang="en-US" sz="2800" dirty="0"/>
              <a:t>In Arizona a party may bring a </a:t>
            </a:r>
            <a:r>
              <a:rPr lang="en-US" sz="2800" b="1" dirty="0"/>
              <a:t>claim for breach of contract within six years</a:t>
            </a:r>
            <a:r>
              <a:rPr lang="en-US" sz="2800" dirty="0"/>
              <a:t> of a breach on a written contract </a:t>
            </a:r>
            <a:r>
              <a:rPr lang="en-US" sz="2800" b="1" dirty="0"/>
              <a:t>or</a:t>
            </a:r>
            <a:r>
              <a:rPr lang="en-US" sz="2800" dirty="0"/>
              <a:t> </a:t>
            </a:r>
            <a:r>
              <a:rPr lang="en-US" sz="2800" b="1" dirty="0"/>
              <a:t>three years</a:t>
            </a:r>
            <a:r>
              <a:rPr lang="en-US" sz="2800" dirty="0"/>
              <a:t> on breach of an oral contract.</a:t>
            </a:r>
          </a:p>
        </p:txBody>
      </p:sp>
      <p:pic>
        <p:nvPicPr>
          <p:cNvPr id="22538" name="Picture 10" descr="Contract signing Contract signing written contract stock pictures, royalty-free photos &amp; images">
            <a:extLst>
              <a:ext uri="{FF2B5EF4-FFF2-40B4-BE49-F238E27FC236}">
                <a16:creationId xmlns:a16="http://schemas.microsoft.com/office/drawing/2014/main" id="{AB1EB7D3-6F2F-080B-FC01-72C2CAAFCF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4333" y="2865866"/>
            <a:ext cx="4520592" cy="29915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3C3A110-6788-5C68-972D-E640A60A78CB}"/>
              </a:ext>
            </a:extLst>
          </p:cNvPr>
          <p:cNvSpPr/>
          <p:nvPr/>
        </p:nvSpPr>
        <p:spPr>
          <a:xfrm>
            <a:off x="0" y="1704486"/>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739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8"/>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Breach of Contract Actions</a:t>
            </a:r>
            <a:br>
              <a:rPr lang="en" dirty="0"/>
            </a:br>
            <a:endParaRPr dirty="0">
              <a:solidFill>
                <a:schemeClr val="lt1"/>
              </a:solidFill>
            </a:endParaRPr>
          </a:p>
        </p:txBody>
      </p:sp>
      <p:sp>
        <p:nvSpPr>
          <p:cNvPr id="214" name="Google Shape;214;p18">
            <a:hlinkClick r:id="rId3" action="ppaction://hlinksldjump"/>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A01F879B-B6F8-6882-10D8-0D9D2821A7D1}"/>
              </a:ext>
            </a:extLst>
          </p:cNvPr>
          <p:cNvSpPr txBox="1"/>
          <p:nvPr/>
        </p:nvSpPr>
        <p:spPr>
          <a:xfrm>
            <a:off x="103217" y="2271764"/>
            <a:ext cx="5699935" cy="4633128"/>
          </a:xfrm>
          <a:prstGeom prst="rect">
            <a:avLst/>
          </a:prstGeom>
          <a:noFill/>
        </p:spPr>
        <p:txBody>
          <a:bodyPr wrap="square" rtlCol="0">
            <a:spAutoFit/>
          </a:bodyPr>
          <a:lstStyle/>
          <a:p>
            <a:pPr marL="339725" indent="-339725">
              <a:lnSpc>
                <a:spcPts val="2800"/>
              </a:lnSpc>
              <a:spcAft>
                <a:spcPts val="1200"/>
              </a:spcAft>
              <a:buFont typeface="Arial" panose="020B0604020202020204" pitchFamily="34" charset="0"/>
              <a:buChar char="•"/>
            </a:pPr>
            <a:r>
              <a:rPr lang="en-US" sz="2800" dirty="0"/>
              <a:t>An </a:t>
            </a:r>
            <a:r>
              <a:rPr lang="en-US" sz="2800" b="1" dirty="0"/>
              <a:t>express warranty</a:t>
            </a:r>
            <a:r>
              <a:rPr lang="en-US" sz="2800" dirty="0"/>
              <a:t> is in writing and says, “we will warrant the work for </a:t>
            </a:r>
            <a:r>
              <a:rPr lang="en-US" sz="2800" u="sng" dirty="0"/>
              <a:t>xx</a:t>
            </a:r>
            <a:r>
              <a:rPr lang="en-US" sz="2800" dirty="0"/>
              <a:t> number of years.”</a:t>
            </a:r>
          </a:p>
          <a:p>
            <a:pPr marL="339725" indent="-339725">
              <a:lnSpc>
                <a:spcPts val="2800"/>
              </a:lnSpc>
              <a:spcAft>
                <a:spcPts val="1200"/>
              </a:spcAft>
              <a:buFont typeface="Arial" panose="020B0604020202020204" pitchFamily="34" charset="0"/>
              <a:buChar char="•"/>
            </a:pPr>
            <a:r>
              <a:rPr lang="en-US" sz="2800" dirty="0"/>
              <a:t>An </a:t>
            </a:r>
            <a:r>
              <a:rPr lang="en-US" sz="2800" b="1" dirty="0"/>
              <a:t>implied warranty</a:t>
            </a:r>
            <a:r>
              <a:rPr lang="en-US" sz="2800" dirty="0"/>
              <a:t> is one imposed by law and requires the contractor to stand by its work for a reasonable amount of time. What is reasonable depends on the expected life of the product installed. </a:t>
            </a:r>
          </a:p>
          <a:p>
            <a:pPr marL="914400">
              <a:lnSpc>
                <a:spcPct val="150000"/>
              </a:lnSpc>
              <a:buFont typeface="Arial" panose="020B0604020202020204" pitchFamily="34" charset="0"/>
              <a:buChar char="•"/>
            </a:pPr>
            <a:endParaRPr lang="en-US" dirty="0">
              <a:latin typeface="+mn-lt"/>
            </a:endParaRPr>
          </a:p>
        </p:txBody>
      </p:sp>
      <p:pic>
        <p:nvPicPr>
          <p:cNvPr id="23554" name="Picture 2" descr="15 year warranty stamp on white background 15 year warranty stamp on white background,flat style,Sign, label, sticker.Vector illustration. warranty stock illustrations">
            <a:extLst>
              <a:ext uri="{FF2B5EF4-FFF2-40B4-BE49-F238E27FC236}">
                <a16:creationId xmlns:a16="http://schemas.microsoft.com/office/drawing/2014/main" id="{93E87FBB-6792-E3F4-9ADA-0E9DD543FC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4047" y="2463881"/>
            <a:ext cx="3860473" cy="19302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983ACCD-E850-4FDD-305F-F6069570D057}"/>
              </a:ext>
            </a:extLst>
          </p:cNvPr>
          <p:cNvSpPr/>
          <p:nvPr/>
        </p:nvSpPr>
        <p:spPr>
          <a:xfrm>
            <a:off x="0" y="1704486"/>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3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ED685C3B-B21B-C690-759E-D67B26192FB6}"/>
            </a:ext>
          </a:extLst>
        </p:cNvPr>
        <p:cNvGrpSpPr/>
        <p:nvPr/>
      </p:nvGrpSpPr>
      <p:grpSpPr>
        <a:xfrm>
          <a:off x="0" y="0"/>
          <a:ext cx="0" cy="0"/>
          <a:chOff x="0" y="0"/>
          <a:chExt cx="0" cy="0"/>
        </a:xfrm>
      </p:grpSpPr>
      <p:sp>
        <p:nvSpPr>
          <p:cNvPr id="211" name="Google Shape;211;p18">
            <a:extLst>
              <a:ext uri="{FF2B5EF4-FFF2-40B4-BE49-F238E27FC236}">
                <a16:creationId xmlns:a16="http://schemas.microsoft.com/office/drawing/2014/main" id="{AB9AE74A-167E-B51C-6196-5F3948338FC5}"/>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Implied Warranty</a:t>
            </a:r>
            <a:br>
              <a:rPr lang="en" dirty="0"/>
            </a:br>
            <a:endParaRPr dirty="0">
              <a:solidFill>
                <a:schemeClr val="lt1"/>
              </a:solidFill>
            </a:endParaRPr>
          </a:p>
        </p:txBody>
      </p:sp>
      <p:sp>
        <p:nvSpPr>
          <p:cNvPr id="214" name="Google Shape;214;p18">
            <a:hlinkClick r:id="rId3" action="ppaction://hlinksldjump"/>
            <a:extLst>
              <a:ext uri="{FF2B5EF4-FFF2-40B4-BE49-F238E27FC236}">
                <a16:creationId xmlns:a16="http://schemas.microsoft.com/office/drawing/2014/main" id="{5B4B6C5C-B7CD-BB13-B023-B11636C7FD5F}"/>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a:extLst>
              <a:ext uri="{FF2B5EF4-FFF2-40B4-BE49-F238E27FC236}">
                <a16:creationId xmlns:a16="http://schemas.microsoft.com/office/drawing/2014/main" id="{C6C739FF-073E-1548-D9B1-A5B752D0FD0E}"/>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B7F435EC-95F3-6BB6-7A7E-E856F7A9F5C8}"/>
              </a:ext>
            </a:extLst>
          </p:cNvPr>
          <p:cNvSpPr txBox="1"/>
          <p:nvPr/>
        </p:nvSpPr>
        <p:spPr>
          <a:xfrm>
            <a:off x="148602" y="2374729"/>
            <a:ext cx="5891182" cy="2677656"/>
          </a:xfrm>
          <a:prstGeom prst="rect">
            <a:avLst/>
          </a:prstGeom>
          <a:noFill/>
        </p:spPr>
        <p:txBody>
          <a:bodyPr wrap="square" rtlCol="0">
            <a:spAutoFit/>
          </a:bodyPr>
          <a:lstStyle/>
          <a:p>
            <a:pPr>
              <a:spcAft>
                <a:spcPts val="1200"/>
              </a:spcAft>
            </a:pPr>
            <a:r>
              <a:rPr lang="en-US" sz="2800" dirty="0"/>
              <a:t>Under an implied warranty, an </a:t>
            </a:r>
            <a:r>
              <a:rPr lang="en-US" sz="2800" b="1" dirty="0"/>
              <a:t>owner can bring an action </a:t>
            </a:r>
            <a:r>
              <a:rPr lang="en-US" sz="2800" dirty="0"/>
              <a:t>for construction defects or workmanship </a:t>
            </a:r>
            <a:r>
              <a:rPr lang="en-US" sz="2800" b="1" dirty="0"/>
              <a:t>even after the six-year limitation period</a:t>
            </a:r>
            <a:r>
              <a:rPr lang="en-US" sz="2800" dirty="0"/>
              <a:t> has run on a breach of contract claim.</a:t>
            </a:r>
          </a:p>
        </p:txBody>
      </p:sp>
      <p:sp>
        <p:nvSpPr>
          <p:cNvPr id="3" name="TextBox 2">
            <a:extLst>
              <a:ext uri="{FF2B5EF4-FFF2-40B4-BE49-F238E27FC236}">
                <a16:creationId xmlns:a16="http://schemas.microsoft.com/office/drawing/2014/main" id="{80FB56A5-362B-E46A-5571-3C6B8B2A9A8F}"/>
              </a:ext>
            </a:extLst>
          </p:cNvPr>
          <p:cNvSpPr txBox="1"/>
          <p:nvPr/>
        </p:nvSpPr>
        <p:spPr>
          <a:xfrm>
            <a:off x="6422743" y="2382531"/>
            <a:ext cx="5434266" cy="2677656"/>
          </a:xfrm>
          <a:prstGeom prst="rect">
            <a:avLst/>
          </a:prstGeom>
          <a:noFill/>
        </p:spPr>
        <p:txBody>
          <a:bodyPr wrap="square" rtlCol="0">
            <a:spAutoFit/>
          </a:bodyPr>
          <a:lstStyle/>
          <a:p>
            <a:pPr>
              <a:spcAft>
                <a:spcPts val="1200"/>
              </a:spcAft>
            </a:pPr>
            <a:r>
              <a:rPr lang="en-US" sz="2800" dirty="0"/>
              <a:t>Under an </a:t>
            </a:r>
            <a:r>
              <a:rPr lang="en-US" sz="2800" b="1" dirty="0"/>
              <a:t>implied warranty</a:t>
            </a:r>
            <a:r>
              <a:rPr lang="en-US" sz="2800" dirty="0"/>
              <a:t> an owner could potentially have a claim for 10 or 20 years or more, especially on a feature that is supposed to last a long time, such as a roof or slab. </a:t>
            </a:r>
          </a:p>
        </p:txBody>
      </p:sp>
      <p:sp>
        <p:nvSpPr>
          <p:cNvPr id="4" name="Rectangle 3">
            <a:extLst>
              <a:ext uri="{FF2B5EF4-FFF2-40B4-BE49-F238E27FC236}">
                <a16:creationId xmlns:a16="http://schemas.microsoft.com/office/drawing/2014/main" id="{419B2C75-F6C1-7930-37FC-30660E5DFE58}"/>
              </a:ext>
            </a:extLst>
          </p:cNvPr>
          <p:cNvSpPr/>
          <p:nvPr/>
        </p:nvSpPr>
        <p:spPr>
          <a:xfrm>
            <a:off x="0" y="1704486"/>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78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8"/>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solidFill>
                  <a:schemeClr val="lt1"/>
                </a:solidFill>
              </a:rPr>
              <a:t>Mechanic’s Lien</a:t>
            </a:r>
            <a:endParaRPr dirty="0">
              <a:solidFill>
                <a:schemeClr val="lt1"/>
              </a:solidFill>
            </a:endParaRPr>
          </a:p>
        </p:txBody>
      </p:sp>
      <p:sp>
        <p:nvSpPr>
          <p:cNvPr id="214" name="Google Shape;214;p18">
            <a:hlinkClick r:id="rId3" action="ppaction://hlinksldjump"/>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EFCD9F69-2805-0E0F-CD68-DED6018708D8}"/>
              </a:ext>
            </a:extLst>
          </p:cNvPr>
          <p:cNvSpPr txBox="1"/>
          <p:nvPr/>
        </p:nvSpPr>
        <p:spPr>
          <a:xfrm>
            <a:off x="175178" y="2479248"/>
            <a:ext cx="5866397" cy="2806987"/>
          </a:xfrm>
          <a:prstGeom prst="rect">
            <a:avLst/>
          </a:prstGeom>
          <a:noFill/>
        </p:spPr>
        <p:txBody>
          <a:bodyPr wrap="square" rtlCol="0">
            <a:spAutoFit/>
          </a:bodyPr>
          <a:lstStyle/>
          <a:p>
            <a:pPr marL="0" lvl="0" indent="0" algn="l" rtl="0">
              <a:lnSpc>
                <a:spcPct val="100000"/>
              </a:lnSpc>
              <a:spcBef>
                <a:spcPts val="0"/>
              </a:spcBef>
              <a:spcAft>
                <a:spcPts val="0"/>
              </a:spcAft>
              <a:buNone/>
            </a:pPr>
            <a:r>
              <a:rPr lang="en-US" sz="2400" dirty="0">
                <a:latin typeface="+mn-lt"/>
                <a:sym typeface="Darker Grotesque"/>
              </a:rPr>
              <a:t>Procedure:</a:t>
            </a:r>
          </a:p>
          <a:p>
            <a:pPr marL="0" lvl="0" indent="0" algn="l" rtl="0">
              <a:lnSpc>
                <a:spcPct val="100000"/>
              </a:lnSpc>
              <a:spcBef>
                <a:spcPts val="0"/>
              </a:spcBef>
              <a:spcAft>
                <a:spcPts val="0"/>
              </a:spcAft>
              <a:buNone/>
            </a:pPr>
            <a:endParaRPr lang="en-US" sz="1400" b="1" dirty="0">
              <a:solidFill>
                <a:srgbClr val="000000"/>
              </a:solidFill>
              <a:latin typeface="+mn-lt"/>
              <a:cs typeface="Arial"/>
              <a:sym typeface="Darker Grotesque"/>
            </a:endParaRPr>
          </a:p>
          <a:p>
            <a:pPr marL="514350" lvl="0" indent="-514350" algn="l" rtl="0">
              <a:lnSpc>
                <a:spcPct val="100000"/>
              </a:lnSpc>
              <a:spcBef>
                <a:spcPts val="0"/>
              </a:spcBef>
              <a:spcAft>
                <a:spcPts val="0"/>
              </a:spcAft>
              <a:buFont typeface="+mj-lt"/>
              <a:buAutoNum type="arabicParenR"/>
            </a:pPr>
            <a:r>
              <a:rPr lang="en-US" sz="2400" dirty="0">
                <a:latin typeface="+mn-lt"/>
                <a:sym typeface="Darker Grotesque"/>
              </a:rPr>
              <a:t>Timely serve Preliminary 20-Day Notice TO EVERYONE</a:t>
            </a:r>
          </a:p>
          <a:p>
            <a:pPr marL="514350" lvl="0" indent="-514350" algn="l" rtl="0">
              <a:lnSpc>
                <a:spcPct val="100000"/>
              </a:lnSpc>
              <a:spcBef>
                <a:spcPts val="0"/>
              </a:spcBef>
              <a:spcAft>
                <a:spcPts val="0"/>
              </a:spcAft>
              <a:buFont typeface="+mj-lt"/>
              <a:buAutoNum type="arabicParenR"/>
            </a:pPr>
            <a:r>
              <a:rPr lang="en-US" sz="2400" dirty="0">
                <a:latin typeface="+mn-lt"/>
                <a:sym typeface="Darker Grotesque"/>
              </a:rPr>
              <a:t>Timely prepare, record, and serve the lien</a:t>
            </a:r>
          </a:p>
          <a:p>
            <a:pPr marL="514350" lvl="0" indent="-514350" algn="l" rtl="0">
              <a:lnSpc>
                <a:spcPct val="100000"/>
              </a:lnSpc>
              <a:spcBef>
                <a:spcPts val="0"/>
              </a:spcBef>
              <a:spcAft>
                <a:spcPts val="0"/>
              </a:spcAft>
              <a:buFont typeface="+mj-lt"/>
              <a:buAutoNum type="arabicParenR"/>
            </a:pPr>
            <a:r>
              <a:rPr lang="en-US" sz="2400" dirty="0">
                <a:latin typeface="+mn-lt"/>
                <a:sym typeface="Darker Grotesque"/>
              </a:rPr>
              <a:t>Timely file suit and record </a:t>
            </a:r>
            <a:r>
              <a:rPr lang="en-US" sz="2400" dirty="0" err="1">
                <a:latin typeface="+mn-lt"/>
                <a:sym typeface="Darker Grotesque"/>
              </a:rPr>
              <a:t>lis</a:t>
            </a:r>
            <a:r>
              <a:rPr lang="en-US" sz="2400" dirty="0">
                <a:latin typeface="+mn-lt"/>
                <a:sym typeface="Darker Grotesque"/>
              </a:rPr>
              <a:t> pendens</a:t>
            </a:r>
          </a:p>
          <a:p>
            <a:pPr marL="914400">
              <a:lnSpc>
                <a:spcPct val="150000"/>
              </a:lnSpc>
            </a:pPr>
            <a:endParaRPr lang="en-US" dirty="0">
              <a:latin typeface="+mn-lt"/>
            </a:endParaRPr>
          </a:p>
        </p:txBody>
      </p:sp>
      <p:sp>
        <p:nvSpPr>
          <p:cNvPr id="4" name="Rectangle 3">
            <a:extLst>
              <a:ext uri="{FF2B5EF4-FFF2-40B4-BE49-F238E27FC236}">
                <a16:creationId xmlns:a16="http://schemas.microsoft.com/office/drawing/2014/main" id="{20EB028A-1F4E-B53A-0EA8-D92CAFEB0DE0}"/>
              </a:ext>
            </a:extLst>
          </p:cNvPr>
          <p:cNvSpPr/>
          <p:nvPr/>
        </p:nvSpPr>
        <p:spPr>
          <a:xfrm>
            <a:off x="0" y="1702149"/>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Free Crowd People illustration and picture">
            <a:extLst>
              <a:ext uri="{FF2B5EF4-FFF2-40B4-BE49-F238E27FC236}">
                <a16:creationId xmlns:a16="http://schemas.microsoft.com/office/drawing/2014/main" id="{C2518B77-87DE-D32C-31C6-34D6363E5C99}"/>
              </a:ext>
            </a:extLst>
          </p:cNvPr>
          <p:cNvPicPr>
            <a:picLocks noChangeAspect="1" noChangeArrowheads="1"/>
          </p:cNvPicPr>
          <p:nvPr/>
        </p:nvPicPr>
        <p:blipFill>
          <a:blip r:embed="rId4">
            <a:alphaModFix amt="46000"/>
            <a:extLst>
              <a:ext uri="{28A0092B-C50C-407E-A947-70E740481C1C}">
                <a14:useLocalDpi xmlns:a14="http://schemas.microsoft.com/office/drawing/2010/main" val="0"/>
              </a:ext>
            </a:extLst>
          </a:blip>
          <a:srcRect/>
          <a:stretch>
            <a:fillRect/>
          </a:stretch>
        </p:blipFill>
        <p:spPr bwMode="auto">
          <a:xfrm>
            <a:off x="7512312" y="2479248"/>
            <a:ext cx="3427238" cy="22812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5E83CD66-DE51-E913-6A32-493E1C40C5DA}"/>
            </a:ext>
          </a:extLst>
        </p:cNvPr>
        <p:cNvGrpSpPr/>
        <p:nvPr/>
      </p:nvGrpSpPr>
      <p:grpSpPr>
        <a:xfrm>
          <a:off x="0" y="0"/>
          <a:ext cx="0" cy="0"/>
          <a:chOff x="0" y="0"/>
          <a:chExt cx="0" cy="0"/>
        </a:xfrm>
      </p:grpSpPr>
      <p:sp>
        <p:nvSpPr>
          <p:cNvPr id="211" name="Google Shape;211;p18">
            <a:extLst>
              <a:ext uri="{FF2B5EF4-FFF2-40B4-BE49-F238E27FC236}">
                <a16:creationId xmlns:a16="http://schemas.microsoft.com/office/drawing/2014/main" id="{0054664A-6E23-0E4A-3BF6-0D3EB3AE4BB8}"/>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The Statute of Repose</a:t>
            </a:r>
            <a:br>
              <a:rPr lang="en" dirty="0"/>
            </a:br>
            <a:endParaRPr dirty="0">
              <a:solidFill>
                <a:schemeClr val="lt1"/>
              </a:solidFill>
            </a:endParaRPr>
          </a:p>
        </p:txBody>
      </p:sp>
      <p:sp>
        <p:nvSpPr>
          <p:cNvPr id="214" name="Google Shape;214;p18">
            <a:hlinkClick r:id="rId3" action="ppaction://hlinksldjump"/>
            <a:extLst>
              <a:ext uri="{FF2B5EF4-FFF2-40B4-BE49-F238E27FC236}">
                <a16:creationId xmlns:a16="http://schemas.microsoft.com/office/drawing/2014/main" id="{9D5B1ED7-9710-C9AC-DD6A-5B474C7EFCF3}"/>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a:extLst>
              <a:ext uri="{FF2B5EF4-FFF2-40B4-BE49-F238E27FC236}">
                <a16:creationId xmlns:a16="http://schemas.microsoft.com/office/drawing/2014/main" id="{6E39AE27-D491-C09E-2780-3E6A2ECDC58F}"/>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765AC3DE-77B9-B6C2-AD63-0333ACD42DE3}"/>
              </a:ext>
            </a:extLst>
          </p:cNvPr>
          <p:cNvSpPr txBox="1"/>
          <p:nvPr/>
        </p:nvSpPr>
        <p:spPr>
          <a:xfrm>
            <a:off x="122273" y="2267957"/>
            <a:ext cx="5773701" cy="4124206"/>
          </a:xfrm>
          <a:prstGeom prst="rect">
            <a:avLst/>
          </a:prstGeom>
          <a:noFill/>
        </p:spPr>
        <p:txBody>
          <a:bodyPr wrap="square" rtlCol="0">
            <a:spAutoFit/>
          </a:bodyPr>
          <a:lstStyle/>
          <a:p>
            <a:pPr>
              <a:spcAft>
                <a:spcPts val="1200"/>
              </a:spcAft>
            </a:pPr>
            <a:r>
              <a:rPr lang="en-US" sz="2800" dirty="0"/>
              <a:t>Arizona has a </a:t>
            </a:r>
            <a:r>
              <a:rPr lang="en-US" sz="2800" b="1" dirty="0"/>
              <a:t>Statute of Repose </a:t>
            </a:r>
            <a:r>
              <a:rPr lang="en-US" sz="2800" dirty="0"/>
              <a:t>which </a:t>
            </a:r>
            <a:r>
              <a:rPr lang="en-US" sz="2800" b="1" dirty="0"/>
              <a:t>limits an action against a contractor to eight years</a:t>
            </a:r>
            <a:r>
              <a:rPr lang="en-US" sz="2800" dirty="0"/>
              <a:t> from completion of the work.</a:t>
            </a:r>
          </a:p>
          <a:p>
            <a:pPr>
              <a:spcAft>
                <a:spcPts val="1200"/>
              </a:spcAft>
            </a:pPr>
            <a:r>
              <a:rPr lang="en-US" sz="2800" dirty="0"/>
              <a:t>The purpose of the Statute of Repose is to limit a contractor’s liability for implied warranty claims (which could potentially run for decades). </a:t>
            </a:r>
          </a:p>
        </p:txBody>
      </p:sp>
      <p:pic>
        <p:nvPicPr>
          <p:cNvPr id="24578" name="Picture 2" descr="Megaphone with Limited Time speech bubble. Loudspeaker. Banner for business, marketing and advertising. Vector illustration EPS 10 Megaphone with Limited Time speech bubble. Loudspeaker. Banner for business, marketing and advertising Vector illustration EPS 10 limited period of time stock illustrations">
            <a:extLst>
              <a:ext uri="{FF2B5EF4-FFF2-40B4-BE49-F238E27FC236}">
                <a16:creationId xmlns:a16="http://schemas.microsoft.com/office/drawing/2014/main" id="{3E158B0E-9EF2-6330-168D-C2D4FE144D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1500" y="2062811"/>
            <a:ext cx="3948011" cy="31609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B42D633-7E45-2D4A-DEA4-41FF13A43B8D}"/>
              </a:ext>
            </a:extLst>
          </p:cNvPr>
          <p:cNvSpPr/>
          <p:nvPr/>
        </p:nvSpPr>
        <p:spPr>
          <a:xfrm>
            <a:off x="0" y="1704486"/>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498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8"/>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The Statute of Repose</a:t>
            </a:r>
            <a:br>
              <a:rPr lang="en" dirty="0"/>
            </a:br>
            <a:endParaRPr dirty="0">
              <a:solidFill>
                <a:schemeClr val="lt1"/>
              </a:solidFill>
            </a:endParaRPr>
          </a:p>
        </p:txBody>
      </p:sp>
      <p:sp>
        <p:nvSpPr>
          <p:cNvPr id="214" name="Google Shape;214;p18">
            <a:hlinkClick r:id="rId3" action="ppaction://hlinksldjump"/>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A01F879B-B6F8-6882-10D8-0D9D2821A7D1}"/>
              </a:ext>
            </a:extLst>
          </p:cNvPr>
          <p:cNvSpPr txBox="1"/>
          <p:nvPr/>
        </p:nvSpPr>
        <p:spPr>
          <a:xfrm>
            <a:off x="239742" y="2272690"/>
            <a:ext cx="5703857" cy="3262432"/>
          </a:xfrm>
          <a:prstGeom prst="rect">
            <a:avLst/>
          </a:prstGeom>
          <a:noFill/>
        </p:spPr>
        <p:txBody>
          <a:bodyPr wrap="square" rtlCol="0">
            <a:spAutoFit/>
          </a:bodyPr>
          <a:lstStyle/>
          <a:p>
            <a:pPr>
              <a:spcAft>
                <a:spcPts val="1200"/>
              </a:spcAft>
            </a:pPr>
            <a:r>
              <a:rPr lang="en-US" sz="2800" dirty="0"/>
              <a:t>An action can be brought in the </a:t>
            </a:r>
            <a:r>
              <a:rPr lang="en-US" sz="2800" b="1" dirty="0"/>
              <a:t>ninth year </a:t>
            </a:r>
            <a:r>
              <a:rPr lang="en-US" sz="2800" dirty="0"/>
              <a:t>after completion if the defect is discovered in the </a:t>
            </a:r>
            <a:r>
              <a:rPr lang="en-US" sz="2800" b="1" dirty="0"/>
              <a:t>eighth year</a:t>
            </a:r>
            <a:r>
              <a:rPr lang="en-US" sz="2800" dirty="0"/>
              <a:t>.  </a:t>
            </a:r>
          </a:p>
          <a:p>
            <a:pPr>
              <a:spcAft>
                <a:spcPts val="1200"/>
              </a:spcAft>
            </a:pPr>
            <a:r>
              <a:rPr lang="en-US" sz="2800" dirty="0"/>
              <a:t>This gives the owner a </a:t>
            </a:r>
            <a:r>
              <a:rPr lang="en-US" sz="2800" i="1" dirty="0"/>
              <a:t>one-year</a:t>
            </a:r>
            <a:r>
              <a:rPr lang="en-US" sz="2800" dirty="0"/>
              <a:t> period </a:t>
            </a:r>
            <a:r>
              <a:rPr lang="en-US" sz="2800" b="1" dirty="0"/>
              <a:t>after discovery </a:t>
            </a:r>
            <a:r>
              <a:rPr lang="en-US" sz="2800" dirty="0"/>
              <a:t>to bring the claim.</a:t>
            </a:r>
          </a:p>
        </p:txBody>
      </p:sp>
      <p:pic>
        <p:nvPicPr>
          <p:cNvPr id="3" name="Picture 2">
            <a:extLst>
              <a:ext uri="{FF2B5EF4-FFF2-40B4-BE49-F238E27FC236}">
                <a16:creationId xmlns:a16="http://schemas.microsoft.com/office/drawing/2014/main" id="{3773BA8D-3A50-8515-17C5-134D625E8A58}"/>
              </a:ext>
            </a:extLst>
          </p:cNvPr>
          <p:cNvPicPr/>
          <p:nvPr/>
        </p:nvPicPr>
        <p:blipFill>
          <a:blip r:embed="rId4"/>
          <a:stretch>
            <a:fillRect/>
          </a:stretch>
        </p:blipFill>
        <p:spPr>
          <a:xfrm>
            <a:off x="7961880" y="2898221"/>
            <a:ext cx="2853970" cy="2304380"/>
          </a:xfrm>
          <a:prstGeom prst="rect">
            <a:avLst/>
          </a:prstGeom>
        </p:spPr>
      </p:pic>
      <p:sp>
        <p:nvSpPr>
          <p:cNvPr id="4" name="Rectangle 3">
            <a:extLst>
              <a:ext uri="{FF2B5EF4-FFF2-40B4-BE49-F238E27FC236}">
                <a16:creationId xmlns:a16="http://schemas.microsoft.com/office/drawing/2014/main" id="{03BAF894-7619-FE8D-9BF6-44B035D55456}"/>
              </a:ext>
            </a:extLst>
          </p:cNvPr>
          <p:cNvSpPr/>
          <p:nvPr/>
        </p:nvSpPr>
        <p:spPr>
          <a:xfrm>
            <a:off x="0" y="1704486"/>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441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cxnSp>
        <p:nvCxnSpPr>
          <p:cNvPr id="566" name="Google Shape;566;p24"/>
          <p:cNvCxnSpPr/>
          <p:nvPr/>
        </p:nvCxnSpPr>
        <p:spPr>
          <a:xfrm>
            <a:off x="7413500" y="5225025"/>
            <a:ext cx="1550100" cy="0"/>
          </a:xfrm>
          <a:prstGeom prst="straightConnector1">
            <a:avLst/>
          </a:prstGeom>
          <a:noFill/>
          <a:ln w="38100" cap="rnd" cmpd="sng">
            <a:solidFill>
              <a:schemeClr val="lt1"/>
            </a:solidFill>
            <a:prstDash val="solid"/>
            <a:round/>
            <a:headEnd type="none" w="med" len="med"/>
            <a:tailEnd type="none" w="med" len="med"/>
          </a:ln>
        </p:spPr>
      </p:cxnSp>
      <p:sp>
        <p:nvSpPr>
          <p:cNvPr id="568" name="Google Shape;568;p24"/>
          <p:cNvSpPr txBox="1">
            <a:spLocks noGrp="1"/>
          </p:cNvSpPr>
          <p:nvPr>
            <p:ph type="title"/>
          </p:nvPr>
        </p:nvSpPr>
        <p:spPr>
          <a:xfrm>
            <a:off x="7205700" y="2096575"/>
            <a:ext cx="4962000" cy="13416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 sz="6000"/>
              <a:t>Thank you!</a:t>
            </a:r>
            <a:endParaRPr sz="6000"/>
          </a:p>
        </p:txBody>
      </p:sp>
      <p:sp>
        <p:nvSpPr>
          <p:cNvPr id="569" name="Google Shape;569;p24"/>
          <p:cNvSpPr txBox="1">
            <a:spLocks noGrp="1"/>
          </p:cNvSpPr>
          <p:nvPr>
            <p:ph type="subTitle" idx="1"/>
          </p:nvPr>
        </p:nvSpPr>
        <p:spPr>
          <a:xfrm>
            <a:off x="7281900" y="3431225"/>
            <a:ext cx="4430100" cy="717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solidFill>
                  <a:schemeClr val="lt1"/>
                </a:solidFill>
              </a:rPr>
              <a:t>Questions?</a:t>
            </a:r>
            <a:endParaRPr dirty="0">
              <a:solidFill>
                <a:schemeClr val="lt1"/>
              </a:solidFill>
            </a:endParaRPr>
          </a:p>
        </p:txBody>
      </p:sp>
      <p:sp>
        <p:nvSpPr>
          <p:cNvPr id="576" name="Google Shape;576;p24"/>
          <p:cNvSpPr txBox="1">
            <a:spLocks noGrp="1"/>
          </p:cNvSpPr>
          <p:nvPr>
            <p:ph type="body" idx="2"/>
          </p:nvPr>
        </p:nvSpPr>
        <p:spPr>
          <a:xfrm>
            <a:off x="7281900" y="3702347"/>
            <a:ext cx="4430100" cy="1231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lang="en-US" dirty="0">
              <a:solidFill>
                <a:schemeClr val="lt1"/>
              </a:solidFill>
            </a:endParaRPr>
          </a:p>
          <a:p>
            <a:pPr marL="0" lvl="0" indent="0" algn="l" rtl="0">
              <a:spcBef>
                <a:spcPts val="0"/>
              </a:spcBef>
              <a:spcAft>
                <a:spcPts val="0"/>
              </a:spcAft>
              <a:buNone/>
            </a:pPr>
            <a:r>
              <a:rPr lang="en-US" dirty="0"/>
              <a:t>NEckel</a:t>
            </a:r>
            <a:r>
              <a:rPr lang="en-US" dirty="0">
                <a:solidFill>
                  <a:schemeClr val="lt1"/>
                </a:solidFill>
              </a:rPr>
              <a:t>@farhangmedcoff.com</a:t>
            </a:r>
            <a:endParaRPr dirty="0">
              <a:solidFill>
                <a:schemeClr val="lt1"/>
              </a:solidFill>
            </a:endParaRPr>
          </a:p>
          <a:p>
            <a:pPr marL="0" lvl="0" indent="0" algn="l" rtl="0">
              <a:spcBef>
                <a:spcPts val="0"/>
              </a:spcBef>
              <a:spcAft>
                <a:spcPts val="0"/>
              </a:spcAft>
              <a:buNone/>
            </a:pPr>
            <a:r>
              <a:rPr lang="en-US" dirty="0">
                <a:solidFill>
                  <a:schemeClr val="lt1"/>
                </a:solidFill>
              </a:rPr>
              <a:t>520-214-2000</a:t>
            </a:r>
            <a:endParaRPr dirty="0">
              <a:solidFill>
                <a:schemeClr val="lt1"/>
              </a:solidFill>
            </a:endParaRPr>
          </a:p>
          <a:p>
            <a:pPr marL="0" lvl="0" indent="0" algn="l" rtl="0">
              <a:spcBef>
                <a:spcPts val="0"/>
              </a:spcBef>
              <a:spcAft>
                <a:spcPts val="0"/>
              </a:spcAft>
              <a:buNone/>
            </a:pPr>
            <a:r>
              <a:rPr lang="en-US" dirty="0"/>
              <a:t>f</a:t>
            </a:r>
            <a:r>
              <a:rPr lang="en" dirty="0">
                <a:solidFill>
                  <a:schemeClr val="lt1"/>
                </a:solidFill>
              </a:rPr>
              <a:t>arhangmedcoff.com</a:t>
            </a:r>
            <a:endParaRPr dirty="0">
              <a:solidFill>
                <a:schemeClr val="lt1"/>
              </a:solidFill>
            </a:endParaRPr>
          </a:p>
        </p:txBody>
      </p:sp>
      <p:sp>
        <p:nvSpPr>
          <p:cNvPr id="577" name="Google Shape;577;p24">
            <a:hlinkClick r:id="rId3" action="ppaction://hlinksldjump"/>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AutoShape 2" descr="Grey-haired man with a grey suit and grey tie">
            <a:extLst>
              <a:ext uri="{FF2B5EF4-FFF2-40B4-BE49-F238E27FC236}">
                <a16:creationId xmlns:a16="http://schemas.microsoft.com/office/drawing/2014/main" id="{9E837B45-2044-5A85-E58B-3A34C7C30F1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A person in a suit smiling&#10;&#10;Description automatically generated with low confidence">
            <a:extLst>
              <a:ext uri="{FF2B5EF4-FFF2-40B4-BE49-F238E27FC236}">
                <a16:creationId xmlns:a16="http://schemas.microsoft.com/office/drawing/2014/main" id="{3179CCAB-045E-89D1-7236-AE86138C3DC9}"/>
              </a:ext>
            </a:extLst>
          </p:cNvPr>
          <p:cNvPicPr>
            <a:picLocks noChangeAspect="1"/>
          </p:cNvPicPr>
          <p:nvPr/>
        </p:nvPicPr>
        <p:blipFill>
          <a:blip r:embed="rId4"/>
          <a:stretch>
            <a:fillRect/>
          </a:stretch>
        </p:blipFill>
        <p:spPr>
          <a:xfrm>
            <a:off x="1744543" y="559854"/>
            <a:ext cx="2666965" cy="3331029"/>
          </a:xfrm>
          <a:prstGeom prst="rect">
            <a:avLst/>
          </a:prstGeom>
        </p:spPr>
      </p:pic>
      <p:sp>
        <p:nvSpPr>
          <p:cNvPr id="2" name="Rectangle 1">
            <a:extLst>
              <a:ext uri="{FF2B5EF4-FFF2-40B4-BE49-F238E27FC236}">
                <a16:creationId xmlns:a16="http://schemas.microsoft.com/office/drawing/2014/main" id="{0B37CEB9-65F4-6A85-B9C6-0EA8E892C15E}"/>
              </a:ext>
            </a:extLst>
          </p:cNvPr>
          <p:cNvSpPr/>
          <p:nvPr/>
        </p:nvSpPr>
        <p:spPr>
          <a:xfrm>
            <a:off x="-9377" y="3885611"/>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5" name="Picture 4">
            <a:extLst>
              <a:ext uri="{FF2B5EF4-FFF2-40B4-BE49-F238E27FC236}">
                <a16:creationId xmlns:a16="http://schemas.microsoft.com/office/drawing/2014/main" id="{CE3C075E-D3F3-A70F-9DDD-C7A308BD94C1}"/>
              </a:ext>
            </a:extLst>
          </p:cNvPr>
          <p:cNvPicPr>
            <a:picLocks noChangeAspect="1"/>
          </p:cNvPicPr>
          <p:nvPr/>
        </p:nvPicPr>
        <p:blipFill rotWithShape="1">
          <a:blip r:embed="rId3">
            <a:alphaModFix amt="65000"/>
          </a:blip>
          <a:srcRect t="4591" b="11139"/>
          <a:stretch/>
        </p:blipFill>
        <p:spPr>
          <a:xfrm>
            <a:off x="363112" y="315942"/>
            <a:ext cx="11455542" cy="6443743"/>
          </a:xfrm>
          <a:prstGeom prst="rect">
            <a:avLst/>
          </a:prstGeom>
          <a:solidFill>
            <a:schemeClr val="bg1"/>
          </a:solidFill>
        </p:spPr>
      </p:pic>
      <p:sp>
        <p:nvSpPr>
          <p:cNvPr id="172" name="Google Shape;172;p15"/>
          <p:cNvSpPr txBox="1">
            <a:spLocks noGrp="1"/>
          </p:cNvSpPr>
          <p:nvPr>
            <p:ph type="title"/>
          </p:nvPr>
        </p:nvSpPr>
        <p:spPr>
          <a:xfrm>
            <a:off x="1939347" y="2698998"/>
            <a:ext cx="5149515" cy="2027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000" dirty="0">
                <a:latin typeface="DM Serif Display" pitchFamily="2" charset="0"/>
                <a:cs typeface="Calibri" panose="020F0502020204030204" pitchFamily="34" charset="0"/>
              </a:rPr>
              <a:t>Employment Law:</a:t>
            </a:r>
            <a:br>
              <a:rPr lang="en-US" sz="4000" dirty="0">
                <a:latin typeface="DM Serif Display" pitchFamily="2" charset="0"/>
                <a:cs typeface="Calibri" panose="020F0502020204030204" pitchFamily="34" charset="0"/>
              </a:rPr>
            </a:br>
            <a:r>
              <a:rPr lang="en-US" sz="4000" dirty="0">
                <a:latin typeface="DM Serif Display" pitchFamily="2" charset="0"/>
                <a:cs typeface="Calibri" panose="020F0502020204030204" pitchFamily="34" charset="0"/>
              </a:rPr>
              <a:t>Laws that Can Impact Your Business</a:t>
            </a:r>
            <a:endParaRPr sz="4000" dirty="0">
              <a:latin typeface="DM Serif Display" pitchFamily="2" charset="0"/>
              <a:cs typeface="Calibri" panose="020F0502020204030204" pitchFamily="34" charset="0"/>
            </a:endParaRPr>
          </a:p>
        </p:txBody>
      </p:sp>
      <p:sp>
        <p:nvSpPr>
          <p:cNvPr id="173" name="Google Shape;173;p15"/>
          <p:cNvSpPr txBox="1">
            <a:spLocks noGrp="1"/>
          </p:cNvSpPr>
          <p:nvPr>
            <p:ph type="subTitle" idx="1"/>
          </p:nvPr>
        </p:nvSpPr>
        <p:spPr>
          <a:xfrm>
            <a:off x="2332753" y="5040525"/>
            <a:ext cx="3515786" cy="1405033"/>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1200"/>
              </a:spcAft>
              <a:buNone/>
            </a:pPr>
            <a:r>
              <a:rPr lang="en-US" dirty="0">
                <a:solidFill>
                  <a:schemeClr val="accent1"/>
                </a:solidFill>
                <a:latin typeface="DM Serif Display" pitchFamily="2" charset="0"/>
                <a:cs typeface="Arial" panose="020B0604020202020204" pitchFamily="34" charset="0"/>
              </a:rPr>
              <a:t>Presented by Roscoe Mutz</a:t>
            </a:r>
          </a:p>
          <a:p>
            <a:pPr marL="0" lvl="0" indent="0" algn="l" rtl="0">
              <a:lnSpc>
                <a:spcPct val="100000"/>
              </a:lnSpc>
              <a:spcBef>
                <a:spcPts val="0"/>
              </a:spcBef>
              <a:spcAft>
                <a:spcPts val="1200"/>
              </a:spcAft>
              <a:buNone/>
            </a:pPr>
            <a:r>
              <a:rPr lang="en-US" dirty="0">
                <a:solidFill>
                  <a:schemeClr val="accent1"/>
                </a:solidFill>
                <a:latin typeface="DM Serif Display" pitchFamily="2" charset="0"/>
                <a:cs typeface="Arial" panose="020B0604020202020204" pitchFamily="34" charset="0"/>
              </a:rPr>
              <a:t>     November 20, 2024</a:t>
            </a:r>
          </a:p>
          <a:p>
            <a:pPr marL="0" lvl="0" indent="0" algn="l" rtl="0">
              <a:lnSpc>
                <a:spcPct val="100000"/>
              </a:lnSpc>
              <a:spcBef>
                <a:spcPts val="0"/>
              </a:spcBef>
              <a:spcAft>
                <a:spcPts val="1200"/>
              </a:spcAft>
              <a:buNone/>
            </a:pPr>
            <a:r>
              <a:rPr lang="en-US" dirty="0">
                <a:solidFill>
                  <a:schemeClr val="accent1"/>
                </a:solidFill>
                <a:latin typeface="DM Serif Display" pitchFamily="2" charset="0"/>
                <a:cs typeface="Arial" panose="020B0604020202020204" pitchFamily="34" charset="0"/>
              </a:rPr>
              <a:t>     </a:t>
            </a:r>
            <a:endParaRPr dirty="0">
              <a:solidFill>
                <a:schemeClr val="accent1"/>
              </a:solidFill>
              <a:latin typeface="DM Serif Display" pitchFamily="2" charset="0"/>
              <a:cs typeface="Arial" panose="020B0604020202020204" pitchFamily="34" charset="0"/>
            </a:endParaRPr>
          </a:p>
        </p:txBody>
      </p:sp>
      <p:pic>
        <p:nvPicPr>
          <p:cNvPr id="4" name="Picture 3">
            <a:extLst>
              <a:ext uri="{FF2B5EF4-FFF2-40B4-BE49-F238E27FC236}">
                <a16:creationId xmlns:a16="http://schemas.microsoft.com/office/drawing/2014/main" id="{8B6846BB-DC16-A8CE-72C6-49F232CC002D}"/>
              </a:ext>
            </a:extLst>
          </p:cNvPr>
          <p:cNvPicPr>
            <a:picLocks noChangeAspect="1"/>
          </p:cNvPicPr>
          <p:nvPr/>
        </p:nvPicPr>
        <p:blipFill>
          <a:blip r:embed="rId4"/>
          <a:stretch>
            <a:fillRect/>
          </a:stretch>
        </p:blipFill>
        <p:spPr>
          <a:xfrm>
            <a:off x="2097083" y="869848"/>
            <a:ext cx="3116575" cy="151264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2417B3FF-B608-6A7E-0C2A-F2978B51583D}"/>
            </a:ext>
          </a:extLst>
        </p:cNvPr>
        <p:cNvGrpSpPr/>
        <p:nvPr/>
      </p:nvGrpSpPr>
      <p:grpSpPr>
        <a:xfrm>
          <a:off x="0" y="0"/>
          <a:ext cx="0" cy="0"/>
          <a:chOff x="0" y="0"/>
          <a:chExt cx="0" cy="0"/>
        </a:xfrm>
      </p:grpSpPr>
      <p:sp>
        <p:nvSpPr>
          <p:cNvPr id="211" name="Google Shape;211;p18">
            <a:extLst>
              <a:ext uri="{FF2B5EF4-FFF2-40B4-BE49-F238E27FC236}">
                <a16:creationId xmlns:a16="http://schemas.microsoft.com/office/drawing/2014/main" id="{47848BEA-4312-68C1-2E19-98CD290033A2}"/>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solidFill>
                  <a:schemeClr val="lt1"/>
                </a:solidFill>
              </a:rPr>
              <a:t>Final Paychecks</a:t>
            </a:r>
            <a:endParaRPr dirty="0">
              <a:solidFill>
                <a:schemeClr val="lt1"/>
              </a:solidFill>
            </a:endParaRPr>
          </a:p>
        </p:txBody>
      </p:sp>
      <p:sp>
        <p:nvSpPr>
          <p:cNvPr id="214" name="Google Shape;214;p18">
            <a:hlinkClick r:id="rId3" action="ppaction://hlinksldjump"/>
            <a:extLst>
              <a:ext uri="{FF2B5EF4-FFF2-40B4-BE49-F238E27FC236}">
                <a16:creationId xmlns:a16="http://schemas.microsoft.com/office/drawing/2014/main" id="{B711E4B2-5668-3F0D-95EC-6D352A4A99EF}"/>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a:extLst>
              <a:ext uri="{FF2B5EF4-FFF2-40B4-BE49-F238E27FC236}">
                <a16:creationId xmlns:a16="http://schemas.microsoft.com/office/drawing/2014/main" id="{F132E307-2C8A-7B2C-A96E-C46C6F31FB3B}"/>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344D8F7C-A31D-3E15-13B4-4078B01A7235}"/>
              </a:ext>
            </a:extLst>
          </p:cNvPr>
          <p:cNvSpPr txBox="1"/>
          <p:nvPr/>
        </p:nvSpPr>
        <p:spPr>
          <a:xfrm>
            <a:off x="175178" y="2479248"/>
            <a:ext cx="5866397" cy="3370153"/>
          </a:xfrm>
          <a:prstGeom prst="rect">
            <a:avLst/>
          </a:prstGeom>
          <a:noFill/>
        </p:spPr>
        <p:txBody>
          <a:bodyPr wrap="square" rtlCol="0">
            <a:spAutoFit/>
          </a:bodyPr>
          <a:lstStyle/>
          <a:p>
            <a:pPr marL="0" lvl="0" indent="0" algn="l" rtl="0">
              <a:lnSpc>
                <a:spcPct val="100000"/>
              </a:lnSpc>
              <a:spcBef>
                <a:spcPts val="0"/>
              </a:spcBef>
              <a:spcAft>
                <a:spcPts val="0"/>
              </a:spcAft>
              <a:buNone/>
            </a:pPr>
            <a:r>
              <a:rPr lang="en-US" sz="2400" dirty="0">
                <a:latin typeface="+mn-lt"/>
                <a:sym typeface="Darker Grotesque"/>
              </a:rPr>
              <a:t>Potential Pitfalls:</a:t>
            </a:r>
          </a:p>
          <a:p>
            <a:pPr marL="0" lvl="0" indent="0" algn="l" rtl="0">
              <a:lnSpc>
                <a:spcPct val="100000"/>
              </a:lnSpc>
              <a:spcBef>
                <a:spcPts val="0"/>
              </a:spcBef>
              <a:spcAft>
                <a:spcPts val="0"/>
              </a:spcAft>
              <a:buNone/>
            </a:pPr>
            <a:endParaRPr lang="en-US" sz="2400" dirty="0">
              <a:latin typeface="+mn-lt"/>
              <a:sym typeface="Darker Grotesque"/>
            </a:endParaRPr>
          </a:p>
          <a:p>
            <a:pPr marL="285750" lvl="0" indent="-285750" algn="l" rtl="0">
              <a:lnSpc>
                <a:spcPct val="100000"/>
              </a:lnSpc>
              <a:spcBef>
                <a:spcPts val="0"/>
              </a:spcBef>
              <a:spcAft>
                <a:spcPts val="0"/>
              </a:spcAft>
              <a:buFont typeface="Arial" panose="020B0604020202020204" pitchFamily="34" charset="0"/>
              <a:buChar char="•"/>
            </a:pPr>
            <a:r>
              <a:rPr lang="en-US" sz="2000" dirty="0">
                <a:latin typeface="+mn-lt"/>
                <a:sym typeface="Darker Grotesque"/>
              </a:rPr>
              <a:t>Timeliness</a:t>
            </a:r>
          </a:p>
          <a:p>
            <a:pPr lvl="8"/>
            <a:r>
              <a:rPr lang="en-US" sz="2000" dirty="0">
                <a:latin typeface="+mn-lt"/>
                <a:sym typeface="Darker Grotesque"/>
              </a:rPr>
              <a:t>     - 7 working days (Term/Layoff) or next payday</a:t>
            </a:r>
          </a:p>
          <a:p>
            <a:pPr lvl="8">
              <a:spcAft>
                <a:spcPts val="1200"/>
              </a:spcAft>
            </a:pPr>
            <a:r>
              <a:rPr lang="en-US" sz="2000" dirty="0">
                <a:latin typeface="+mn-lt"/>
                <a:sym typeface="Darker Grotesque"/>
              </a:rPr>
              <a:t>     - Next payday (Resignation)</a:t>
            </a:r>
          </a:p>
          <a:p>
            <a:pPr marL="285750" lvl="0" indent="-285750" algn="l" rtl="0">
              <a:lnSpc>
                <a:spcPct val="100000"/>
              </a:lnSpc>
              <a:spcBef>
                <a:spcPts val="0"/>
              </a:spcBef>
              <a:spcAft>
                <a:spcPts val="0"/>
              </a:spcAft>
              <a:buFont typeface="Arial" panose="020B0604020202020204" pitchFamily="34" charset="0"/>
              <a:buChar char="•"/>
            </a:pPr>
            <a:r>
              <a:rPr lang="en-US" sz="2000" dirty="0">
                <a:solidFill>
                  <a:srgbClr val="000000"/>
                </a:solidFill>
                <a:latin typeface="+mn-lt"/>
                <a:cs typeface="Arial"/>
                <a:sym typeface="Darker Grotesque"/>
              </a:rPr>
              <a:t>Set</a:t>
            </a:r>
            <a:r>
              <a:rPr lang="en-US" sz="2000" dirty="0">
                <a:latin typeface="+mn-lt"/>
                <a:sym typeface="Darker Grotesque"/>
              </a:rPr>
              <a:t>offs/Deductions</a:t>
            </a:r>
          </a:p>
          <a:p>
            <a:pPr lvl="0" algn="l" rtl="0">
              <a:lnSpc>
                <a:spcPct val="100000"/>
              </a:lnSpc>
              <a:spcBef>
                <a:spcPts val="0"/>
              </a:spcBef>
              <a:spcAft>
                <a:spcPts val="1200"/>
              </a:spcAft>
            </a:pPr>
            <a:r>
              <a:rPr lang="en-US" sz="2000" dirty="0">
                <a:latin typeface="+mn-lt"/>
                <a:sym typeface="Darker Grotesque"/>
              </a:rPr>
              <a:t>     - Acknowledgement from Employee/Good faith</a:t>
            </a:r>
          </a:p>
          <a:p>
            <a:pPr marL="285750" lvl="0" indent="-285750" algn="l" rtl="0">
              <a:lnSpc>
                <a:spcPct val="100000"/>
              </a:lnSpc>
              <a:spcBef>
                <a:spcPts val="0"/>
              </a:spcBef>
              <a:spcAft>
                <a:spcPts val="0"/>
              </a:spcAft>
              <a:buFont typeface="Arial" panose="020B0604020202020204" pitchFamily="34" charset="0"/>
              <a:buChar char="•"/>
            </a:pPr>
            <a:r>
              <a:rPr lang="en-US" sz="2000" dirty="0">
                <a:solidFill>
                  <a:srgbClr val="000000"/>
                </a:solidFill>
                <a:latin typeface="+mn-lt"/>
                <a:cs typeface="Arial"/>
                <a:sym typeface="Darker Grotesque"/>
              </a:rPr>
              <a:t>Failure/Refusal to Return Busines</a:t>
            </a:r>
            <a:r>
              <a:rPr lang="en-US" sz="2000" dirty="0">
                <a:latin typeface="+mn-lt"/>
                <a:sym typeface="Darker Grotesque"/>
              </a:rPr>
              <a:t>s Equipment</a:t>
            </a:r>
          </a:p>
          <a:p>
            <a:pPr lvl="0" algn="l" rtl="0">
              <a:lnSpc>
                <a:spcPct val="100000"/>
              </a:lnSpc>
              <a:spcBef>
                <a:spcPts val="0"/>
              </a:spcBef>
              <a:spcAft>
                <a:spcPts val="0"/>
              </a:spcAft>
            </a:pPr>
            <a:r>
              <a:rPr lang="en-US" sz="2000" dirty="0">
                <a:solidFill>
                  <a:srgbClr val="000000"/>
                </a:solidFill>
                <a:latin typeface="+mn-lt"/>
                <a:cs typeface="Arial"/>
                <a:sym typeface="Darker Grotesque"/>
              </a:rPr>
              <a:t>     - At least minimum wage</a:t>
            </a:r>
          </a:p>
        </p:txBody>
      </p:sp>
      <p:sp>
        <p:nvSpPr>
          <p:cNvPr id="4" name="Rectangle 3">
            <a:extLst>
              <a:ext uri="{FF2B5EF4-FFF2-40B4-BE49-F238E27FC236}">
                <a16:creationId xmlns:a16="http://schemas.microsoft.com/office/drawing/2014/main" id="{6D1A5A74-F7F7-13BC-DC86-4C40C881B11F}"/>
              </a:ext>
            </a:extLst>
          </p:cNvPr>
          <p:cNvSpPr/>
          <p:nvPr/>
        </p:nvSpPr>
        <p:spPr>
          <a:xfrm>
            <a:off x="0" y="1702149"/>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4163962-9F08-1242-AE56-D7AB7E9558D7}"/>
              </a:ext>
            </a:extLst>
          </p:cNvPr>
          <p:cNvPicPr>
            <a:picLocks noChangeAspect="1"/>
          </p:cNvPicPr>
          <p:nvPr/>
        </p:nvPicPr>
        <p:blipFill>
          <a:blip r:embed="rId4"/>
          <a:stretch>
            <a:fillRect/>
          </a:stretch>
        </p:blipFill>
        <p:spPr>
          <a:xfrm>
            <a:off x="6967158" y="2670051"/>
            <a:ext cx="4134320" cy="2425380"/>
          </a:xfrm>
          <a:prstGeom prst="rect">
            <a:avLst/>
          </a:prstGeom>
        </p:spPr>
      </p:pic>
    </p:spTree>
    <p:extLst>
      <p:ext uri="{BB962C8B-B14F-4D97-AF65-F5344CB8AC3E}">
        <p14:creationId xmlns:p14="http://schemas.microsoft.com/office/powerpoint/2010/main" val="1611350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96AF804A-CF30-37E3-E3BC-C6E258E1F342}"/>
            </a:ext>
          </a:extLst>
        </p:cNvPr>
        <p:cNvGrpSpPr/>
        <p:nvPr/>
      </p:nvGrpSpPr>
      <p:grpSpPr>
        <a:xfrm>
          <a:off x="0" y="0"/>
          <a:ext cx="0" cy="0"/>
          <a:chOff x="0" y="0"/>
          <a:chExt cx="0" cy="0"/>
        </a:xfrm>
      </p:grpSpPr>
      <p:sp>
        <p:nvSpPr>
          <p:cNvPr id="211" name="Google Shape;211;p18">
            <a:extLst>
              <a:ext uri="{FF2B5EF4-FFF2-40B4-BE49-F238E27FC236}">
                <a16:creationId xmlns:a16="http://schemas.microsoft.com/office/drawing/2014/main" id="{B3903D29-1904-0580-DC9E-B56D57D30763}"/>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solidFill>
                  <a:schemeClr val="lt1"/>
                </a:solidFill>
              </a:rPr>
              <a:t>Handbooks and Policies</a:t>
            </a:r>
            <a:endParaRPr dirty="0">
              <a:solidFill>
                <a:schemeClr val="lt1"/>
              </a:solidFill>
            </a:endParaRPr>
          </a:p>
        </p:txBody>
      </p:sp>
      <p:sp>
        <p:nvSpPr>
          <p:cNvPr id="214" name="Google Shape;214;p18">
            <a:hlinkClick r:id="rId3" action="ppaction://hlinksldjump"/>
            <a:extLst>
              <a:ext uri="{FF2B5EF4-FFF2-40B4-BE49-F238E27FC236}">
                <a16:creationId xmlns:a16="http://schemas.microsoft.com/office/drawing/2014/main" id="{F756C6D1-D372-403E-AC67-DB7C81DCC212}"/>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a:extLst>
              <a:ext uri="{FF2B5EF4-FFF2-40B4-BE49-F238E27FC236}">
                <a16:creationId xmlns:a16="http://schemas.microsoft.com/office/drawing/2014/main" id="{DB5D7DF9-F515-7C3B-48F3-5125CF23740B}"/>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D60D30B-554C-19ED-3D98-C20F2915D3AF}"/>
              </a:ext>
            </a:extLst>
          </p:cNvPr>
          <p:cNvSpPr txBox="1"/>
          <p:nvPr/>
        </p:nvSpPr>
        <p:spPr>
          <a:xfrm>
            <a:off x="175178" y="2479248"/>
            <a:ext cx="5866397" cy="2985433"/>
          </a:xfrm>
          <a:prstGeom prst="rect">
            <a:avLst/>
          </a:prstGeom>
          <a:noFill/>
        </p:spPr>
        <p:txBody>
          <a:bodyPr wrap="square" rtlCol="0">
            <a:spAutoFit/>
          </a:bodyPr>
          <a:lstStyle/>
          <a:p>
            <a:pPr marL="0" lvl="0" indent="0" algn="l" rtl="0">
              <a:lnSpc>
                <a:spcPct val="100000"/>
              </a:lnSpc>
              <a:spcBef>
                <a:spcPts val="0"/>
              </a:spcBef>
              <a:spcAft>
                <a:spcPts val="0"/>
              </a:spcAft>
              <a:buNone/>
            </a:pPr>
            <a:r>
              <a:rPr lang="en-US" sz="2400" dirty="0">
                <a:latin typeface="+mn-lt"/>
                <a:sym typeface="Darker Grotesque"/>
              </a:rPr>
              <a:t>Handbooks or Standalone Policies:</a:t>
            </a:r>
          </a:p>
          <a:p>
            <a:pPr marL="0" lvl="0" indent="0" algn="l" rtl="0">
              <a:lnSpc>
                <a:spcPct val="100000"/>
              </a:lnSpc>
              <a:spcBef>
                <a:spcPts val="0"/>
              </a:spcBef>
              <a:spcAft>
                <a:spcPts val="0"/>
              </a:spcAft>
              <a:buNone/>
            </a:pPr>
            <a:endParaRPr lang="en-US" sz="1400" b="1" dirty="0">
              <a:solidFill>
                <a:srgbClr val="000000"/>
              </a:solidFill>
              <a:latin typeface="+mn-lt"/>
              <a:cs typeface="Arial"/>
              <a:sym typeface="Darker Grotesque"/>
            </a:endParaRPr>
          </a:p>
          <a:p>
            <a:pPr marL="342900" lvl="0" indent="-342900" algn="l" rtl="0">
              <a:lnSpc>
                <a:spcPct val="100000"/>
              </a:lnSpc>
              <a:spcBef>
                <a:spcPts val="0"/>
              </a:spcBef>
              <a:spcAft>
                <a:spcPts val="0"/>
              </a:spcAft>
              <a:buFont typeface="Arial" panose="020B0604020202020204" pitchFamily="34" charset="0"/>
              <a:buChar char="•"/>
            </a:pPr>
            <a:r>
              <a:rPr lang="en-US" sz="2000" dirty="0">
                <a:solidFill>
                  <a:srgbClr val="000000"/>
                </a:solidFill>
                <a:latin typeface="+mn-lt"/>
                <a:cs typeface="Arial"/>
                <a:sym typeface="Darker Grotesque"/>
              </a:rPr>
              <a:t>Relevant Arizona Statutes Addressed</a:t>
            </a:r>
          </a:p>
          <a:p>
            <a:pPr lvl="0" algn="l" rtl="0">
              <a:lnSpc>
                <a:spcPct val="100000"/>
              </a:lnSpc>
              <a:spcBef>
                <a:spcPts val="0"/>
              </a:spcBef>
              <a:spcAft>
                <a:spcPts val="0"/>
              </a:spcAft>
            </a:pPr>
            <a:r>
              <a:rPr lang="en-US" sz="2000" dirty="0">
                <a:latin typeface="+mn-lt"/>
                <a:sym typeface="Darker Grotesque"/>
              </a:rPr>
              <a:t>     - Arizona Paid Sick Leave</a:t>
            </a:r>
          </a:p>
          <a:p>
            <a:pPr lvl="0" algn="l" rtl="0">
              <a:lnSpc>
                <a:spcPct val="100000"/>
              </a:lnSpc>
              <a:spcBef>
                <a:spcPts val="0"/>
              </a:spcBef>
              <a:spcAft>
                <a:spcPts val="0"/>
              </a:spcAft>
            </a:pPr>
            <a:r>
              <a:rPr lang="en-US" sz="2000" dirty="0">
                <a:solidFill>
                  <a:srgbClr val="000000"/>
                </a:solidFill>
                <a:latin typeface="+mn-lt"/>
                <a:cs typeface="Arial"/>
                <a:sym typeface="Darker Grotesque"/>
              </a:rPr>
              <a:t>     - Constructive Discharge Notice</a:t>
            </a:r>
          </a:p>
          <a:p>
            <a:pPr lvl="0" algn="l" rtl="0">
              <a:lnSpc>
                <a:spcPct val="100000"/>
              </a:lnSpc>
              <a:spcBef>
                <a:spcPts val="0"/>
              </a:spcBef>
              <a:spcAft>
                <a:spcPts val="0"/>
              </a:spcAft>
            </a:pPr>
            <a:r>
              <a:rPr lang="en-US" sz="2000" dirty="0">
                <a:latin typeface="+mn-lt"/>
                <a:sym typeface="Darker Grotesque"/>
              </a:rPr>
              <a:t>     - Deductions from pay / pay corrections</a:t>
            </a:r>
          </a:p>
          <a:p>
            <a:pPr lvl="0" algn="l" rtl="0">
              <a:lnSpc>
                <a:spcPct val="100000"/>
              </a:lnSpc>
              <a:spcBef>
                <a:spcPts val="0"/>
              </a:spcBef>
              <a:spcAft>
                <a:spcPts val="0"/>
              </a:spcAft>
            </a:pPr>
            <a:r>
              <a:rPr lang="en-US" sz="2000" dirty="0">
                <a:latin typeface="+mn-lt"/>
                <a:sym typeface="Darker Grotesque"/>
              </a:rPr>
              <a:t>     - Drug Testing</a:t>
            </a:r>
          </a:p>
          <a:p>
            <a:pPr lvl="0" algn="l" rtl="0">
              <a:lnSpc>
                <a:spcPct val="100000"/>
              </a:lnSpc>
              <a:spcBef>
                <a:spcPts val="0"/>
              </a:spcBef>
              <a:spcAft>
                <a:spcPts val="1200"/>
              </a:spcAft>
            </a:pPr>
            <a:r>
              <a:rPr lang="en-US" sz="2000" dirty="0">
                <a:latin typeface="+mn-lt"/>
                <a:sym typeface="Darker Grotesque"/>
              </a:rPr>
              <a:t>     - Training Reimbursements</a:t>
            </a:r>
          </a:p>
          <a:p>
            <a:pPr marL="342900" lvl="0" indent="-342900" algn="l" rtl="0">
              <a:lnSpc>
                <a:spcPct val="100000"/>
              </a:lnSpc>
              <a:spcBef>
                <a:spcPts val="0"/>
              </a:spcBef>
              <a:spcAft>
                <a:spcPts val="0"/>
              </a:spcAft>
              <a:buFont typeface="Arial" panose="020B0604020202020204" pitchFamily="34" charset="0"/>
              <a:buChar char="•"/>
            </a:pPr>
            <a:r>
              <a:rPr lang="en-US" sz="2000" dirty="0">
                <a:solidFill>
                  <a:srgbClr val="000000"/>
                </a:solidFill>
                <a:latin typeface="+mn-lt"/>
                <a:cs typeface="Arial"/>
                <a:sym typeface="Darker Grotesque"/>
              </a:rPr>
              <a:t>Signed by Employees</a:t>
            </a:r>
          </a:p>
        </p:txBody>
      </p:sp>
      <p:sp>
        <p:nvSpPr>
          <p:cNvPr id="4" name="Rectangle 3">
            <a:extLst>
              <a:ext uri="{FF2B5EF4-FFF2-40B4-BE49-F238E27FC236}">
                <a16:creationId xmlns:a16="http://schemas.microsoft.com/office/drawing/2014/main" id="{47B3E420-0AB9-1DA8-4294-C6C9C886312C}"/>
              </a:ext>
            </a:extLst>
          </p:cNvPr>
          <p:cNvSpPr/>
          <p:nvPr/>
        </p:nvSpPr>
        <p:spPr>
          <a:xfrm>
            <a:off x="0" y="1702149"/>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D7A725A-0618-3816-2C46-ECCCB36D245F}"/>
              </a:ext>
            </a:extLst>
          </p:cNvPr>
          <p:cNvPicPr>
            <a:picLocks noChangeAspect="1"/>
          </p:cNvPicPr>
          <p:nvPr/>
        </p:nvPicPr>
        <p:blipFill>
          <a:blip r:embed="rId4"/>
          <a:stretch>
            <a:fillRect/>
          </a:stretch>
        </p:blipFill>
        <p:spPr>
          <a:xfrm>
            <a:off x="6715782" y="2582450"/>
            <a:ext cx="4649143" cy="3101569"/>
          </a:xfrm>
          <a:prstGeom prst="rect">
            <a:avLst/>
          </a:prstGeom>
        </p:spPr>
      </p:pic>
    </p:spTree>
    <p:extLst>
      <p:ext uri="{BB962C8B-B14F-4D97-AF65-F5344CB8AC3E}">
        <p14:creationId xmlns:p14="http://schemas.microsoft.com/office/powerpoint/2010/main" val="2230294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41F784B9-C35A-3CCD-4670-D7732CB522E7}"/>
            </a:ext>
          </a:extLst>
        </p:cNvPr>
        <p:cNvGrpSpPr/>
        <p:nvPr/>
      </p:nvGrpSpPr>
      <p:grpSpPr>
        <a:xfrm>
          <a:off x="0" y="0"/>
          <a:ext cx="0" cy="0"/>
          <a:chOff x="0" y="0"/>
          <a:chExt cx="0" cy="0"/>
        </a:xfrm>
      </p:grpSpPr>
      <p:sp>
        <p:nvSpPr>
          <p:cNvPr id="211" name="Google Shape;211;p18">
            <a:extLst>
              <a:ext uri="{FF2B5EF4-FFF2-40B4-BE49-F238E27FC236}">
                <a16:creationId xmlns:a16="http://schemas.microsoft.com/office/drawing/2014/main" id="{2D55457C-F02C-8134-B70B-766515AA1CA5}"/>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solidFill>
                  <a:schemeClr val="lt1"/>
                </a:solidFill>
              </a:rPr>
              <a:t>Arizona Medical Marijuana Act (AMMA)</a:t>
            </a:r>
            <a:endParaRPr dirty="0">
              <a:solidFill>
                <a:schemeClr val="lt1"/>
              </a:solidFill>
            </a:endParaRPr>
          </a:p>
        </p:txBody>
      </p:sp>
      <p:sp>
        <p:nvSpPr>
          <p:cNvPr id="214" name="Google Shape;214;p18">
            <a:hlinkClick r:id="rId3" action="ppaction://hlinksldjump"/>
            <a:extLst>
              <a:ext uri="{FF2B5EF4-FFF2-40B4-BE49-F238E27FC236}">
                <a16:creationId xmlns:a16="http://schemas.microsoft.com/office/drawing/2014/main" id="{DDD3F780-2073-AC81-F070-B8CFE90CC519}"/>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a:extLst>
              <a:ext uri="{FF2B5EF4-FFF2-40B4-BE49-F238E27FC236}">
                <a16:creationId xmlns:a16="http://schemas.microsoft.com/office/drawing/2014/main" id="{C20E5DFE-0E62-C39E-1CF6-0AEE11181484}"/>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EEA8B773-FE24-4976-0038-5CA7FCFA1B00}"/>
              </a:ext>
            </a:extLst>
          </p:cNvPr>
          <p:cNvSpPr txBox="1"/>
          <p:nvPr/>
        </p:nvSpPr>
        <p:spPr>
          <a:xfrm>
            <a:off x="175178" y="2479248"/>
            <a:ext cx="5866397" cy="3785652"/>
          </a:xfrm>
          <a:prstGeom prst="rect">
            <a:avLst/>
          </a:prstGeom>
          <a:noFill/>
        </p:spPr>
        <p:txBody>
          <a:bodyPr wrap="square" rtlCol="0">
            <a:spAutoFit/>
          </a:bodyPr>
          <a:lstStyle/>
          <a:p>
            <a:pPr marL="0" lvl="0" indent="0" algn="l" rtl="0">
              <a:lnSpc>
                <a:spcPct val="100000"/>
              </a:lnSpc>
              <a:spcBef>
                <a:spcPts val="0"/>
              </a:spcBef>
              <a:spcAft>
                <a:spcPts val="0"/>
              </a:spcAft>
              <a:buNone/>
            </a:pPr>
            <a:r>
              <a:rPr lang="en-US" sz="2400" dirty="0">
                <a:latin typeface="+mn-lt"/>
                <a:sym typeface="Darker Grotesque"/>
              </a:rPr>
              <a:t>AMMA Employee Rights</a:t>
            </a:r>
          </a:p>
          <a:p>
            <a:pPr marL="0" lvl="0" indent="0" algn="l" rtl="0">
              <a:lnSpc>
                <a:spcPct val="100000"/>
              </a:lnSpc>
              <a:spcBef>
                <a:spcPts val="0"/>
              </a:spcBef>
              <a:spcAft>
                <a:spcPts val="0"/>
              </a:spcAft>
              <a:buNone/>
            </a:pPr>
            <a:endParaRPr lang="en-US" sz="2400" dirty="0">
              <a:latin typeface="+mn-lt"/>
              <a:sym typeface="Darker Grotesque"/>
            </a:endParaRPr>
          </a:p>
          <a:p>
            <a:pPr marL="342900" lvl="0" indent="-342900" algn="l" rtl="0">
              <a:lnSpc>
                <a:spcPct val="100000"/>
              </a:lnSpc>
              <a:spcBef>
                <a:spcPts val="0"/>
              </a:spcBef>
              <a:spcAft>
                <a:spcPts val="0"/>
              </a:spcAft>
              <a:buFont typeface="Arial" panose="020B0604020202020204" pitchFamily="34" charset="0"/>
              <a:buChar char="•"/>
            </a:pPr>
            <a:r>
              <a:rPr lang="en-US" sz="2000" dirty="0">
                <a:solidFill>
                  <a:srgbClr val="000000"/>
                </a:solidFill>
                <a:latin typeface="+mn-lt"/>
                <a:cs typeface="Arial"/>
                <a:sym typeface="Darker Grotesque"/>
              </a:rPr>
              <a:t>Employment Protections</a:t>
            </a:r>
          </a:p>
          <a:p>
            <a:pPr lvl="0" algn="l" rtl="0">
              <a:lnSpc>
                <a:spcPct val="100000"/>
              </a:lnSpc>
              <a:spcBef>
                <a:spcPts val="0"/>
              </a:spcBef>
              <a:spcAft>
                <a:spcPts val="0"/>
              </a:spcAft>
            </a:pPr>
            <a:r>
              <a:rPr lang="en-US" sz="2000" dirty="0">
                <a:latin typeface="+mn-lt"/>
                <a:sym typeface="Darker Grotesque"/>
              </a:rPr>
              <a:t>     - </a:t>
            </a:r>
            <a:r>
              <a:rPr lang="en-US" sz="1600" dirty="0">
                <a:latin typeface="+mn-lt"/>
                <a:sym typeface="Darker Grotesque"/>
              </a:rPr>
              <a:t>Status as AMMA Cardholder</a:t>
            </a:r>
          </a:p>
          <a:p>
            <a:pPr lvl="0" algn="l" rtl="0">
              <a:lnSpc>
                <a:spcPct val="100000"/>
              </a:lnSpc>
              <a:spcBef>
                <a:spcPts val="0"/>
              </a:spcBef>
              <a:spcAft>
                <a:spcPts val="0"/>
              </a:spcAft>
            </a:pPr>
            <a:r>
              <a:rPr lang="en-US" sz="1600" dirty="0">
                <a:latin typeface="+mn-lt"/>
                <a:sym typeface="Darker Grotesque"/>
              </a:rPr>
              <a:t>      - Positive Drug Test</a:t>
            </a:r>
          </a:p>
          <a:p>
            <a:pPr lvl="0" algn="l" rtl="0">
              <a:lnSpc>
                <a:spcPct val="100000"/>
              </a:lnSpc>
              <a:spcBef>
                <a:spcPts val="0"/>
              </a:spcBef>
              <a:spcAft>
                <a:spcPts val="1200"/>
              </a:spcAft>
            </a:pPr>
            <a:r>
              <a:rPr lang="en-US" sz="1600" dirty="0">
                <a:latin typeface="+mn-lt"/>
                <a:sym typeface="Darker Grotesque"/>
              </a:rPr>
              <a:t>      - No Recreational (and no use, possession, impairment)</a:t>
            </a:r>
          </a:p>
          <a:p>
            <a:pPr marL="342900" lvl="0" indent="-342900" algn="l" rtl="0">
              <a:lnSpc>
                <a:spcPct val="100000"/>
              </a:lnSpc>
              <a:spcBef>
                <a:spcPts val="0"/>
              </a:spcBef>
              <a:spcAft>
                <a:spcPts val="1200"/>
              </a:spcAft>
              <a:buFont typeface="Arial" panose="020B0604020202020204" pitchFamily="34" charset="0"/>
              <a:buChar char="•"/>
            </a:pPr>
            <a:r>
              <a:rPr lang="en-US" sz="2000" dirty="0">
                <a:solidFill>
                  <a:srgbClr val="000000"/>
                </a:solidFill>
                <a:latin typeface="+mn-lt"/>
                <a:cs typeface="Arial"/>
                <a:sym typeface="Darker Grotesque"/>
              </a:rPr>
              <a:t>Private Right of Action</a:t>
            </a:r>
          </a:p>
          <a:p>
            <a:pPr marL="342900" lvl="0" indent="-342900" algn="l" rtl="0">
              <a:lnSpc>
                <a:spcPct val="100000"/>
              </a:lnSpc>
              <a:spcBef>
                <a:spcPts val="0"/>
              </a:spcBef>
              <a:spcAft>
                <a:spcPts val="1200"/>
              </a:spcAft>
              <a:buFont typeface="Arial" panose="020B0604020202020204" pitchFamily="34" charset="0"/>
              <a:buChar char="•"/>
            </a:pPr>
            <a:r>
              <a:rPr lang="en-US" sz="2000" dirty="0">
                <a:latin typeface="+mn-lt"/>
                <a:sym typeface="Darker Grotesque"/>
              </a:rPr>
              <a:t>Safety Sensitive Positions</a:t>
            </a:r>
          </a:p>
          <a:p>
            <a:pPr marL="342900" lvl="0" indent="-342900" algn="l" rtl="0">
              <a:lnSpc>
                <a:spcPct val="100000"/>
              </a:lnSpc>
              <a:spcBef>
                <a:spcPts val="0"/>
              </a:spcBef>
              <a:spcAft>
                <a:spcPts val="1200"/>
              </a:spcAft>
              <a:buFont typeface="Arial" panose="020B0604020202020204" pitchFamily="34" charset="0"/>
              <a:buChar char="•"/>
            </a:pPr>
            <a:r>
              <a:rPr lang="en-US" sz="2000" dirty="0">
                <a:solidFill>
                  <a:srgbClr val="000000"/>
                </a:solidFill>
                <a:latin typeface="+mn-lt"/>
                <a:cs typeface="Arial"/>
                <a:sym typeface="Darker Grotesque"/>
              </a:rPr>
              <a:t>Drug Free </a:t>
            </a:r>
            <a:r>
              <a:rPr lang="en-US" sz="2000" b="1" dirty="0">
                <a:latin typeface="+mn-lt"/>
                <a:sym typeface="Darker Grotesque"/>
              </a:rPr>
              <a:t>Workplace</a:t>
            </a:r>
            <a:r>
              <a:rPr lang="en-US" sz="2000" dirty="0">
                <a:latin typeface="+mn-lt"/>
                <a:sym typeface="Darker Grotesque"/>
              </a:rPr>
              <a:t> Act</a:t>
            </a:r>
          </a:p>
          <a:p>
            <a:pPr marL="342900" lvl="0" indent="-342900" algn="l" rtl="0">
              <a:lnSpc>
                <a:spcPct val="100000"/>
              </a:lnSpc>
              <a:spcBef>
                <a:spcPts val="0"/>
              </a:spcBef>
              <a:spcAft>
                <a:spcPts val="0"/>
              </a:spcAft>
              <a:buFont typeface="Arial" panose="020B0604020202020204" pitchFamily="34" charset="0"/>
              <a:buChar char="•"/>
            </a:pPr>
            <a:r>
              <a:rPr lang="en-US" sz="2000" dirty="0">
                <a:solidFill>
                  <a:srgbClr val="000000"/>
                </a:solidFill>
                <a:latin typeface="+mn-lt"/>
                <a:cs typeface="Arial"/>
                <a:sym typeface="Darker Grotesque"/>
              </a:rPr>
              <a:t>Drug Test +</a:t>
            </a:r>
          </a:p>
        </p:txBody>
      </p:sp>
      <p:sp>
        <p:nvSpPr>
          <p:cNvPr id="4" name="Rectangle 3">
            <a:extLst>
              <a:ext uri="{FF2B5EF4-FFF2-40B4-BE49-F238E27FC236}">
                <a16:creationId xmlns:a16="http://schemas.microsoft.com/office/drawing/2014/main" id="{82C66063-11DA-D4A6-8308-8E6309C4F209}"/>
              </a:ext>
            </a:extLst>
          </p:cNvPr>
          <p:cNvSpPr/>
          <p:nvPr/>
        </p:nvSpPr>
        <p:spPr>
          <a:xfrm>
            <a:off x="0" y="1702149"/>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178C21A-C56C-B06A-3D54-917079451F7C}"/>
              </a:ext>
            </a:extLst>
          </p:cNvPr>
          <p:cNvPicPr>
            <a:picLocks noChangeAspect="1"/>
          </p:cNvPicPr>
          <p:nvPr/>
        </p:nvPicPr>
        <p:blipFill>
          <a:blip r:embed="rId4"/>
          <a:stretch>
            <a:fillRect/>
          </a:stretch>
        </p:blipFill>
        <p:spPr>
          <a:xfrm>
            <a:off x="8158258" y="1702149"/>
            <a:ext cx="4033742" cy="5120901"/>
          </a:xfrm>
          <a:prstGeom prst="rect">
            <a:avLst/>
          </a:prstGeom>
        </p:spPr>
      </p:pic>
    </p:spTree>
    <p:extLst>
      <p:ext uri="{BB962C8B-B14F-4D97-AF65-F5344CB8AC3E}">
        <p14:creationId xmlns:p14="http://schemas.microsoft.com/office/powerpoint/2010/main" val="3808405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5">
          <a:extLst>
            <a:ext uri="{FF2B5EF4-FFF2-40B4-BE49-F238E27FC236}">
              <a16:creationId xmlns:a16="http://schemas.microsoft.com/office/drawing/2014/main" id="{D6714EF3-3AC9-FDF6-9806-780E6334EBF1}"/>
            </a:ext>
          </a:extLst>
        </p:cNvPr>
        <p:cNvGrpSpPr/>
        <p:nvPr/>
      </p:nvGrpSpPr>
      <p:grpSpPr>
        <a:xfrm>
          <a:off x="0" y="0"/>
          <a:ext cx="0" cy="0"/>
          <a:chOff x="0" y="0"/>
          <a:chExt cx="0" cy="0"/>
        </a:xfrm>
      </p:grpSpPr>
      <p:cxnSp>
        <p:nvCxnSpPr>
          <p:cNvPr id="566" name="Google Shape;566;p24">
            <a:extLst>
              <a:ext uri="{FF2B5EF4-FFF2-40B4-BE49-F238E27FC236}">
                <a16:creationId xmlns:a16="http://schemas.microsoft.com/office/drawing/2014/main" id="{3F0F9B59-1C69-4415-394E-A44FEF72D43F}"/>
              </a:ext>
            </a:extLst>
          </p:cNvPr>
          <p:cNvCxnSpPr/>
          <p:nvPr/>
        </p:nvCxnSpPr>
        <p:spPr>
          <a:xfrm>
            <a:off x="7413500" y="5225025"/>
            <a:ext cx="1550100" cy="0"/>
          </a:xfrm>
          <a:prstGeom prst="straightConnector1">
            <a:avLst/>
          </a:prstGeom>
          <a:noFill/>
          <a:ln w="38100" cap="rnd" cmpd="sng">
            <a:solidFill>
              <a:schemeClr val="lt1"/>
            </a:solidFill>
            <a:prstDash val="solid"/>
            <a:round/>
            <a:headEnd type="none" w="med" len="med"/>
            <a:tailEnd type="none" w="med" len="med"/>
          </a:ln>
        </p:spPr>
      </p:cxnSp>
      <p:sp>
        <p:nvSpPr>
          <p:cNvPr id="568" name="Google Shape;568;p24">
            <a:extLst>
              <a:ext uri="{FF2B5EF4-FFF2-40B4-BE49-F238E27FC236}">
                <a16:creationId xmlns:a16="http://schemas.microsoft.com/office/drawing/2014/main" id="{BDAC0D66-256B-C970-D8CB-4B514A23BB65}"/>
              </a:ext>
            </a:extLst>
          </p:cNvPr>
          <p:cNvSpPr txBox="1">
            <a:spLocks noGrp="1"/>
          </p:cNvSpPr>
          <p:nvPr>
            <p:ph type="title"/>
          </p:nvPr>
        </p:nvSpPr>
        <p:spPr>
          <a:xfrm>
            <a:off x="7205700" y="2096575"/>
            <a:ext cx="4962000" cy="13416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 sz="6000"/>
              <a:t>Thank you!</a:t>
            </a:r>
            <a:endParaRPr sz="6000"/>
          </a:p>
        </p:txBody>
      </p:sp>
      <p:sp>
        <p:nvSpPr>
          <p:cNvPr id="569" name="Google Shape;569;p24">
            <a:extLst>
              <a:ext uri="{FF2B5EF4-FFF2-40B4-BE49-F238E27FC236}">
                <a16:creationId xmlns:a16="http://schemas.microsoft.com/office/drawing/2014/main" id="{D69BC0DC-8BF8-1FF0-93AC-F96E9F12310F}"/>
              </a:ext>
            </a:extLst>
          </p:cNvPr>
          <p:cNvSpPr txBox="1">
            <a:spLocks noGrp="1"/>
          </p:cNvSpPr>
          <p:nvPr>
            <p:ph type="subTitle" idx="1"/>
          </p:nvPr>
        </p:nvSpPr>
        <p:spPr>
          <a:xfrm>
            <a:off x="7281900" y="3431225"/>
            <a:ext cx="4430100" cy="717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solidFill>
                  <a:schemeClr val="lt1"/>
                </a:solidFill>
              </a:rPr>
              <a:t>Questions?</a:t>
            </a:r>
            <a:endParaRPr dirty="0">
              <a:solidFill>
                <a:schemeClr val="lt1"/>
              </a:solidFill>
            </a:endParaRPr>
          </a:p>
        </p:txBody>
      </p:sp>
      <p:sp>
        <p:nvSpPr>
          <p:cNvPr id="576" name="Google Shape;576;p24">
            <a:extLst>
              <a:ext uri="{FF2B5EF4-FFF2-40B4-BE49-F238E27FC236}">
                <a16:creationId xmlns:a16="http://schemas.microsoft.com/office/drawing/2014/main" id="{665A5549-A9C1-2B04-8BCF-FDA51EE12BC5}"/>
              </a:ext>
            </a:extLst>
          </p:cNvPr>
          <p:cNvSpPr txBox="1">
            <a:spLocks noGrp="1"/>
          </p:cNvSpPr>
          <p:nvPr>
            <p:ph type="body" idx="2"/>
          </p:nvPr>
        </p:nvSpPr>
        <p:spPr>
          <a:xfrm>
            <a:off x="7281900" y="3702347"/>
            <a:ext cx="4430100" cy="1231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lang="en-US" dirty="0">
              <a:solidFill>
                <a:schemeClr val="lt1"/>
              </a:solidFill>
            </a:endParaRPr>
          </a:p>
          <a:p>
            <a:pPr marL="0" lvl="0" indent="0" algn="l" rtl="0">
              <a:spcBef>
                <a:spcPts val="0"/>
              </a:spcBef>
              <a:spcAft>
                <a:spcPts val="0"/>
              </a:spcAft>
              <a:buNone/>
            </a:pPr>
            <a:r>
              <a:rPr lang="en-US" dirty="0"/>
              <a:t>RMutz</a:t>
            </a:r>
            <a:r>
              <a:rPr lang="en-US" dirty="0">
                <a:solidFill>
                  <a:schemeClr val="lt1"/>
                </a:solidFill>
              </a:rPr>
              <a:t>@farhangmedcoff.com</a:t>
            </a:r>
            <a:endParaRPr dirty="0">
              <a:solidFill>
                <a:schemeClr val="lt1"/>
              </a:solidFill>
            </a:endParaRPr>
          </a:p>
          <a:p>
            <a:pPr marL="0" lvl="0" indent="0" algn="l" rtl="0">
              <a:spcBef>
                <a:spcPts val="0"/>
              </a:spcBef>
              <a:spcAft>
                <a:spcPts val="0"/>
              </a:spcAft>
              <a:buNone/>
            </a:pPr>
            <a:r>
              <a:rPr lang="en-US" dirty="0">
                <a:solidFill>
                  <a:schemeClr val="lt1"/>
                </a:solidFill>
              </a:rPr>
              <a:t>520-214-2000</a:t>
            </a:r>
            <a:endParaRPr dirty="0">
              <a:solidFill>
                <a:schemeClr val="lt1"/>
              </a:solidFill>
            </a:endParaRPr>
          </a:p>
          <a:p>
            <a:pPr marL="0" lvl="0" indent="0" algn="l" rtl="0">
              <a:spcBef>
                <a:spcPts val="0"/>
              </a:spcBef>
              <a:spcAft>
                <a:spcPts val="0"/>
              </a:spcAft>
              <a:buNone/>
            </a:pPr>
            <a:r>
              <a:rPr lang="en-US" dirty="0"/>
              <a:t>f</a:t>
            </a:r>
            <a:r>
              <a:rPr lang="en" dirty="0">
                <a:solidFill>
                  <a:schemeClr val="lt1"/>
                </a:solidFill>
              </a:rPr>
              <a:t>arhangmedcoff.com</a:t>
            </a:r>
            <a:endParaRPr dirty="0">
              <a:solidFill>
                <a:schemeClr val="lt1"/>
              </a:solidFill>
            </a:endParaRPr>
          </a:p>
        </p:txBody>
      </p:sp>
      <p:sp>
        <p:nvSpPr>
          <p:cNvPr id="577" name="Google Shape;577;p24">
            <a:hlinkClick r:id="rId3" action="ppaction://hlinksldjump"/>
            <a:extLst>
              <a:ext uri="{FF2B5EF4-FFF2-40B4-BE49-F238E27FC236}">
                <a16:creationId xmlns:a16="http://schemas.microsoft.com/office/drawing/2014/main" id="{50ADF170-A288-B3A7-85C2-5C2C570450C0}"/>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AutoShape 2" descr="Grey-haired man with a grey suit and grey tie">
            <a:extLst>
              <a:ext uri="{FF2B5EF4-FFF2-40B4-BE49-F238E27FC236}">
                <a16:creationId xmlns:a16="http://schemas.microsoft.com/office/drawing/2014/main" id="{0EC972FD-F89D-C8EE-B784-000279D2133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788F8076-EF15-A58D-76B3-B205DE9F6441}"/>
              </a:ext>
            </a:extLst>
          </p:cNvPr>
          <p:cNvSpPr/>
          <p:nvPr/>
        </p:nvSpPr>
        <p:spPr>
          <a:xfrm>
            <a:off x="-9377" y="3885611"/>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B01A161-DAE9-8DF7-0314-0A7CC881F334}"/>
              </a:ext>
            </a:extLst>
          </p:cNvPr>
          <p:cNvPicPr>
            <a:picLocks noChangeAspect="1"/>
          </p:cNvPicPr>
          <p:nvPr/>
        </p:nvPicPr>
        <p:blipFill>
          <a:blip r:embed="rId4"/>
          <a:stretch>
            <a:fillRect/>
          </a:stretch>
        </p:blipFill>
        <p:spPr>
          <a:xfrm>
            <a:off x="1500891" y="689992"/>
            <a:ext cx="3847857" cy="3149597"/>
          </a:xfrm>
          <a:prstGeom prst="rect">
            <a:avLst/>
          </a:prstGeom>
        </p:spPr>
      </p:pic>
    </p:spTree>
    <p:extLst>
      <p:ext uri="{BB962C8B-B14F-4D97-AF65-F5344CB8AC3E}">
        <p14:creationId xmlns:p14="http://schemas.microsoft.com/office/powerpoint/2010/main" val="406461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C352DCFB-9436-9A01-EB72-2DCB720B239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DF32213-F416-F2F2-AE36-62B87E13E545}"/>
              </a:ext>
            </a:extLst>
          </p:cNvPr>
          <p:cNvPicPr>
            <a:picLocks noChangeAspect="1"/>
          </p:cNvPicPr>
          <p:nvPr/>
        </p:nvPicPr>
        <p:blipFill>
          <a:blip r:embed="rId3"/>
          <a:stretch>
            <a:fillRect/>
          </a:stretch>
        </p:blipFill>
        <p:spPr>
          <a:xfrm>
            <a:off x="6150427" y="3238498"/>
            <a:ext cx="5811920" cy="1550317"/>
          </a:xfrm>
          <a:prstGeom prst="rect">
            <a:avLst/>
          </a:prstGeom>
        </p:spPr>
      </p:pic>
      <p:sp>
        <p:nvSpPr>
          <p:cNvPr id="211" name="Google Shape;211;p18">
            <a:extLst>
              <a:ext uri="{FF2B5EF4-FFF2-40B4-BE49-F238E27FC236}">
                <a16:creationId xmlns:a16="http://schemas.microsoft.com/office/drawing/2014/main" id="{B7898299-40B1-D2E9-D0FC-EBE95C4F456F}"/>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solidFill>
                  <a:schemeClr val="lt1"/>
                </a:solidFill>
              </a:rPr>
              <a:t>The 20-Day Preliminary Notice</a:t>
            </a:r>
            <a:endParaRPr dirty="0">
              <a:solidFill>
                <a:schemeClr val="lt1"/>
              </a:solidFill>
            </a:endParaRPr>
          </a:p>
        </p:txBody>
      </p:sp>
      <p:sp>
        <p:nvSpPr>
          <p:cNvPr id="214" name="Google Shape;214;p18">
            <a:hlinkClick r:id="rId4" action="ppaction://hlinksldjump"/>
            <a:extLst>
              <a:ext uri="{FF2B5EF4-FFF2-40B4-BE49-F238E27FC236}">
                <a16:creationId xmlns:a16="http://schemas.microsoft.com/office/drawing/2014/main" id="{347E1EEE-F0E6-22FC-C96D-B5328BC18BB2}"/>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a:extLst>
              <a:ext uri="{FF2B5EF4-FFF2-40B4-BE49-F238E27FC236}">
                <a16:creationId xmlns:a16="http://schemas.microsoft.com/office/drawing/2014/main" id="{171F9DC8-33B9-4FBC-6713-F9E4244D5735}"/>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BD4762C8-3524-064A-481F-E4899B7A2C74}"/>
              </a:ext>
            </a:extLst>
          </p:cNvPr>
          <p:cNvSpPr txBox="1"/>
          <p:nvPr/>
        </p:nvSpPr>
        <p:spPr>
          <a:xfrm>
            <a:off x="175178" y="2479248"/>
            <a:ext cx="5866397" cy="4453591"/>
          </a:xfrm>
          <a:prstGeom prst="rect">
            <a:avLst/>
          </a:prstGeom>
          <a:noFill/>
        </p:spPr>
        <p:txBody>
          <a:bodyPr wrap="square" rtlCol="0">
            <a:spAutoFit/>
          </a:bodyPr>
          <a:lstStyle/>
          <a:p>
            <a:pPr marL="0" indent="0">
              <a:lnSpc>
                <a:spcPct val="80000"/>
              </a:lnSpc>
              <a:spcBef>
                <a:spcPct val="100000"/>
              </a:spcBef>
              <a:buNone/>
              <a:defRPr/>
            </a:pPr>
            <a:r>
              <a:rPr lang="en-US" sz="2500" dirty="0">
                <a:solidFill>
                  <a:srgbClr val="000000"/>
                </a:solidFill>
                <a:latin typeface="Calibri" panose="020F0502020204030204" pitchFamily="34" charset="0"/>
                <a:cs typeface="Calibri" panose="020F0502020204030204" pitchFamily="34" charset="0"/>
              </a:rPr>
              <a:t>Notice must contain:</a:t>
            </a:r>
          </a:p>
          <a:p>
            <a:pPr marL="519113" lvl="1" indent="-519113">
              <a:lnSpc>
                <a:spcPts val="2400"/>
              </a:lnSpc>
              <a:spcBef>
                <a:spcPts val="1500"/>
              </a:spcBef>
              <a:buFont typeface="+mj-lt"/>
              <a:buAutoNum type="arabicParenR"/>
              <a:defRPr/>
            </a:pPr>
            <a:r>
              <a:rPr lang="en-US" sz="2500" dirty="0">
                <a:solidFill>
                  <a:srgbClr val="000000"/>
                </a:solidFill>
                <a:latin typeface="Calibri" panose="020F0502020204030204" pitchFamily="34" charset="0"/>
                <a:cs typeface="Calibri" panose="020F0502020204030204" pitchFamily="34" charset="0"/>
              </a:rPr>
              <a:t>General description of the value furnished and estimate of total price</a:t>
            </a:r>
          </a:p>
          <a:p>
            <a:pPr marL="519113" lvl="1" indent="-519113">
              <a:lnSpc>
                <a:spcPts val="1800"/>
              </a:lnSpc>
              <a:spcBef>
                <a:spcPts val="1500"/>
              </a:spcBef>
              <a:buFont typeface="+mj-lt"/>
              <a:buAutoNum type="arabicParenR"/>
              <a:defRPr/>
            </a:pPr>
            <a:r>
              <a:rPr lang="en-US" sz="2500" dirty="0">
                <a:solidFill>
                  <a:srgbClr val="000000"/>
                </a:solidFill>
                <a:latin typeface="Calibri" panose="020F0502020204030204" pitchFamily="34" charset="0"/>
                <a:cs typeface="Calibri" panose="020F0502020204030204" pitchFamily="34" charset="0"/>
              </a:rPr>
              <a:t>Name an</a:t>
            </a:r>
            <a:r>
              <a:rPr lang="en-US" sz="2500" dirty="0">
                <a:latin typeface="Calibri" panose="020F0502020204030204" pitchFamily="34" charset="0"/>
                <a:cs typeface="Calibri" panose="020F0502020204030204" pitchFamily="34" charset="0"/>
              </a:rPr>
              <a:t>d</a:t>
            </a:r>
            <a:r>
              <a:rPr lang="en-US" sz="2500" dirty="0">
                <a:solidFill>
                  <a:srgbClr val="000000"/>
                </a:solidFill>
                <a:latin typeface="Calibri" panose="020F0502020204030204" pitchFamily="34" charset="0"/>
                <a:cs typeface="Calibri" panose="020F0502020204030204" pitchFamily="34" charset="0"/>
              </a:rPr>
              <a:t> </a:t>
            </a:r>
            <a:r>
              <a:rPr lang="en-US" sz="2500" dirty="0">
                <a:latin typeface="Calibri" panose="020F0502020204030204" pitchFamily="34" charset="0"/>
                <a:cs typeface="Calibri" panose="020F0502020204030204" pitchFamily="34" charset="0"/>
              </a:rPr>
              <a:t>address</a:t>
            </a:r>
            <a:r>
              <a:rPr lang="en-US" sz="2500" dirty="0">
                <a:solidFill>
                  <a:srgbClr val="000000"/>
                </a:solidFill>
                <a:latin typeface="Calibri" panose="020F0502020204030204" pitchFamily="34" charset="0"/>
                <a:cs typeface="Calibri" panose="020F0502020204030204" pitchFamily="34" charset="0"/>
              </a:rPr>
              <a:t> of claimant</a:t>
            </a:r>
          </a:p>
          <a:p>
            <a:pPr marL="519113" lvl="1" indent="-519113">
              <a:lnSpc>
                <a:spcPts val="2400"/>
              </a:lnSpc>
              <a:spcBef>
                <a:spcPts val="1500"/>
              </a:spcBef>
              <a:buFont typeface="+mj-lt"/>
              <a:buAutoNum type="arabicParenR"/>
              <a:defRPr/>
            </a:pPr>
            <a:r>
              <a:rPr lang="en-US" sz="2500" dirty="0">
                <a:latin typeface="Calibri" panose="020F0502020204030204" pitchFamily="34" charset="0"/>
                <a:cs typeface="Calibri" panose="020F0502020204030204" pitchFamily="34" charset="0"/>
              </a:rPr>
              <a:t>Name and address of person who hired claimant</a:t>
            </a:r>
          </a:p>
          <a:p>
            <a:pPr marL="519113" lvl="1" indent="-519113">
              <a:lnSpc>
                <a:spcPts val="2400"/>
              </a:lnSpc>
              <a:spcBef>
                <a:spcPts val="1500"/>
              </a:spcBef>
              <a:buFont typeface="+mj-lt"/>
              <a:buAutoNum type="arabicParenR"/>
              <a:defRPr/>
            </a:pPr>
            <a:r>
              <a:rPr lang="en-US" sz="2500" dirty="0">
                <a:latin typeface="Calibri" panose="020F0502020204030204" pitchFamily="34" charset="0"/>
                <a:cs typeface="Calibri" panose="020F0502020204030204" pitchFamily="34" charset="0"/>
              </a:rPr>
              <a:t>Description of property sufficient for identification</a:t>
            </a:r>
          </a:p>
          <a:p>
            <a:pPr marL="519113" lvl="1" indent="-519113">
              <a:lnSpc>
                <a:spcPts val="2400"/>
              </a:lnSpc>
              <a:spcBef>
                <a:spcPts val="1500"/>
              </a:spcBef>
              <a:buFont typeface="+mj-lt"/>
              <a:buAutoNum type="arabicParenR"/>
              <a:defRPr/>
            </a:pPr>
            <a:r>
              <a:rPr lang="en-US" sz="2500" dirty="0">
                <a:latin typeface="Calibri" panose="020F0502020204030204" pitchFamily="34" charset="0"/>
                <a:cs typeface="Calibri" panose="020F0502020204030204" pitchFamily="34" charset="0"/>
              </a:rPr>
              <a:t>Statutory Notice to property owner, lender, GC</a:t>
            </a:r>
          </a:p>
          <a:p>
            <a:pPr marL="914400">
              <a:lnSpc>
                <a:spcPct val="150000"/>
              </a:lnSpc>
              <a:buFont typeface="Arial" panose="020B0604020202020204" pitchFamily="34" charset="0"/>
              <a:buChar char="•"/>
            </a:pPr>
            <a:endParaRPr lang="en-US" dirty="0">
              <a:latin typeface="+mn-lt"/>
            </a:endParaRPr>
          </a:p>
        </p:txBody>
      </p:sp>
      <p:sp>
        <p:nvSpPr>
          <p:cNvPr id="4" name="Rectangle 3">
            <a:extLst>
              <a:ext uri="{FF2B5EF4-FFF2-40B4-BE49-F238E27FC236}">
                <a16:creationId xmlns:a16="http://schemas.microsoft.com/office/drawing/2014/main" id="{1817ACE5-B463-4FFB-CD80-19B2DF83B577}"/>
              </a:ext>
            </a:extLst>
          </p:cNvPr>
          <p:cNvSpPr/>
          <p:nvPr/>
        </p:nvSpPr>
        <p:spPr>
          <a:xfrm>
            <a:off x="0" y="1702149"/>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108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8"/>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Notice and Claim of Lien</a:t>
            </a:r>
            <a:endParaRPr dirty="0">
              <a:solidFill>
                <a:schemeClr val="lt1"/>
              </a:solidFill>
            </a:endParaRPr>
          </a:p>
        </p:txBody>
      </p:sp>
      <p:sp>
        <p:nvSpPr>
          <p:cNvPr id="214" name="Google Shape;214;p18">
            <a:hlinkClick r:id="rId3" action="ppaction://hlinksldjump"/>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EFCD9F69-2805-0E0F-CD68-DED6018708D8}"/>
              </a:ext>
            </a:extLst>
          </p:cNvPr>
          <p:cNvSpPr txBox="1"/>
          <p:nvPr/>
        </p:nvSpPr>
        <p:spPr>
          <a:xfrm>
            <a:off x="102098" y="2397321"/>
            <a:ext cx="5901179" cy="4299703"/>
          </a:xfrm>
          <a:prstGeom prst="rect">
            <a:avLst/>
          </a:prstGeom>
          <a:noFill/>
        </p:spPr>
        <p:txBody>
          <a:bodyPr wrap="square" rtlCol="0">
            <a:spAutoFit/>
          </a:bodyPr>
          <a:lstStyle/>
          <a:p>
            <a:pPr lvl="1">
              <a:lnSpc>
                <a:spcPct val="80000"/>
              </a:lnSpc>
              <a:spcBef>
                <a:spcPts val="1500"/>
              </a:spcBef>
              <a:defRPr/>
            </a:pPr>
            <a:r>
              <a:rPr lang="en-US" sz="2500" dirty="0">
                <a:latin typeface="Calibri" panose="020F0502020204030204" pitchFamily="34" charset="0"/>
                <a:cs typeface="Calibri" panose="020F0502020204030204" pitchFamily="34" charset="0"/>
              </a:rPr>
              <a:t>Must include:</a:t>
            </a:r>
          </a:p>
          <a:p>
            <a:pPr marL="457200" lvl="1" indent="-457200">
              <a:lnSpc>
                <a:spcPct val="80000"/>
              </a:lnSpc>
              <a:spcBef>
                <a:spcPts val="1500"/>
              </a:spcBef>
              <a:buFont typeface="+mj-lt"/>
              <a:buAutoNum type="arabicParenR"/>
              <a:defRPr/>
            </a:pPr>
            <a:r>
              <a:rPr lang="en-US" sz="2500" dirty="0">
                <a:latin typeface="Calibri" panose="020F0502020204030204" pitchFamily="34" charset="0"/>
                <a:cs typeface="Calibri" panose="020F0502020204030204" pitchFamily="34" charset="0"/>
              </a:rPr>
              <a:t>Legal description of lands and improvements</a:t>
            </a:r>
          </a:p>
          <a:p>
            <a:pPr marL="457200" lvl="1" indent="-457200">
              <a:lnSpc>
                <a:spcPct val="80000"/>
              </a:lnSpc>
              <a:spcBef>
                <a:spcPts val="1500"/>
              </a:spcBef>
              <a:buFont typeface="+mj-lt"/>
              <a:buAutoNum type="arabicParenR"/>
              <a:defRPr/>
            </a:pPr>
            <a:r>
              <a:rPr lang="en-US" sz="2500" dirty="0">
                <a:latin typeface="Calibri" panose="020F0502020204030204" pitchFamily="34" charset="0"/>
                <a:cs typeface="Calibri" panose="020F0502020204030204" pitchFamily="34" charset="0"/>
              </a:rPr>
              <a:t>Name of owner &amp; person hiring claimant</a:t>
            </a:r>
          </a:p>
          <a:p>
            <a:pPr marL="457200" lvl="1" indent="-457200">
              <a:lnSpc>
                <a:spcPct val="80000"/>
              </a:lnSpc>
              <a:spcBef>
                <a:spcPts val="1500"/>
              </a:spcBef>
              <a:buFont typeface="+mj-lt"/>
              <a:buAutoNum type="arabicParenR"/>
              <a:defRPr/>
            </a:pPr>
            <a:r>
              <a:rPr lang="en-US" sz="2500" dirty="0">
                <a:latin typeface="Calibri" panose="020F0502020204030204" pitchFamily="34" charset="0"/>
                <a:cs typeface="Calibri" panose="020F0502020204030204" pitchFamily="34" charset="0"/>
              </a:rPr>
              <a:t>Statement of terms or copy of contract</a:t>
            </a:r>
          </a:p>
          <a:p>
            <a:pPr marL="457200" lvl="1" indent="-457200">
              <a:lnSpc>
                <a:spcPct val="80000"/>
              </a:lnSpc>
              <a:spcBef>
                <a:spcPts val="1500"/>
              </a:spcBef>
              <a:buFont typeface="+mj-lt"/>
              <a:buAutoNum type="arabicParenR"/>
              <a:defRPr/>
            </a:pPr>
            <a:r>
              <a:rPr lang="en-US" sz="2500" dirty="0">
                <a:latin typeface="Calibri" panose="020F0502020204030204" pitchFamily="34" charset="0"/>
                <a:cs typeface="Calibri" panose="020F0502020204030204" pitchFamily="34" charset="0"/>
              </a:rPr>
              <a:t>Lienor’s demand after deducting credits and offsets</a:t>
            </a:r>
          </a:p>
          <a:p>
            <a:pPr marL="457200" lvl="1" indent="-457200">
              <a:lnSpc>
                <a:spcPct val="80000"/>
              </a:lnSpc>
              <a:spcBef>
                <a:spcPts val="1500"/>
              </a:spcBef>
              <a:buFont typeface="+mj-lt"/>
              <a:buAutoNum type="arabicParenR"/>
              <a:defRPr/>
            </a:pPr>
            <a:r>
              <a:rPr lang="en-US" sz="2500" dirty="0">
                <a:latin typeface="Calibri" panose="020F0502020204030204" pitchFamily="34" charset="0"/>
                <a:cs typeface="Calibri" panose="020F0502020204030204" pitchFamily="34" charset="0"/>
              </a:rPr>
              <a:t>Statement of date of completion</a:t>
            </a:r>
          </a:p>
          <a:p>
            <a:pPr marL="457200" lvl="1" indent="-457200">
              <a:lnSpc>
                <a:spcPct val="80000"/>
              </a:lnSpc>
              <a:spcBef>
                <a:spcPts val="1500"/>
              </a:spcBef>
              <a:buFont typeface="+mj-lt"/>
              <a:buAutoNum type="arabicParenR"/>
              <a:defRPr/>
            </a:pPr>
            <a:r>
              <a:rPr lang="en-US" sz="2500" dirty="0">
                <a:latin typeface="Calibri" panose="020F0502020204030204" pitchFamily="34" charset="0"/>
                <a:cs typeface="Calibri" panose="020F0502020204030204" pitchFamily="34" charset="0"/>
              </a:rPr>
              <a:t>Copy of 20-Day Notice</a:t>
            </a:r>
          </a:p>
          <a:p>
            <a:pPr marL="914400">
              <a:lnSpc>
                <a:spcPct val="150000"/>
              </a:lnSpc>
              <a:buFont typeface="Arial" panose="020B0604020202020204" pitchFamily="34" charset="0"/>
              <a:buChar char="•"/>
            </a:pPr>
            <a:endParaRPr lang="en-US" dirty="0">
              <a:latin typeface="+mn-lt"/>
            </a:endParaRPr>
          </a:p>
        </p:txBody>
      </p:sp>
      <p:pic>
        <p:nvPicPr>
          <p:cNvPr id="2050" name="Picture 2" descr="building under construction on white background">
            <a:extLst>
              <a:ext uri="{FF2B5EF4-FFF2-40B4-BE49-F238E27FC236}">
                <a16:creationId xmlns:a16="http://schemas.microsoft.com/office/drawing/2014/main" id="{AE6E670D-8B6F-A767-2600-C0AF25C9A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1564" y="2908168"/>
            <a:ext cx="5160117" cy="28867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D489F74-B303-8B15-2A76-7F910F46F84B}"/>
              </a:ext>
            </a:extLst>
          </p:cNvPr>
          <p:cNvSpPr/>
          <p:nvPr/>
        </p:nvSpPr>
        <p:spPr>
          <a:xfrm>
            <a:off x="0" y="1704486"/>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07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8"/>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Arizona Prompt Pay Act (private work)</a:t>
            </a:r>
            <a:endParaRPr dirty="0">
              <a:solidFill>
                <a:schemeClr val="lt1"/>
              </a:solidFill>
            </a:endParaRPr>
          </a:p>
        </p:txBody>
      </p:sp>
      <p:sp>
        <p:nvSpPr>
          <p:cNvPr id="214" name="Google Shape;214;p18">
            <a:hlinkClick r:id="rId3" action="ppaction://hlinksldjump"/>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EFCD9F69-2805-0E0F-CD68-DED6018708D8}"/>
              </a:ext>
            </a:extLst>
          </p:cNvPr>
          <p:cNvSpPr txBox="1"/>
          <p:nvPr/>
        </p:nvSpPr>
        <p:spPr>
          <a:xfrm>
            <a:off x="339365" y="2310511"/>
            <a:ext cx="5844619" cy="4031873"/>
          </a:xfrm>
          <a:prstGeom prst="rect">
            <a:avLst/>
          </a:prstGeom>
          <a:noFill/>
        </p:spPr>
        <p:txBody>
          <a:bodyPr wrap="square" rtlCol="0">
            <a:spAutoFit/>
          </a:bodyPr>
          <a:lstStyle/>
          <a:p>
            <a:pPr marL="0" indent="0">
              <a:buNone/>
            </a:pPr>
            <a:r>
              <a:rPr lang="en-US" sz="3200" dirty="0"/>
              <a:t>A.R.S. §32-1181 et seq. is known as the Arizona Prompt Pay Act and apply only to private work. As will be discussed below, on public projects there are state statutes which provide similar protections for payment.</a:t>
            </a:r>
          </a:p>
        </p:txBody>
      </p:sp>
      <p:sp>
        <p:nvSpPr>
          <p:cNvPr id="3" name="AutoShape 2" descr="Man working on laptop — Stock Photo, Image">
            <a:extLst>
              <a:ext uri="{FF2B5EF4-FFF2-40B4-BE49-F238E27FC236}">
                <a16:creationId xmlns:a16="http://schemas.microsoft.com/office/drawing/2014/main" id="{BE40CB33-50EE-3778-93C6-31166DA2B331}"/>
              </a:ext>
            </a:extLst>
          </p:cNvPr>
          <p:cNvSpPr>
            <a:spLocks noChangeAspect="1" noChangeArrowheads="1"/>
          </p:cNvSpPr>
          <p:nvPr/>
        </p:nvSpPr>
        <p:spPr bwMode="auto">
          <a:xfrm>
            <a:off x="5943599" y="3276599"/>
            <a:ext cx="3888557" cy="38885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payment due stamp - past due bills stock illustrations">
            <a:extLst>
              <a:ext uri="{FF2B5EF4-FFF2-40B4-BE49-F238E27FC236}">
                <a16:creationId xmlns:a16="http://schemas.microsoft.com/office/drawing/2014/main" id="{254A5AEE-8960-664C-C4C1-3D5DB0FC26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064" y="2745853"/>
            <a:ext cx="3507164" cy="29054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216786F-2FFF-EC2B-7AE1-4D5352EF4AFF}"/>
              </a:ext>
            </a:extLst>
          </p:cNvPr>
          <p:cNvSpPr/>
          <p:nvPr/>
        </p:nvSpPr>
        <p:spPr>
          <a:xfrm>
            <a:off x="0" y="1704486"/>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42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8"/>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Certification of Payment</a:t>
            </a:r>
            <a:endParaRPr dirty="0">
              <a:solidFill>
                <a:schemeClr val="lt1"/>
              </a:solidFill>
            </a:endParaRPr>
          </a:p>
        </p:txBody>
      </p:sp>
      <p:sp>
        <p:nvSpPr>
          <p:cNvPr id="214" name="Google Shape;214;p18">
            <a:hlinkClick r:id="rId3" action="ppaction://hlinksldjump"/>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8D70B681-F5D5-AEE6-65CC-5930D96538BF}"/>
              </a:ext>
            </a:extLst>
          </p:cNvPr>
          <p:cNvSpPr txBox="1"/>
          <p:nvPr/>
        </p:nvSpPr>
        <p:spPr>
          <a:xfrm>
            <a:off x="292230" y="2407117"/>
            <a:ext cx="5803769" cy="2837765"/>
          </a:xfrm>
          <a:prstGeom prst="rect">
            <a:avLst/>
          </a:prstGeom>
          <a:noFill/>
        </p:spPr>
        <p:txBody>
          <a:bodyPr wrap="square" rtlCol="0">
            <a:spAutoFit/>
          </a:bodyPr>
          <a:lstStyle/>
          <a:p>
            <a:r>
              <a:rPr lang="en-US" sz="3200" dirty="0">
                <a:latin typeface="+mn-lt"/>
              </a:rPr>
              <a:t>An Owner must pay the Contractor within seven calendar days after the Contractor’s billing or estimate is certified and approved. </a:t>
            </a:r>
          </a:p>
          <a:p>
            <a:pPr marL="914400">
              <a:lnSpc>
                <a:spcPct val="150000"/>
              </a:lnSpc>
            </a:pPr>
            <a:endParaRPr lang="en-US" dirty="0">
              <a:latin typeface="+mn-lt"/>
            </a:endParaRPr>
          </a:p>
        </p:txBody>
      </p:sp>
      <p:pic>
        <p:nvPicPr>
          <p:cNvPr id="5122" name="Picture 2" descr="Close up on US dollar banknotes.  Portrait of Franklin on US dollar Banknotes. Shooting by 1:1 Macro lense.">
            <a:extLst>
              <a:ext uri="{FF2B5EF4-FFF2-40B4-BE49-F238E27FC236}">
                <a16:creationId xmlns:a16="http://schemas.microsoft.com/office/drawing/2014/main" id="{2B433298-5710-8130-3603-8EDEAB7AC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9071" y="2572139"/>
            <a:ext cx="4973032" cy="33170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F8B7DB9-20C5-9D67-62C0-9662F0CD90AC}"/>
              </a:ext>
            </a:extLst>
          </p:cNvPr>
          <p:cNvSpPr/>
          <p:nvPr/>
        </p:nvSpPr>
        <p:spPr>
          <a:xfrm>
            <a:off x="0" y="1704486"/>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68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8"/>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t>Ce</a:t>
            </a:r>
            <a:r>
              <a:rPr lang="en" dirty="0"/>
              <a:t>rtification of Payment</a:t>
            </a:r>
            <a:br>
              <a:rPr lang="en" dirty="0"/>
            </a:br>
            <a:endParaRPr dirty="0">
              <a:solidFill>
                <a:schemeClr val="lt1"/>
              </a:solidFill>
            </a:endParaRPr>
          </a:p>
        </p:txBody>
      </p:sp>
      <p:sp>
        <p:nvSpPr>
          <p:cNvPr id="214" name="Google Shape;214;p18">
            <a:hlinkClick r:id="rId3" action="ppaction://hlinksldjump"/>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A01F879B-B6F8-6882-10D8-0D9D2821A7D1}"/>
              </a:ext>
            </a:extLst>
          </p:cNvPr>
          <p:cNvSpPr txBox="1"/>
          <p:nvPr/>
        </p:nvSpPr>
        <p:spPr>
          <a:xfrm>
            <a:off x="311906" y="2193167"/>
            <a:ext cx="5702396" cy="4068871"/>
          </a:xfrm>
          <a:prstGeom prst="rect">
            <a:avLst/>
          </a:prstGeom>
          <a:noFill/>
        </p:spPr>
        <p:txBody>
          <a:bodyPr wrap="square" rtlCol="0">
            <a:spAutoFit/>
          </a:bodyPr>
          <a:lstStyle/>
          <a:p>
            <a:r>
              <a:rPr lang="en-US" sz="2400" dirty="0"/>
              <a:t>A billing or estimate is </a:t>
            </a:r>
            <a:r>
              <a:rPr lang="en-US" sz="2400" b="1" dirty="0"/>
              <a:t>deemed approved and certified 14 days </a:t>
            </a:r>
            <a:r>
              <a:rPr lang="en-US" sz="2400" dirty="0"/>
              <a:t>after the Owner receives the billing or estimate, unless before that time the Owner or Owner’s </a:t>
            </a:r>
            <a:r>
              <a:rPr lang="en-US" sz="2400" b="1" dirty="0"/>
              <a:t>agent issues a written statement detailing those items that are not approved or certified</a:t>
            </a:r>
            <a:r>
              <a:rPr lang="en-US" sz="2400" dirty="0"/>
              <a:t>.  </a:t>
            </a:r>
          </a:p>
          <a:p>
            <a:endParaRPr lang="en-US" sz="2400" dirty="0"/>
          </a:p>
          <a:p>
            <a:r>
              <a:rPr lang="en-US" sz="2400" dirty="0"/>
              <a:t>A.R.S. §32-1182(D)</a:t>
            </a:r>
          </a:p>
          <a:p>
            <a:pPr>
              <a:lnSpc>
                <a:spcPct val="150000"/>
              </a:lnSpc>
            </a:pPr>
            <a:endParaRPr lang="en-US" dirty="0">
              <a:latin typeface="+mn-lt"/>
            </a:endParaRPr>
          </a:p>
        </p:txBody>
      </p:sp>
      <p:pic>
        <p:nvPicPr>
          <p:cNvPr id="4" name="Picture 3">
            <a:extLst>
              <a:ext uri="{FF2B5EF4-FFF2-40B4-BE49-F238E27FC236}">
                <a16:creationId xmlns:a16="http://schemas.microsoft.com/office/drawing/2014/main" id="{8D52867B-5527-9B02-CB62-A044D280CE3E}"/>
              </a:ext>
            </a:extLst>
          </p:cNvPr>
          <p:cNvPicPr/>
          <p:nvPr/>
        </p:nvPicPr>
        <p:blipFill>
          <a:blip r:embed="rId4"/>
          <a:stretch>
            <a:fillRect/>
          </a:stretch>
        </p:blipFill>
        <p:spPr>
          <a:xfrm>
            <a:off x="6828780" y="2675472"/>
            <a:ext cx="4643641" cy="2961177"/>
          </a:xfrm>
          <a:prstGeom prst="rect">
            <a:avLst/>
          </a:prstGeom>
        </p:spPr>
      </p:pic>
      <p:sp>
        <p:nvSpPr>
          <p:cNvPr id="3" name="Rectangle 2">
            <a:extLst>
              <a:ext uri="{FF2B5EF4-FFF2-40B4-BE49-F238E27FC236}">
                <a16:creationId xmlns:a16="http://schemas.microsoft.com/office/drawing/2014/main" id="{0BFC97C6-F36B-9451-0AA5-DF0008397843}"/>
              </a:ext>
            </a:extLst>
          </p:cNvPr>
          <p:cNvSpPr/>
          <p:nvPr/>
        </p:nvSpPr>
        <p:spPr>
          <a:xfrm>
            <a:off x="0" y="1704486"/>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796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2D2C602B-4C95-E26A-1577-1BA7E7D744E5}"/>
            </a:ext>
          </a:extLst>
        </p:cNvPr>
        <p:cNvGrpSpPr/>
        <p:nvPr/>
      </p:nvGrpSpPr>
      <p:grpSpPr>
        <a:xfrm>
          <a:off x="0" y="0"/>
          <a:ext cx="0" cy="0"/>
          <a:chOff x="0" y="0"/>
          <a:chExt cx="0" cy="0"/>
        </a:xfrm>
      </p:grpSpPr>
      <p:sp>
        <p:nvSpPr>
          <p:cNvPr id="211" name="Google Shape;211;p18">
            <a:extLst>
              <a:ext uri="{FF2B5EF4-FFF2-40B4-BE49-F238E27FC236}">
                <a16:creationId xmlns:a16="http://schemas.microsoft.com/office/drawing/2014/main" id="{7C0DA499-9901-5A68-6809-A6CD2411AC4C}"/>
              </a:ext>
            </a:extLst>
          </p:cNvPr>
          <p:cNvSpPr txBox="1">
            <a:spLocks noGrp="1"/>
          </p:cNvSpPr>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t>Timing </a:t>
            </a:r>
            <a:r>
              <a:rPr lang="en" dirty="0"/>
              <a:t>of Payment</a:t>
            </a:r>
            <a:br>
              <a:rPr lang="en" dirty="0"/>
            </a:br>
            <a:endParaRPr dirty="0">
              <a:solidFill>
                <a:schemeClr val="lt1"/>
              </a:solidFill>
            </a:endParaRPr>
          </a:p>
        </p:txBody>
      </p:sp>
      <p:sp>
        <p:nvSpPr>
          <p:cNvPr id="214" name="Google Shape;214;p18">
            <a:hlinkClick r:id="rId3" action="ppaction://hlinksldjump"/>
            <a:extLst>
              <a:ext uri="{FF2B5EF4-FFF2-40B4-BE49-F238E27FC236}">
                <a16:creationId xmlns:a16="http://schemas.microsoft.com/office/drawing/2014/main" id="{5FABE8AD-199D-3B0A-13E1-1FB193A81DBC}"/>
              </a:ext>
            </a:extLst>
          </p:cNvPr>
          <p:cNvSpPr/>
          <p:nvPr/>
        </p:nvSpPr>
        <p:spPr>
          <a:xfrm>
            <a:off x="10537975" y="0"/>
            <a:ext cx="1653900" cy="165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a:extLst>
              <a:ext uri="{FF2B5EF4-FFF2-40B4-BE49-F238E27FC236}">
                <a16:creationId xmlns:a16="http://schemas.microsoft.com/office/drawing/2014/main" id="{903E18DA-DE4B-1EB3-4608-5FE51FAB5C7D}"/>
              </a:ext>
            </a:extLst>
          </p:cNvPr>
          <p:cNvSpPr/>
          <p:nvPr/>
        </p:nvSpPr>
        <p:spPr>
          <a:xfrm>
            <a:off x="0" y="6059550"/>
            <a:ext cx="1230300" cy="76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1E30ACAF-5D83-BB31-1C41-526C4AD487E2}"/>
              </a:ext>
            </a:extLst>
          </p:cNvPr>
          <p:cNvSpPr txBox="1"/>
          <p:nvPr/>
        </p:nvSpPr>
        <p:spPr>
          <a:xfrm>
            <a:off x="201490" y="2315716"/>
            <a:ext cx="5894510" cy="3391762"/>
          </a:xfrm>
          <a:prstGeom prst="rect">
            <a:avLst/>
          </a:prstGeom>
          <a:noFill/>
        </p:spPr>
        <p:txBody>
          <a:bodyPr wrap="square" rtlCol="0">
            <a:spAutoFit/>
          </a:bodyPr>
          <a:lstStyle/>
          <a:p>
            <a:pPr marL="0" indent="0">
              <a:buNone/>
            </a:pPr>
            <a:r>
              <a:rPr lang="en-US" sz="2800" dirty="0"/>
              <a:t>A Contractor must pay its Subcontractors and materials </a:t>
            </a:r>
            <a:r>
              <a:rPr lang="en-US" sz="2800" b="1" dirty="0"/>
              <a:t>suppliers within seven days after receipt of payment from the Owner</a:t>
            </a:r>
            <a:r>
              <a:rPr lang="en-US" sz="2800" dirty="0"/>
              <a:t>. </a:t>
            </a:r>
          </a:p>
          <a:p>
            <a:pPr marL="0" indent="0">
              <a:buNone/>
            </a:pPr>
            <a:endParaRPr lang="en-US" sz="2800" dirty="0"/>
          </a:p>
          <a:p>
            <a:pPr marL="0" indent="0">
              <a:buNone/>
            </a:pPr>
            <a:r>
              <a:rPr lang="en-US" sz="2800" dirty="0"/>
              <a:t>A.R.S. §32-1183(B)</a:t>
            </a:r>
          </a:p>
          <a:p>
            <a:pPr>
              <a:lnSpc>
                <a:spcPct val="150000"/>
              </a:lnSpc>
            </a:pPr>
            <a:endParaRPr lang="en-US" dirty="0">
              <a:latin typeface="+mn-lt"/>
            </a:endParaRPr>
          </a:p>
        </p:txBody>
      </p:sp>
      <p:sp>
        <p:nvSpPr>
          <p:cNvPr id="3" name="Rectangle 2">
            <a:extLst>
              <a:ext uri="{FF2B5EF4-FFF2-40B4-BE49-F238E27FC236}">
                <a16:creationId xmlns:a16="http://schemas.microsoft.com/office/drawing/2014/main" id="{51B2FF75-C0C6-5B10-E4AF-4412BD852648}"/>
              </a:ext>
            </a:extLst>
          </p:cNvPr>
          <p:cNvSpPr/>
          <p:nvPr/>
        </p:nvSpPr>
        <p:spPr>
          <a:xfrm>
            <a:off x="0" y="1704486"/>
            <a:ext cx="6105377" cy="432336"/>
          </a:xfrm>
          <a:prstGeom prst="rect">
            <a:avLst/>
          </a:prstGeom>
          <a:solidFill>
            <a:srgbClr val="FFB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C0E48CD-7528-77B5-9331-45D8906FD978}"/>
              </a:ext>
            </a:extLst>
          </p:cNvPr>
          <p:cNvPicPr>
            <a:picLocks noChangeAspect="1"/>
          </p:cNvPicPr>
          <p:nvPr/>
        </p:nvPicPr>
        <p:blipFill>
          <a:blip r:embed="rId4"/>
          <a:stretch>
            <a:fillRect/>
          </a:stretch>
        </p:blipFill>
        <p:spPr>
          <a:xfrm>
            <a:off x="7869106" y="2888175"/>
            <a:ext cx="2551226" cy="2447396"/>
          </a:xfrm>
          <a:prstGeom prst="rect">
            <a:avLst/>
          </a:prstGeom>
        </p:spPr>
      </p:pic>
    </p:spTree>
    <p:extLst>
      <p:ext uri="{BB962C8B-B14F-4D97-AF65-F5344CB8AC3E}">
        <p14:creationId xmlns:p14="http://schemas.microsoft.com/office/powerpoint/2010/main" val="642747870"/>
      </p:ext>
    </p:extLst>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EEEEEE"/>
      </a:lt2>
      <a:accent1>
        <a:srgbClr val="000000"/>
      </a:accent1>
      <a:accent2>
        <a:srgbClr val="FFFFFF"/>
      </a:accent2>
      <a:accent3>
        <a:srgbClr val="EFEFEF"/>
      </a:accent3>
      <a:accent4>
        <a:srgbClr val="FF0000"/>
      </a:accent4>
      <a:accent5>
        <a:srgbClr val="FF0000"/>
      </a:accent5>
      <a:accent6>
        <a:srgbClr val="FF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1494</Words>
  <Application>Microsoft Office PowerPoint</Application>
  <PresentationFormat>Widescreen</PresentationFormat>
  <Paragraphs>165</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Abril Fatface</vt:lpstr>
      <vt:lpstr>Aldrich</vt:lpstr>
      <vt:lpstr>Arial</vt:lpstr>
      <vt:lpstr>Calibri</vt:lpstr>
      <vt:lpstr>Darker Grotesque SemiBold</vt:lpstr>
      <vt:lpstr>DM Serif Display</vt:lpstr>
      <vt:lpstr>SlidesMania</vt:lpstr>
      <vt:lpstr>Construction Law: Liens, Prompt Pay and Warranties</vt:lpstr>
      <vt:lpstr>Liens and Prompt Pay Act</vt:lpstr>
      <vt:lpstr>Mechanic’s Lien</vt:lpstr>
      <vt:lpstr>The 20-Day Preliminary Notice</vt:lpstr>
      <vt:lpstr>Notice and Claim of Lien</vt:lpstr>
      <vt:lpstr>Arizona Prompt Pay Act (private work)</vt:lpstr>
      <vt:lpstr>Certification of Payment</vt:lpstr>
      <vt:lpstr>Certification of Payment </vt:lpstr>
      <vt:lpstr>Timing of Payment </vt:lpstr>
      <vt:lpstr>Timing of Payment </vt:lpstr>
      <vt:lpstr>Timing of Payment </vt:lpstr>
      <vt:lpstr>Timing of Payment </vt:lpstr>
      <vt:lpstr>Timing of Payment </vt:lpstr>
      <vt:lpstr>Timing of Payment </vt:lpstr>
      <vt:lpstr>Failure to Pay </vt:lpstr>
      <vt:lpstr>Right to Suspend or Terminate Work</vt:lpstr>
      <vt:lpstr>Right to Suspend or Terminate Work</vt:lpstr>
      <vt:lpstr>Right to Suspend or Terminate Work</vt:lpstr>
      <vt:lpstr>Applicability to Owner-Occupied Dwelling </vt:lpstr>
      <vt:lpstr>Applicability to Owner-Occupied Dwelling </vt:lpstr>
      <vt:lpstr>Interest Charges </vt:lpstr>
      <vt:lpstr>Arizona Prompt Pay Act (public work)</vt:lpstr>
      <vt:lpstr>Warranties on Construction Projects</vt:lpstr>
      <vt:lpstr>Warranties on Construction </vt:lpstr>
      <vt:lpstr>Warranties on Construction </vt:lpstr>
      <vt:lpstr>Registrar of Contractors: Two years </vt:lpstr>
      <vt:lpstr>Breach of Contract Action: Six years </vt:lpstr>
      <vt:lpstr>Breach of Contract Actions </vt:lpstr>
      <vt:lpstr>Implied Warranty </vt:lpstr>
      <vt:lpstr>The Statute of Repose </vt:lpstr>
      <vt:lpstr>The Statute of Repose </vt:lpstr>
      <vt:lpstr>Thank you!</vt:lpstr>
      <vt:lpstr>Employment Law: Laws that Can Impact Your Business</vt:lpstr>
      <vt:lpstr>Final Paychecks</vt:lpstr>
      <vt:lpstr>Handbooks and Policies</vt:lpstr>
      <vt:lpstr>Arizona Medical Marijuana Act (AMMA)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Tucson Minimum Wage Act: What It Means For Employers</dc:title>
  <dc:creator>Scarlett Van Damme</dc:creator>
  <cp:lastModifiedBy>Jane Cebula</cp:lastModifiedBy>
  <cp:revision>12</cp:revision>
  <cp:lastPrinted>2024-11-05T16:05:35Z</cp:lastPrinted>
  <dcterms:modified xsi:type="dcterms:W3CDTF">2024-11-18T15:43:23Z</dcterms:modified>
</cp:coreProperties>
</file>