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91" r:id="rId3"/>
    <p:sldMasterId id="2147483721" r:id="rId4"/>
    <p:sldMasterId id="2147483738" r:id="rId5"/>
    <p:sldMasterId id="2147483765" r:id="rId6"/>
  </p:sldMasterIdLst>
  <p:notesMasterIdLst>
    <p:notesMasterId r:id="rId41"/>
  </p:notesMasterIdLst>
  <p:sldIdLst>
    <p:sldId id="260" r:id="rId7"/>
    <p:sldId id="6756" r:id="rId8"/>
    <p:sldId id="379" r:id="rId9"/>
    <p:sldId id="381" r:id="rId10"/>
    <p:sldId id="6769" r:id="rId11"/>
    <p:sldId id="6754" r:id="rId12"/>
    <p:sldId id="261" r:id="rId13"/>
    <p:sldId id="303" r:id="rId14"/>
    <p:sldId id="6768" r:id="rId15"/>
    <p:sldId id="6749" r:id="rId16"/>
    <p:sldId id="400" r:id="rId17"/>
    <p:sldId id="6746" r:id="rId18"/>
    <p:sldId id="6747" r:id="rId19"/>
    <p:sldId id="484" r:id="rId20"/>
    <p:sldId id="1500" r:id="rId21"/>
    <p:sldId id="6725" r:id="rId22"/>
    <p:sldId id="275" r:id="rId23"/>
    <p:sldId id="264" r:id="rId24"/>
    <p:sldId id="1536" r:id="rId25"/>
    <p:sldId id="6767" r:id="rId26"/>
    <p:sldId id="6739" r:id="rId27"/>
    <p:sldId id="6740" r:id="rId28"/>
    <p:sldId id="6742" r:id="rId29"/>
    <p:sldId id="6741" r:id="rId30"/>
    <p:sldId id="6743" r:id="rId31"/>
    <p:sldId id="6744" r:id="rId32"/>
    <p:sldId id="416" r:id="rId33"/>
    <p:sldId id="6745" r:id="rId34"/>
    <p:sldId id="6766" r:id="rId35"/>
    <p:sldId id="472" r:id="rId36"/>
    <p:sldId id="6770" r:id="rId37"/>
    <p:sldId id="6759" r:id="rId38"/>
    <p:sldId id="6736" r:id="rId39"/>
    <p:sldId id="48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467DC18-5D8E-42F8-9B22-6C22AB86CF61}">
          <p14:sldIdLst>
            <p14:sldId id="260"/>
            <p14:sldId id="6756"/>
            <p14:sldId id="379"/>
            <p14:sldId id="381"/>
            <p14:sldId id="6769"/>
            <p14:sldId id="6754"/>
            <p14:sldId id="261"/>
            <p14:sldId id="303"/>
            <p14:sldId id="6768"/>
            <p14:sldId id="6749"/>
            <p14:sldId id="400"/>
            <p14:sldId id="6746"/>
            <p14:sldId id="6747"/>
            <p14:sldId id="484"/>
            <p14:sldId id="1500"/>
            <p14:sldId id="6725"/>
            <p14:sldId id="275"/>
            <p14:sldId id="264"/>
            <p14:sldId id="1536"/>
            <p14:sldId id="6767"/>
            <p14:sldId id="6739"/>
            <p14:sldId id="6740"/>
            <p14:sldId id="6742"/>
            <p14:sldId id="6741"/>
            <p14:sldId id="6743"/>
            <p14:sldId id="6744"/>
            <p14:sldId id="416"/>
            <p14:sldId id="6745"/>
            <p14:sldId id="6766"/>
            <p14:sldId id="472"/>
            <p14:sldId id="6770"/>
            <p14:sldId id="6759"/>
            <p14:sldId id="6736"/>
            <p14:sldId id="482"/>
          </p14:sldIdLst>
        </p14:section>
        <p14:section name="Optional CAGRD Slides" id="{EC7C1943-6D99-433E-9A3B-618213FDBF5F}">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29" autoAdjust="0"/>
    <p:restoredTop sz="89394" autoAdjust="0"/>
  </p:normalViewPr>
  <p:slideViewPr>
    <p:cSldViewPr snapToGrid="0">
      <p:cViewPr varScale="1">
        <p:scale>
          <a:sx n="80" d="100"/>
          <a:sy n="80" d="100"/>
        </p:scale>
        <p:origin x="132" y="174"/>
      </p:cViewPr>
      <p:guideLst/>
    </p:cSldViewPr>
  </p:slideViewPr>
  <p:outlineViewPr>
    <p:cViewPr>
      <p:scale>
        <a:sx n="33" d="100"/>
        <a:sy n="33" d="100"/>
      </p:scale>
      <p:origin x="0" y="-7998"/>
    </p:cViewPr>
  </p:outlineViewPr>
  <p:notesTextViewPr>
    <p:cViewPr>
      <p:scale>
        <a:sx n="1" d="1"/>
        <a:sy n="1" d="1"/>
      </p:scale>
      <p:origin x="0" y="0"/>
    </p:cViewPr>
  </p:notesTextViewPr>
  <p:sorterViewPr>
    <p:cViewPr>
      <p:scale>
        <a:sx n="100" d="100"/>
        <a:sy n="100" d="100"/>
      </p:scale>
      <p:origin x="0" y="-5292"/>
    </p:cViewPr>
  </p:sorterViewPr>
  <p:notesViewPr>
    <p:cSldViewPr snapToGrid="0">
      <p:cViewPr>
        <p:scale>
          <a:sx n="100" d="100"/>
          <a:sy n="100" d="100"/>
        </p:scale>
        <p:origin x="3552" y="-4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D6D7E-A63F-4AE0-A2A4-8C93B3F3D64B}" type="datetimeFigureOut">
              <a:rPr lang="en-US" smtClean="0"/>
              <a:t>6/11/2025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CCACBC-900B-43C5-809B-020895B45918}" type="slidenum">
              <a:rPr lang="en-US" smtClean="0"/>
              <a:t>‹#›</a:t>
            </a:fld>
            <a:endParaRPr lang="en-US" dirty="0"/>
          </a:p>
        </p:txBody>
      </p:sp>
    </p:spTree>
    <p:extLst>
      <p:ext uri="{BB962C8B-B14F-4D97-AF65-F5344CB8AC3E}">
        <p14:creationId xmlns:p14="http://schemas.microsoft.com/office/powerpoint/2010/main" val="318859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578D3-35F6-4D3E-8E48-5098A663E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164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 community receives Colorado River water from CAP or not, if you live in Arizona, you are likely somehow connected to the Central Arizona Project. </a:t>
            </a:r>
          </a:p>
          <a:p>
            <a:endParaRPr lang="en-US" dirty="0"/>
          </a:p>
          <a:p>
            <a:r>
              <a:rPr lang="en-US" dirty="0"/>
              <a:t>Certainly that’s true for the cities, towns, private water companies and tribes that receive Colorado River Water via CAP. </a:t>
            </a:r>
          </a:p>
          <a:p>
            <a:endParaRPr lang="en-US" dirty="0"/>
          </a:p>
          <a:p>
            <a:r>
              <a:rPr lang="en-US" dirty="0"/>
              <a:t>But it’s also true for those who benefit from the economic impact this water has provided. </a:t>
            </a:r>
          </a:p>
          <a:p>
            <a:endParaRPr lang="en-US" dirty="0"/>
          </a:p>
          <a:p>
            <a:r>
              <a:rPr lang="en-US" dirty="0"/>
              <a:t>You might have seen parts of the CAP canal crossing through your community, but that’s only a small part of what is truly an engineering marvel. </a:t>
            </a:r>
          </a:p>
        </p:txBody>
      </p:sp>
    </p:spTree>
    <p:extLst>
      <p:ext uri="{BB962C8B-B14F-4D97-AF65-F5344CB8AC3E}">
        <p14:creationId xmlns:p14="http://schemas.microsoft.com/office/powerpoint/2010/main" val="321039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the CAP system is a 336-mile aqueduct that stretches from Lake Havasu to just south of Tucson. </a:t>
            </a:r>
          </a:p>
          <a:p>
            <a:endParaRPr lang="en-US" dirty="0"/>
          </a:p>
          <a:p>
            <a:pPr marL="0" marR="0">
              <a:spcBef>
                <a:spcPts val="0"/>
              </a:spcBef>
              <a:spcAft>
                <a:spcPts val="0"/>
              </a:spcAft>
            </a:pPr>
            <a:r>
              <a:rPr lang="en-US" dirty="0">
                <a:effectLst/>
                <a:ea typeface="Times New Roman" panose="02020603050405020304" pitchFamily="18" charset="0"/>
              </a:rPr>
              <a:t>It includes:</a:t>
            </a:r>
          </a:p>
          <a:p>
            <a:pPr marL="0" marR="0">
              <a:spcBef>
                <a:spcPts val="0"/>
              </a:spcBef>
              <a:spcAft>
                <a:spcPts val="0"/>
              </a:spcAft>
            </a:pPr>
            <a:r>
              <a:rPr lang="en-US" dirty="0">
                <a:effectLst/>
                <a:ea typeface="Times New Roman" panose="02020603050405020304" pitchFamily="18" charset="0"/>
              </a:rPr>
              <a:t>Fourteen pumping plants that lift water, uphill, nearly three thousand vertical feet over the course of the system</a:t>
            </a:r>
          </a:p>
          <a:p>
            <a:pPr marL="0" marR="0">
              <a:spcBef>
                <a:spcPts val="0"/>
              </a:spcBef>
              <a:spcAft>
                <a:spcPts val="0"/>
              </a:spcAft>
            </a:pPr>
            <a:endParaRPr lang="en-US" dirty="0">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10 siphons and four tunnels</a:t>
            </a:r>
          </a:p>
          <a:p>
            <a:pPr marL="0" marR="0">
              <a:spcBef>
                <a:spcPts val="0"/>
              </a:spcBef>
              <a:spcAft>
                <a:spcPts val="0"/>
              </a:spcAft>
            </a:pPr>
            <a:endParaRPr lang="en-US" dirty="0">
              <a:effectLst/>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M</a:t>
            </a:r>
            <a:r>
              <a:rPr lang="en-US" dirty="0">
                <a:effectLst/>
                <a:ea typeface="Times New Roman" panose="02020603050405020304" pitchFamily="18" charset="0"/>
              </a:rPr>
              <a:t>ore than 50 turnouts to deliver water to Central and Southern Arizona</a:t>
            </a:r>
          </a:p>
          <a:p>
            <a:pPr marL="0" marR="0">
              <a:spcBef>
                <a:spcPts val="0"/>
              </a:spcBef>
              <a:spcAft>
                <a:spcPts val="0"/>
              </a:spcAft>
            </a:pPr>
            <a:endParaRPr lang="en-US" dirty="0">
              <a:ea typeface="Times New Roman" panose="02020603050405020304" pitchFamily="18" charset="0"/>
            </a:endParaRPr>
          </a:p>
          <a:p>
            <a:pPr marL="0" marR="0">
              <a:spcBef>
                <a:spcPts val="0"/>
              </a:spcBef>
              <a:spcAft>
                <a:spcPts val="0"/>
              </a:spcAft>
            </a:pPr>
            <a:r>
              <a:rPr lang="en-US" dirty="0">
                <a:ea typeface="Times New Roman" panose="02020603050405020304" pitchFamily="18" charset="0"/>
              </a:rPr>
              <a:t>Lake Pleasant storage reservoir and New Waddell Dam and Waddell Pump Generating Plant</a:t>
            </a:r>
            <a:endParaRPr lang="en-US" dirty="0">
              <a:effectLst/>
              <a:ea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6479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a:cs typeface="Arial" panose="020B0604020202020204" pitchFamily="34" charset="0"/>
              </a:rPr>
              <a:t>Who gets the water? </a:t>
            </a:r>
          </a:p>
          <a:p>
            <a:pPr>
              <a:lnSpc>
                <a:spcPct val="110000"/>
              </a:lnSpc>
            </a:pPr>
            <a:endParaRPr lang="en-US" dirty="0">
              <a:cs typeface="Arial" panose="020B0604020202020204" pitchFamily="34" charset="0"/>
            </a:endParaRPr>
          </a:p>
          <a:p>
            <a:pPr>
              <a:lnSpc>
                <a:spcPct val="110000"/>
              </a:lnSpc>
            </a:pPr>
            <a:r>
              <a:rPr lang="en-US" dirty="0">
                <a:cs typeface="Arial" panose="020B0604020202020204" pitchFamily="34" charset="0"/>
              </a:rPr>
              <a:t>CAP delivers water to the region in central and southern Arizona where six million people reside – Maricopa, Pinal and Pima counties. </a:t>
            </a:r>
          </a:p>
          <a:p>
            <a:pPr>
              <a:lnSpc>
                <a:spcPct val="110000"/>
              </a:lnSpc>
            </a:pPr>
            <a:endParaRPr lang="en-US" dirty="0">
              <a:cs typeface="Arial" panose="020B0604020202020204" pitchFamily="34" charset="0"/>
            </a:endParaRPr>
          </a:p>
          <a:p>
            <a:pPr>
              <a:lnSpc>
                <a:spcPct val="110000"/>
              </a:lnSpc>
            </a:pPr>
            <a:r>
              <a:rPr lang="en-US" dirty="0">
                <a:cs typeface="Arial" panose="020B0604020202020204" pitchFamily="34" charset="0"/>
              </a:rPr>
              <a:t>Eleven of Arizona’s 22 tribes have rights to CAP water – that’s more than 1/3 of the tribes in the Colorado River Basin. CAP delivers more tribal water than any other organization in the United States. </a:t>
            </a:r>
          </a:p>
          <a:p>
            <a:pPr>
              <a:lnSpc>
                <a:spcPct val="110000"/>
              </a:lnSpc>
            </a:pPr>
            <a:endParaRPr lang="en-US" dirty="0">
              <a:cs typeface="Arial" panose="020B0604020202020204" pitchFamily="34" charset="0"/>
            </a:endParaRPr>
          </a:p>
          <a:p>
            <a:pPr>
              <a:lnSpc>
                <a:spcPct val="110000"/>
              </a:lnSpc>
            </a:pPr>
            <a:endParaRPr lang="en-US" dirty="0">
              <a:cs typeface="Arial" panose="020B0604020202020204" pitchFamily="34" charset="0"/>
            </a:endParaRPr>
          </a:p>
          <a:p>
            <a:pPr>
              <a:lnSpc>
                <a:spcPct val="110000"/>
              </a:lnSpc>
            </a:pPr>
            <a:endParaRPr lang="en-US" dirty="0">
              <a:latin typeface="Arial" panose="020B0604020202020204" pitchFamily="34" charset="0"/>
              <a:cs typeface="Arial" panose="020B0604020202020204" pitchFamily="34" charset="0"/>
            </a:endParaRPr>
          </a:p>
          <a:p>
            <a:pPr>
              <a:lnSpc>
                <a:spcPct val="110000"/>
              </a:lnSpc>
            </a:pPr>
            <a:endParaRPr lang="en-US" dirty="0">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dirty="0"/>
          </a:p>
        </p:txBody>
      </p:sp>
    </p:spTree>
    <p:extLst>
      <p:ext uri="{BB962C8B-B14F-4D97-AF65-F5344CB8AC3E}">
        <p14:creationId xmlns:p14="http://schemas.microsoft.com/office/powerpoint/2010/main" val="3961760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ea typeface="Times New Roman" panose="02020603050405020304" pitchFamily="18" charset="0"/>
              </a:rPr>
              <a:t>54% of the water is allocated by contract to municipal/industrial water users, which refers to the cities, towns and private water customers that treat and deliver water to their customers – or store it for future use. </a:t>
            </a:r>
          </a:p>
          <a:p>
            <a:pPr marL="0" marR="0">
              <a:spcBef>
                <a:spcPts val="0"/>
              </a:spcBef>
              <a:spcAft>
                <a:spcPts val="0"/>
              </a:spcAft>
            </a:pPr>
            <a:r>
              <a:rPr lang="en-US" sz="1200" dirty="0">
                <a:effectLst/>
                <a:ea typeface="Times New Roman" panose="02020603050405020304" pitchFamily="18" charset="0"/>
              </a:rPr>
              <a:t>  </a:t>
            </a:r>
          </a:p>
          <a:p>
            <a:pPr marL="0" marR="0">
              <a:spcBef>
                <a:spcPts val="0"/>
              </a:spcBef>
              <a:spcAft>
                <a:spcPts val="0"/>
              </a:spcAft>
            </a:pPr>
            <a:r>
              <a:rPr lang="en-US" sz="1200" dirty="0">
                <a:effectLst/>
                <a:ea typeface="Times New Roman" panose="02020603050405020304" pitchFamily="18" charset="0"/>
              </a:rPr>
              <a:t>And 46% of the water is allocated to tribes that can use the water in their communities or lease the rights.  </a:t>
            </a:r>
          </a:p>
          <a:p>
            <a:pPr marL="0" marR="0">
              <a:spcBef>
                <a:spcPts val="0"/>
              </a:spcBef>
              <a:spcAft>
                <a:spcPts val="0"/>
              </a:spcAft>
            </a:pPr>
            <a:endParaRPr lang="en-US" dirty="0">
              <a:ea typeface="Times New Roman" panose="02020603050405020304" pitchFamily="18" charset="0"/>
            </a:endParaRPr>
          </a:p>
          <a:p>
            <a:pPr marL="0" marR="0">
              <a:spcBef>
                <a:spcPts val="0"/>
              </a:spcBef>
              <a:spcAft>
                <a:spcPts val="0"/>
              </a:spcAft>
            </a:pPr>
            <a:r>
              <a:rPr lang="en-US" sz="1200" dirty="0">
                <a:effectLst/>
                <a:ea typeface="Times New Roman" panose="02020603050405020304" pitchFamily="18" charset="0"/>
              </a:rPr>
              <a:t>It’s also important to note that until recently, CAP historically served agricultural users. Due to Colorado River shortage,</a:t>
            </a:r>
            <a:r>
              <a:rPr lang="en-US" dirty="0">
                <a:ea typeface="Times New Roman" panose="02020603050405020304" pitchFamily="18" charset="0"/>
              </a:rPr>
              <a:t> which we’ll discuss in a moment, ag is no longer receiving water directly from CAP. </a:t>
            </a:r>
            <a:endParaRPr lang="en-US" sz="1200" dirty="0">
              <a:effectLst/>
              <a:ea typeface="Times New Roman" panose="02020603050405020304" pitchFamily="18" charset="0"/>
            </a:endParaRPr>
          </a:p>
          <a:p>
            <a:pPr>
              <a:lnSpc>
                <a:spcPct val="110000"/>
              </a:lnSpc>
            </a:pPr>
            <a:endParaRPr lang="en-US" dirty="0">
              <a:latin typeface="Arial" panose="020B0604020202020204" pitchFamily="34" charset="0"/>
              <a:cs typeface="Arial" panose="020B0604020202020204" pitchFamily="34" charset="0"/>
            </a:endParaRPr>
          </a:p>
          <a:p>
            <a:pPr>
              <a:lnSpc>
                <a:spcPct val="110000"/>
              </a:lnSpc>
            </a:pPr>
            <a:endParaRPr lang="en-US" dirty="0">
              <a:latin typeface="Arial" panose="020B0604020202020204" pitchFamily="34" charset="0"/>
              <a:cs typeface="Arial" panose="020B0604020202020204" pitchFamily="34" charset="0"/>
            </a:endParaRPr>
          </a:p>
          <a:p>
            <a:endParaRPr dirty="0"/>
          </a:p>
        </p:txBody>
      </p:sp>
    </p:spTree>
    <p:extLst>
      <p:ext uri="{BB962C8B-B14F-4D97-AF65-F5344CB8AC3E}">
        <p14:creationId xmlns:p14="http://schemas.microsoft.com/office/powerpoint/2010/main" val="88828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rgbClr val="000000"/>
                </a:solidFill>
              </a:rPr>
              <a:t>Before CAP’s construction began, the Central Arizona Water Conservation District was formed in 1971 to oversee Central Arizona Project. </a:t>
            </a:r>
          </a:p>
          <a:p>
            <a:endParaRPr lang="en-US" sz="1100" dirty="0">
              <a:solidFill>
                <a:srgbClr val="000000"/>
              </a:solidFill>
            </a:endParaRPr>
          </a:p>
          <a:p>
            <a:r>
              <a:rPr lang="en-US" sz="1100" dirty="0">
                <a:solidFill>
                  <a:srgbClr val="000000"/>
                </a:solidFill>
              </a:rPr>
              <a:t>The Board has 15 members elected from CAP’s three-county service area. We serve staggered, six-year terms. </a:t>
            </a:r>
          </a:p>
        </p:txBody>
      </p:sp>
    </p:spTree>
    <p:extLst>
      <p:ext uri="{BB962C8B-B14F-4D97-AF65-F5344CB8AC3E}">
        <p14:creationId xmlns:p14="http://schemas.microsoft.com/office/powerpoint/2010/main" val="3102985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CAP delivers Colorado River water. There’s been a lot in the media in recent years about the shortage on the Colorado River. And CAP has been in the midst of near-constant negotiations regarding the Colorado River. </a:t>
            </a:r>
          </a:p>
          <a:p>
            <a:endParaRPr lang="en-US" dirty="0"/>
          </a:p>
          <a:p>
            <a:r>
              <a:rPr lang="en-US" dirty="0"/>
              <a:t>Although the issues are quite complex, here’s a brief overview regarding where we’re at with Colorado River issues and where we’re headed.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578D3-35F6-4D3E-8E48-5098A663E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92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reasons you’ve been hearing about the Colorado River in the media in recent years is because of the change in the snowpack/runoff cycle. Due to two-plus decades of drought and the effects of climate change, we’re dealing with a smaller Colorado River than we were at the beginning of this century. </a:t>
            </a:r>
          </a:p>
          <a:p>
            <a:endParaRPr lang="en-US" dirty="0"/>
          </a:p>
          <a:p>
            <a:r>
              <a:rPr lang="en-US" dirty="0"/>
              <a:t>The Colorado River water that makes its way to Arizona depends on snowpack and runoff in the Rocky Mountains. Over the past several years, we have seen that even in years with decent snowpack, we have reduced runoff. One of the reasons is because the ground has been so dry that the moisture is being absorbed into the soil before making its way to the river.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42548E-654E-4DA3-AE27-264F7235CB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776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6539" y="4400550"/>
            <a:ext cx="5486400" cy="4686300"/>
          </a:xfrm>
        </p:spPr>
        <p:txBody>
          <a:bodyPr/>
          <a:lstStyle/>
          <a:p>
            <a:r>
              <a:rPr lang="en-US" dirty="0"/>
              <a:t>As a result of this reduced runoff, the Colorado River Basin has been operating under shortage conditions since 2020. Here’s how that affects CAP water users. </a:t>
            </a:r>
          </a:p>
          <a:p>
            <a:endParaRPr lang="en-US" dirty="0"/>
          </a:p>
          <a:p>
            <a:pPr>
              <a:spcBef>
                <a:spcPts val="600"/>
              </a:spcBef>
              <a:buClr>
                <a:schemeClr val="accent3"/>
              </a:buClr>
            </a:pPr>
            <a:r>
              <a:rPr lang="en-US" dirty="0"/>
              <a:t>The left-hand side depicts Lake Mead. Based on the level of Lake Mead, we are in Tier 1 shortage conditions. This means Arizona receives a reduction of 512,000 acre-feet to our Colorado River supply and that is borne entirely by CAP. </a:t>
            </a:r>
          </a:p>
          <a:p>
            <a:pPr>
              <a:spcBef>
                <a:spcPts val="600"/>
              </a:spcBef>
              <a:buClr>
                <a:schemeClr val="accent3"/>
              </a:buClr>
            </a:pPr>
            <a:endParaRPr lang="en-US" dirty="0"/>
          </a:p>
          <a:p>
            <a:pPr>
              <a:spcBef>
                <a:spcPts val="600"/>
              </a:spcBef>
              <a:buClr>
                <a:schemeClr val="accent3"/>
              </a:buClr>
            </a:pPr>
            <a:r>
              <a:rPr lang="en-US" dirty="0"/>
              <a:t>On the right hand side, you see how that affects CAP’s supplies: </a:t>
            </a:r>
          </a:p>
          <a:p>
            <a:pPr>
              <a:spcBef>
                <a:spcPts val="600"/>
              </a:spcBef>
              <a:buClr>
                <a:schemeClr val="accent3"/>
              </a:buClr>
            </a:pPr>
            <a:r>
              <a:rPr lang="en-US" dirty="0"/>
              <a:t>We no longer have what was called “excess water.”</a:t>
            </a:r>
          </a:p>
          <a:p>
            <a:pPr>
              <a:spcBef>
                <a:spcPts val="600"/>
              </a:spcBef>
              <a:buClr>
                <a:schemeClr val="accent3"/>
              </a:buClr>
            </a:pPr>
            <a:endParaRPr lang="en-US" dirty="0"/>
          </a:p>
          <a:p>
            <a:pPr>
              <a:spcBef>
                <a:spcPts val="600"/>
              </a:spcBef>
              <a:buClr>
                <a:schemeClr val="accent3"/>
              </a:buClr>
            </a:pPr>
            <a:r>
              <a:rPr lang="en-US" dirty="0"/>
              <a:t>We used to serve agricultural water users, but that supply is no longer available. There’s a whole story there about how farmers and irrigation districts negotiated for a lower priority supply for a lower price. Ultimately, this meant they would no longer have CAP supplies – it just came sooner than expected because of Colorado River shortage. </a:t>
            </a:r>
          </a:p>
          <a:p>
            <a:pPr>
              <a:spcBef>
                <a:spcPts val="600"/>
              </a:spcBef>
              <a:buClr>
                <a:schemeClr val="accent3"/>
              </a:buClr>
            </a:pPr>
            <a:endParaRPr lang="en-US" dirty="0"/>
          </a:p>
          <a:p>
            <a:pPr>
              <a:spcBef>
                <a:spcPts val="600"/>
              </a:spcBef>
              <a:buClr>
                <a:schemeClr val="accent3"/>
              </a:buClr>
            </a:pPr>
            <a:r>
              <a:rPr lang="en-US" dirty="0"/>
              <a:t>Supplies to cities and businesses are reduced by 3 percent. </a:t>
            </a:r>
          </a:p>
          <a:p>
            <a:pPr>
              <a:spcBef>
                <a:spcPts val="600"/>
              </a:spcBef>
              <a:buClr>
                <a:schemeClr val="accent3"/>
              </a:buClr>
            </a:pPr>
            <a:endParaRPr lang="en-US" dirty="0"/>
          </a:p>
          <a:p>
            <a:pPr>
              <a:spcBef>
                <a:spcPts val="600"/>
              </a:spcBef>
              <a:buClr>
                <a:schemeClr val="accent3"/>
              </a:buClr>
            </a:pPr>
            <a:r>
              <a:rPr lang="en-US" dirty="0"/>
              <a:t>Supplies to tribes are reduced by 6 percent.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9B60-0D56-5941-A483-4ECF493B1A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1515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turn our attention to some of the most recent agreements that make up the legal framework for how the river is operated – often known as the “Law of the River.” We covered many of the early parts at the beginning of the presentation. Now, we’ll look at where we are today. </a:t>
            </a:r>
          </a:p>
          <a:p>
            <a:endParaRPr lang="en-US" dirty="0"/>
          </a:p>
          <a:p>
            <a:r>
              <a:rPr lang="en-US" dirty="0"/>
              <a:t>Right now, we’re operating under what’s known as the 2007 Interim Guidelines, which is overseen by the Bureau of Reclamation. Lower Basin operating conditions are based on the level of Lake Mead. </a:t>
            </a:r>
          </a:p>
          <a:p>
            <a:endParaRPr lang="en-US" dirty="0"/>
          </a:p>
          <a:p>
            <a:r>
              <a:rPr lang="en-US" dirty="0"/>
              <a:t>In 2019, Congress approved the Drought Contingency Plan, which was an overlay to these guidelines due to the declining health of the Colorado River due to drought and climate change. </a:t>
            </a:r>
          </a:p>
          <a:p>
            <a:endParaRPr lang="en-US" dirty="0"/>
          </a:p>
          <a:p>
            <a:endParaRPr lang="en-US" dirty="0"/>
          </a:p>
        </p:txBody>
      </p:sp>
    </p:spTree>
    <p:extLst>
      <p:ext uri="{BB962C8B-B14F-4D97-AF65-F5344CB8AC3E}">
        <p14:creationId xmlns:p14="http://schemas.microsoft.com/office/powerpoint/2010/main" val="362035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A9B60-0D56-5941-A483-4ECF493B1A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06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 the desert is an amazing and unique experience. But most people ask – how do you have enough water in the desert? While the first answer is that we live here and we know how precious water is and how to conserve – the next answer is that it’s important to know that Arizona has several sources of water:  </a:t>
            </a:r>
          </a:p>
          <a:p>
            <a:endParaRPr lang="en-US" dirty="0"/>
          </a:p>
          <a:p>
            <a:r>
              <a:rPr lang="en-US" dirty="0"/>
              <a:t>Groundwater</a:t>
            </a:r>
          </a:p>
          <a:p>
            <a:r>
              <a:rPr lang="en-US" dirty="0"/>
              <a:t>Colorado River water</a:t>
            </a:r>
          </a:p>
          <a:p>
            <a:r>
              <a:rPr lang="en-US" dirty="0"/>
              <a:t>Water from in-state rivers (like the Salt, Verde and Gila)</a:t>
            </a:r>
          </a:p>
          <a:p>
            <a:r>
              <a:rPr lang="en-US" dirty="0"/>
              <a:t>Reclaimed water (used for golf courses and other municipal uses)</a:t>
            </a:r>
          </a:p>
          <a:p>
            <a:endParaRPr lang="en-US" dirty="0"/>
          </a:p>
          <a:p>
            <a:r>
              <a:rPr lang="en-US" dirty="0"/>
              <a:t>When we’re talking about Central Arizona Project, we’re talking about Colorado River water because CAP brings Colorado River water into central and southern Arizona. </a:t>
            </a:r>
          </a:p>
          <a:p>
            <a:endParaRPr lang="en-US" dirty="0"/>
          </a:p>
          <a:p>
            <a:r>
              <a:rPr lang="en-US" dirty="0"/>
              <a:t>Let’s first talk about how that came to be.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578D3-35F6-4D3E-8E48-5098A663E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54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2ec47eaaa63_1_527:notes"/>
          <p:cNvSpPr>
            <a:spLocks noGrp="1" noRot="1" noChangeAspect="1"/>
          </p:cNvSpPr>
          <p:nvPr>
            <p:ph type="sldImg" idx="2"/>
          </p:nvPr>
        </p:nvSpPr>
        <p:spPr>
          <a:xfrm>
            <a:off x="725488" y="1162050"/>
            <a:ext cx="5580062" cy="3140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7" name="Google Shape;1337;g2ec47eaaa63_1_527:notes"/>
          <p:cNvSpPr txBox="1">
            <a:spLocks noGrp="1"/>
          </p:cNvSpPr>
          <p:nvPr>
            <p:ph type="body" idx="1"/>
          </p:nvPr>
        </p:nvSpPr>
        <p:spPr>
          <a:xfrm>
            <a:off x="703295" y="4477443"/>
            <a:ext cx="5626322" cy="3663358"/>
          </a:xfrm>
          <a:prstGeom prst="rect">
            <a:avLst/>
          </a:prstGeom>
          <a:noFill/>
          <a:ln>
            <a:noFill/>
          </a:ln>
        </p:spPr>
        <p:txBody>
          <a:bodyPr spcFirstLastPara="1" wrap="square" lIns="93245" tIns="46611" rIns="93245" bIns="46611" anchor="t" anchorCtr="0">
            <a:noAutofit/>
          </a:bodyPr>
          <a:lstStyle/>
          <a:p>
            <a:r>
              <a:rPr lang="en-US" sz="1100" dirty="0">
                <a:latin typeface="Arial" panose="020B0604020202020204" pitchFamily="34" charset="0"/>
                <a:cs typeface="Arial" panose="020B0604020202020204" pitchFamily="34" charset="0"/>
              </a:rPr>
              <a:t>The current guidelines for Colorado River management expire in 2026.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Reclamation has initiated an environmental process to start the ball rolling on new guidelines, and the Lower Basin states have developed an alternative that considers the health of all Basin reservoirs.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ea typeface="Times New Roman" panose="02020603050405020304" pitchFamily="18" charset="0"/>
                <a:cs typeface="Arial" panose="020B0604020202020204" pitchFamily="34" charset="0"/>
              </a:rPr>
              <a:t>The ADWR Director represents Arizona/Governor in negotiations on the Colorado River between the 7 Basin States. CAWCD supports this process, bringing its own Policy, Legal and Technical expertise to these negotiations to protect the interests of our water users. </a:t>
            </a:r>
            <a:endParaRPr lang="en-US" sz="1100" dirty="0">
              <a:latin typeface="Arial" panose="020B0604020202020204" pitchFamily="34" charset="0"/>
              <a:ea typeface="Aptos" panose="020B0004020202020204" pitchFamily="34" charset="0"/>
              <a:cs typeface="Arial" panose="020B0604020202020204" pitchFamily="34" charset="0"/>
            </a:endParaRPr>
          </a:p>
          <a:p>
            <a:endParaRPr lang="en-US" sz="1100" dirty="0">
              <a:latin typeface="Arial" panose="020B0604020202020204" pitchFamily="34" charset="0"/>
              <a:ea typeface="Times New Roman" panose="02020603050405020304" pitchFamily="18" charset="0"/>
              <a:cs typeface="Arial" panose="020B0604020202020204" pitchFamily="34" charset="0"/>
            </a:endParaRPr>
          </a:p>
          <a:p>
            <a:r>
              <a:rPr lang="en-US" sz="1100" dirty="0">
                <a:latin typeface="Arial" panose="020B0604020202020204" pitchFamily="34" charset="0"/>
                <a:ea typeface="Times New Roman" panose="02020603050405020304" pitchFamily="18" charset="0"/>
                <a:cs typeface="Arial" panose="020B0604020202020204" pitchFamily="34" charset="0"/>
              </a:rPr>
              <a:t>To develop Arizona’s perspective on what the future Colorado River management should look like, CAP and ADWR have formed the Arizona Reconsultation Committee (ARC), which </a:t>
            </a:r>
            <a:r>
              <a:rPr lang="en-US" sz="1100" dirty="0">
                <a:latin typeface="Arial" panose="020B0604020202020204" pitchFamily="34" charset="0"/>
                <a:ea typeface="Calibri" panose="020F0502020204030204" pitchFamily="34" charset="0"/>
                <a:cs typeface="Arial" panose="020B0604020202020204" pitchFamily="34" charset="0"/>
              </a:rPr>
              <a:t>consists of more than 40 water stakeholders from throughout the state representing cities, Tribes, agriculture, NGOs, industries and the legislature.</a:t>
            </a:r>
          </a:p>
          <a:p>
            <a:endParaRPr lang="en-US" sz="1100" dirty="0">
              <a:latin typeface="Arial" panose="020B0604020202020204" pitchFamily="34" charset="0"/>
              <a:ea typeface="Calibri" panose="020F0502020204030204" pitchFamily="34" charset="0"/>
              <a:cs typeface="Arial" panose="020B0604020202020204" pitchFamily="34" charset="0"/>
            </a:endParaRPr>
          </a:p>
          <a:p>
            <a:r>
              <a:rPr lang="en-US" sz="1100" i="0" u="none" strike="noStrike" baseline="0" dirty="0">
                <a:solidFill>
                  <a:srgbClr val="000000"/>
                </a:solidFill>
                <a:latin typeface="Arial" panose="020B0604020202020204" pitchFamily="34" charset="0"/>
                <a:cs typeface="Arial" panose="020B0604020202020204" pitchFamily="34" charset="0"/>
              </a:rPr>
              <a:t>Arizona stands ready to do more, but if hydrology significantly worsens, reductions must be shared throughout the Basin and must adhere to the Colorado River Compact. </a:t>
            </a:r>
            <a:endParaRPr lang="en-US" sz="1100" dirty="0">
              <a:latin typeface="Arial" panose="020B0604020202020204" pitchFamily="34" charset="0"/>
              <a:ea typeface="Calibri" panose="020F050202020403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439625">
              <a:defRPr/>
            </a:pPr>
            <a:r>
              <a:rPr lang="en-US" sz="1100" dirty="0">
                <a:latin typeface="Arial" panose="020B0604020202020204" pitchFamily="34" charset="0"/>
                <a:cs typeface="Arial" panose="020B0604020202020204" pitchFamily="34" charset="0"/>
              </a:rPr>
              <a:t>Additional work is still ongoing with stakeholders, water users and Upper Basin interests.</a:t>
            </a:r>
          </a:p>
        </p:txBody>
      </p:sp>
      <p:sp>
        <p:nvSpPr>
          <p:cNvPr id="1338" name="Google Shape;1338;g2ec47eaaa63_1_527:notes"/>
          <p:cNvSpPr txBox="1">
            <a:spLocks noGrp="1"/>
          </p:cNvSpPr>
          <p:nvPr>
            <p:ph type="sldNum" idx="12"/>
          </p:nvPr>
        </p:nvSpPr>
        <p:spPr>
          <a:xfrm>
            <a:off x="3983692" y="8836971"/>
            <a:ext cx="3047591" cy="466804"/>
          </a:xfrm>
          <a:prstGeom prst="rect">
            <a:avLst/>
          </a:prstGeom>
          <a:noFill/>
          <a:ln>
            <a:noFill/>
          </a:ln>
        </p:spPr>
        <p:txBody>
          <a:bodyPr spcFirstLastPara="1" wrap="square" lIns="93245" tIns="46611" rIns="93245" bIns="46611" anchor="b" anchorCtr="0">
            <a:noAutofit/>
          </a:bodyPr>
          <a:lstStyle/>
          <a:p>
            <a:pPr marL="0" marR="0" lvl="0" indent="0" algn="r" defTabSz="879250" rtl="0" eaLnBrk="1" fontAlgn="auto" latinLnBrk="0" hangingPunct="1">
              <a:lnSpc>
                <a:spcPct val="100000"/>
              </a:lnSpc>
              <a:spcBef>
                <a:spcPts val="0"/>
              </a:spcBef>
              <a:spcAft>
                <a:spcPts val="0"/>
              </a:spcAft>
              <a:buClr>
                <a:srgbClr val="000000"/>
              </a:buClr>
              <a:buSzPts val="1400"/>
              <a:buFontTx/>
              <a:buNone/>
              <a:tabLst/>
              <a:defRPr/>
            </a:pPr>
            <a:fld id="{00000000-1234-1234-1234-123412341234}" type="slidenum">
              <a:rPr kumimoji="0" lang="en" sz="13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879250" rtl="0" eaLnBrk="1" fontAlgn="auto" latinLnBrk="0" hangingPunct="1">
                <a:lnSpc>
                  <a:spcPct val="100000"/>
                </a:lnSpc>
                <a:spcBef>
                  <a:spcPts val="0"/>
                </a:spcBef>
                <a:spcAft>
                  <a:spcPts val="0"/>
                </a:spcAft>
                <a:buClr>
                  <a:srgbClr val="000000"/>
                </a:buClr>
                <a:buSzPts val="1400"/>
                <a:buFontTx/>
                <a:buNone/>
                <a:tabLst/>
                <a:defRPr/>
              </a:pPr>
              <a:t>20</a:t>
            </a:fld>
            <a:endParaRPr kumimoji="0" sz="13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6673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486400" cy="4114800"/>
          </a:xfrm>
        </p:spPr>
        <p:txBody>
          <a:bodyPr/>
          <a:lstStyle/>
          <a:p>
            <a:endParaRPr lang="en-US" dirty="0"/>
          </a:p>
        </p:txBody>
      </p:sp>
    </p:spTree>
    <p:extLst>
      <p:ext uri="{BB962C8B-B14F-4D97-AF65-F5344CB8AC3E}">
        <p14:creationId xmlns:p14="http://schemas.microsoft.com/office/powerpoint/2010/main" val="53577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better</a:t>
            </a:r>
            <a:r>
              <a:rPr lang="en-US" baseline="0" dirty="0"/>
              <a:t> understand CAGRD and what it does, it's important to look back in time:</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1980, the legislature</a:t>
            </a:r>
            <a:r>
              <a:rPr lang="en-US" baseline="0" dirty="0"/>
              <a:t> adopted the Groundwater Management Act which regulated groundwater pumping in populated areas of the state, called Active Management Areas. Highlighted on the map.</a:t>
            </a:r>
          </a:p>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The Assured</a:t>
            </a:r>
            <a:r>
              <a:rPr lang="en-US" sz="1200" kern="1200" baseline="0" dirty="0">
                <a:solidFill>
                  <a:schemeClr val="tx1"/>
                </a:solidFill>
                <a:effectLst/>
                <a:latin typeface="+mn-lt"/>
                <a:ea typeface="+mn-ea"/>
                <a:cs typeface="+mn-cs"/>
              </a:rPr>
              <a:t> Water Supply</a:t>
            </a:r>
            <a:r>
              <a:rPr lang="en-US" sz="1200" kern="1200" dirty="0">
                <a:solidFill>
                  <a:schemeClr val="tx1"/>
                </a:solidFill>
                <a:effectLst/>
                <a:latin typeface="+mn-lt"/>
                <a:ea typeface="+mn-ea"/>
                <a:cs typeface="+mn-cs"/>
              </a:rPr>
              <a:t> Rules, later established in 1995, limited the quantity of mined groundwater new development could use in the AMAs.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 </a:t>
            </a:r>
            <a:endParaRPr lang="en-US" dirty="0">
              <a:effectLst/>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“CAGRD” was created to provide a mechanism for landowners and water providers reliant on groundwater to comply with the rules by replenishing groundwater that is pumped</a:t>
            </a:r>
            <a:endParaRPr lang="en-US" dirty="0">
              <a:effectLst/>
            </a:endParaRPr>
          </a:p>
        </p:txBody>
      </p:sp>
    </p:spTree>
    <p:extLst>
      <p:ext uri="{BB962C8B-B14F-4D97-AF65-F5344CB8AC3E}">
        <p14:creationId xmlns:p14="http://schemas.microsoft.com/office/powerpoint/2010/main" val="2683445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The Arizona Legislature gave CAP these replenishment responsibilities under the name of the Central Arizona Groundwater Replenishment – so, CAGRD is not a separate entity, but a special function of CAP</a:t>
            </a:r>
          </a:p>
          <a:p>
            <a:pPr marL="171450" indent="-171450">
              <a:buFont typeface="Arial" panose="020B0604020202020204" pitchFamily="34" charset="0"/>
              <a:buChar char="•"/>
            </a:pPr>
            <a:r>
              <a:rPr lang="en-US" dirty="0"/>
              <a:t>CAGRD and CAP both serve the same three-county service area – Maricopa, Pima and Pinal and they are both governed by the same 15-member elected Board</a:t>
            </a:r>
          </a:p>
          <a:p>
            <a:pPr marL="171450" indent="-171450">
              <a:buFont typeface="Arial" panose="020B0604020202020204" pitchFamily="34" charset="0"/>
              <a:buChar char="•"/>
            </a:pPr>
            <a:r>
              <a:rPr lang="en-US" dirty="0"/>
              <a:t>CAGRD is funded solely by its members</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99521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understand CAGRD, it’s important to first understand Arizona’s Assured Water Supply Rules. </a:t>
            </a:r>
          </a:p>
          <a:p>
            <a:endParaRPr lang="en-US" sz="1200" dirty="0"/>
          </a:p>
          <a:p>
            <a:r>
              <a:rPr lang="en-US" sz="1200" dirty="0"/>
              <a:t>These require that – before recording plats or selling subdivided parcels within designated Active Management Areas (areas that ADWR has identified as having a heavy reliance on groundwater), developers much first demonstrate a number of criteria. </a:t>
            </a:r>
          </a:p>
        </p:txBody>
      </p:sp>
    </p:spTree>
    <p:extLst>
      <p:ext uri="{BB962C8B-B14F-4D97-AF65-F5344CB8AC3E}">
        <p14:creationId xmlns:p14="http://schemas.microsoft.com/office/powerpoint/2010/main" val="1940791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CAGRD can either:</a:t>
            </a:r>
          </a:p>
          <a:p>
            <a:r>
              <a:rPr lang="en-US" dirty="0"/>
              <a:t>*	Send water to a large spreading basin, as shown on the left, where the water 	will percolate into the ground, reaching into the aquifer</a:t>
            </a:r>
          </a:p>
          <a:p>
            <a:pPr lvl="0"/>
            <a:r>
              <a:rPr lang="en-US" dirty="0"/>
              <a:t>*	Or by sending water to a farm on an irrigation district, as shown on the right. 	These irrigation districts, commonly referred to as Ground water Savings 	facilities, preserve groundwater they would have otherwise pumped by using 	CAP water. CAGRD is then credited an equal amount for replenishment.  </a:t>
            </a:r>
          </a:p>
          <a:p>
            <a:r>
              <a:rPr lang="en-US" dirty="0"/>
              <a:t> </a:t>
            </a:r>
          </a:p>
          <a:p>
            <a:r>
              <a:rPr lang="en-US" dirty="0"/>
              <a:t>Currently, each year, CAGRD replenishes about 30,000 acre-feet water back into Arizona’s aquifers – when you consider that one acre-foot serves three average-sized Arizona families for one year – you can see that’s a lot of water!</a:t>
            </a:r>
          </a:p>
          <a:p>
            <a:endParaRPr lang="en-US" dirty="0"/>
          </a:p>
        </p:txBody>
      </p:sp>
    </p:spTree>
    <p:extLst>
      <p:ext uri="{BB962C8B-B14F-4D97-AF65-F5344CB8AC3E}">
        <p14:creationId xmlns:p14="http://schemas.microsoft.com/office/powerpoint/2010/main" val="1397871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75F972E0-5198-46C6-8EFE-44A646AD96EF}"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Arial"/>
            </a:endParaRPr>
          </a:p>
        </p:txBody>
      </p:sp>
      <p:sp>
        <p:nvSpPr>
          <p:cNvPr id="5" name="Notes Placeholder 4"/>
          <p:cNvSpPr>
            <a:spLocks noGrp="1"/>
          </p:cNvSpPr>
          <p:nvPr>
            <p:ph type="body" sz="quarter" idx="11"/>
          </p:nvPr>
        </p:nvSpPr>
        <p:spPr/>
        <p:txBody>
          <a:bodyPr/>
          <a:lstStyle/>
          <a:p>
            <a:r>
              <a:rPr lang="en-US" dirty="0"/>
              <a:t>CAGRD enrolls two types of members: </a:t>
            </a:r>
          </a:p>
          <a:p>
            <a:endParaRPr lang="en-US" dirty="0"/>
          </a:p>
          <a:p>
            <a:pPr marL="342892" indent="-342892"/>
            <a:r>
              <a:rPr lang="en-US" dirty="0"/>
              <a:t>Member Service Areas (MSAs), which are: cities, towns or private water companies. Currently there are 23 enrolled MSAs. </a:t>
            </a:r>
          </a:p>
          <a:p>
            <a:pPr marL="0" lvl="1" indent="0">
              <a:buNone/>
            </a:pPr>
            <a:endParaRPr lang="en-US" dirty="0"/>
          </a:p>
          <a:p>
            <a:pPr marL="342892" indent="-342892"/>
            <a:r>
              <a:rPr lang="en-US" dirty="0"/>
              <a:t>Member Lands (MLs), which are subdivisions. There are nearly 1,300 enrolled MLs</a:t>
            </a:r>
          </a:p>
          <a:p>
            <a:endParaRPr lang="en-US" dirty="0"/>
          </a:p>
        </p:txBody>
      </p:sp>
    </p:spTree>
    <p:extLst>
      <p:ext uri="{BB962C8B-B14F-4D97-AF65-F5344CB8AC3E}">
        <p14:creationId xmlns:p14="http://schemas.microsoft.com/office/powerpoint/2010/main" val="1866541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CAP’s three-County service area: </a:t>
            </a:r>
          </a:p>
          <a:p>
            <a:endParaRPr lang="en-US" dirty="0"/>
          </a:p>
          <a:p>
            <a:pPr marL="171450" indent="-171450">
              <a:buFont typeface="Arial" panose="020B0604020202020204" pitchFamily="34" charset="0"/>
              <a:buChar char="•"/>
            </a:pPr>
            <a:r>
              <a:rPr lang="en-US" dirty="0"/>
              <a:t>Green represents the Member Service Areas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Orange represents Member Lands Subdivisions</a:t>
            </a:r>
          </a:p>
          <a:p>
            <a:pPr marL="17145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99842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fontAlgn="auto">
              <a:lnSpc>
                <a:spcPct val="90000"/>
              </a:lnSpc>
              <a:spcBef>
                <a:spcPts val="0"/>
              </a:spcBef>
              <a:spcAft>
                <a:spcPts val="2000"/>
              </a:spcAft>
              <a:buClr>
                <a:srgbClr val="268519"/>
              </a:buClr>
              <a:buSzTx/>
              <a:tabLst/>
              <a:defRPr/>
            </a:pPr>
            <a:r>
              <a:rPr kumimoji="0" lang="en-US" sz="1200" b="0" i="0" u="none" strike="noStrike" cap="none" spc="0" normalizeH="0" baseline="0" noProof="0" dirty="0">
                <a:ln>
                  <a:noFill/>
                </a:ln>
                <a:effectLst/>
                <a:uLnTx/>
                <a:uFillTx/>
              </a:rPr>
              <a:t>By statute, CAGRD operates under a 10-year Plan of Operation.</a:t>
            </a:r>
          </a:p>
          <a:p>
            <a:pPr marR="0" lvl="0" fontAlgn="auto">
              <a:lnSpc>
                <a:spcPct val="90000"/>
              </a:lnSpc>
              <a:spcBef>
                <a:spcPts val="0"/>
              </a:spcBef>
              <a:spcAft>
                <a:spcPts val="2000"/>
              </a:spcAft>
              <a:buClr>
                <a:srgbClr val="268519"/>
              </a:buClr>
              <a:buSzTx/>
              <a:tabLst/>
              <a:defRPr/>
            </a:pPr>
            <a:r>
              <a:rPr kumimoji="0" lang="en-US" sz="1200" b="0" i="0" u="none" strike="noStrike" cap="none" spc="0" normalizeH="0" baseline="0" noProof="0" dirty="0">
                <a:ln>
                  <a:noFill/>
                </a:ln>
                <a:effectLst/>
                <a:uLnTx/>
                <a:uFillTx/>
              </a:rPr>
              <a:t>All Plans have been developed with public input and have been approved by ADWR.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spc="0" normalizeH="0" baseline="0" noProof="0" dirty="0">
                <a:ln>
                  <a:noFill/>
                </a:ln>
                <a:effectLst/>
                <a:uLnTx/>
                <a:uFillTx/>
              </a:rPr>
              <a:t>The 2025 Plan </a:t>
            </a:r>
            <a:r>
              <a:rPr lang="en-US" dirty="0"/>
              <a:t>has been submitted to ADWR</a:t>
            </a:r>
            <a:r>
              <a:rPr kumimoji="0" lang="en-US" sz="1200" b="0" i="0" u="none" strike="noStrike" cap="none" spc="0" normalizeH="0" baseline="0" noProof="0" dirty="0">
                <a:ln>
                  <a:noFill/>
                </a:ln>
                <a:effectLst/>
                <a:uLnTx/>
                <a:uFillTx/>
              </a:rPr>
              <a:t>. Highlights include that CAGRD: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Met and continues to meet its replenishment requirements; </a:t>
            </a:r>
            <a:endParaRPr lang="en-US" sz="12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NO longer relies on CAP excess water and has sufficient supplies to meet its projected 20-year obligation; and, </a:t>
            </a:r>
            <a:endParaRPr lang="en-US" sz="12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solidFill>
                  <a:srgbClr val="000000"/>
                </a:solidFill>
                <a:effectLst/>
                <a:uFill>
                  <a:solidFill>
                    <a:srgbClr val="000000"/>
                  </a:solidFill>
                </a:uFill>
                <a:latin typeface="Times New Roman" panose="02020603050405020304" pitchFamily="18" charset="0"/>
                <a:ea typeface="Calibri" panose="020F0502020204030204" pitchFamily="34" charset="0"/>
                <a:cs typeface="Times New Roman" panose="02020603050405020304" pitchFamily="18" charset="0"/>
              </a:rPr>
              <a:t>Has identified potentially available supplies that could be used to meet its  obligations over the next 100 years</a:t>
            </a:r>
            <a:endParaRPr lang="en-US" sz="1200" dirty="0">
              <a:solidFill>
                <a:srgbClr val="000000"/>
              </a:solidFill>
              <a:effectLst/>
              <a:uFill>
                <a:solidFill>
                  <a:srgbClr val="000000"/>
                </a:solidFill>
              </a:u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spc="0" normalizeH="0" baseline="0" noProof="0" dirty="0">
              <a:ln>
                <a:noFill/>
              </a:ln>
              <a:effectLst/>
              <a:uLnTx/>
              <a:uFillTx/>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578D3-35F6-4D3E-8E48-5098A663E3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1285280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First, it’s important to define the Colorado River Basin. </a:t>
            </a:r>
          </a:p>
          <a:p>
            <a:pPr lvl="0"/>
            <a:endParaRPr lang="en-US" dirty="0"/>
          </a:p>
          <a:p>
            <a:pPr lvl="0"/>
            <a:r>
              <a:rPr lang="en-US" dirty="0"/>
              <a:t>This map shows the states, but also the hydrologic basin – the green is what lies within the Upper Basin and the yellow is what lies within the Lower Basin – note that’s almost entirely Arizona. </a:t>
            </a:r>
          </a:p>
          <a:p>
            <a:pPr lvl="0"/>
            <a:endParaRPr lang="en-US" dirty="0"/>
          </a:p>
          <a:p>
            <a:pPr lvl="0"/>
            <a:r>
              <a:rPr lang="en-US" dirty="0"/>
              <a:t>Today, the Colorado River Basin: </a:t>
            </a:r>
          </a:p>
          <a:p>
            <a:pPr marL="171450" lvl="0" indent="-171450">
              <a:buFont typeface="Arial" panose="020B0604020202020204" pitchFamily="34" charset="0"/>
              <a:buChar char="•"/>
            </a:pPr>
            <a:r>
              <a:rPr lang="en-US" dirty="0">
                <a:solidFill>
                  <a:schemeClr val="tx1"/>
                </a:solidFill>
              </a:rPr>
              <a:t>Supplies water to 40 million people</a:t>
            </a:r>
          </a:p>
          <a:p>
            <a:pPr marL="171450" lvl="0" indent="-171450">
              <a:buFont typeface="Arial" panose="020B0604020202020204" pitchFamily="34" charset="0"/>
              <a:buChar char="•"/>
            </a:pPr>
            <a:r>
              <a:rPr lang="en-US" dirty="0">
                <a:solidFill>
                  <a:schemeClr val="tx1"/>
                </a:solidFill>
              </a:rPr>
              <a:t>Provides water to Denver, Las Vegas, Los Angeles, Phoenix, Salt Lake City, San Diego and Tucson</a:t>
            </a:r>
          </a:p>
          <a:p>
            <a:pPr marL="171450" lvl="0" indent="-171450">
              <a:buFont typeface="Arial" panose="020B0604020202020204" pitchFamily="34" charset="0"/>
              <a:buChar char="•"/>
            </a:pPr>
            <a:r>
              <a:rPr lang="en-US" dirty="0">
                <a:solidFill>
                  <a:schemeClr val="tx1"/>
                </a:solidFill>
              </a:rPr>
              <a:t>Includes 30 Tribes, 22 of which are in Arizona</a:t>
            </a:r>
          </a:p>
          <a:p>
            <a:pPr marL="171450" lvl="0" indent="-171450">
              <a:buFont typeface="Arial" panose="020B0604020202020204" pitchFamily="34" charset="0"/>
              <a:buChar char="•"/>
            </a:pPr>
            <a:r>
              <a:rPr lang="en-US" dirty="0">
                <a:solidFill>
                  <a:schemeClr val="tx1"/>
                </a:solidFill>
              </a:rPr>
              <a:t>Irrigates ~5 million acres of farmland</a:t>
            </a:r>
          </a:p>
          <a:p>
            <a:pPr marL="171450" lvl="0" indent="-171450">
              <a:buFont typeface="Arial" panose="020B0604020202020204" pitchFamily="34" charset="0"/>
              <a:buChar char="•"/>
            </a:pPr>
            <a:r>
              <a:rPr lang="en-US" dirty="0">
                <a:solidFill>
                  <a:schemeClr val="tx1"/>
                </a:solidFill>
              </a:rPr>
              <a:t>Includes large reservoirs that can store up to 60 million acre-feet of water</a:t>
            </a:r>
          </a:p>
          <a:p>
            <a:pPr marL="171450" lvl="0" indent="-171450">
              <a:buFont typeface="Arial" panose="020B0604020202020204" pitchFamily="34" charset="0"/>
              <a:buChar char="•"/>
            </a:pPr>
            <a:r>
              <a:rPr lang="en-US" dirty="0">
                <a:solidFill>
                  <a:schemeClr val="tx1"/>
                </a:solidFill>
              </a:rPr>
              <a:t>Generates clean hydropower for the Western power grid</a:t>
            </a:r>
          </a:p>
          <a:p>
            <a:pPr marL="171450" lvl="0" indent="-171450">
              <a:buFont typeface="Arial" panose="020B0604020202020204" pitchFamily="34" charset="0"/>
              <a:buChar char="•"/>
            </a:pPr>
            <a:r>
              <a:rPr lang="en-US" dirty="0">
                <a:solidFill>
                  <a:schemeClr val="tx1"/>
                </a:solidFill>
              </a:rPr>
              <a:t>Supports National Parks, wildlife refuges, recreation areas and monuments</a:t>
            </a:r>
          </a:p>
          <a:p>
            <a:pPr marL="171450" lvl="0" indent="-17145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968188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2467714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73893"/>
          </a:xfrm>
        </p:spPr>
        <p:txBody>
          <a:bodyPr/>
          <a:lstStyle/>
          <a:p>
            <a:pPr lvl="0"/>
            <a:r>
              <a:rPr lang="en-US" dirty="0"/>
              <a:t>Beyond post-2026 operations, other longer-term solutions for Arizona include: </a:t>
            </a:r>
          </a:p>
          <a:p>
            <a:pPr lvl="0"/>
            <a:endParaRPr lang="en-US" dirty="0"/>
          </a:p>
          <a:p>
            <a:pPr lvl="0"/>
            <a:r>
              <a:rPr lang="en-US" dirty="0"/>
              <a:t>Augmentation – We’ll be looking toward additional supplies to supplement the Colorado River supply, including perhaps, desalination and moving non-Colorado River supplies through our canal, a process referred to as “wheeling”</a:t>
            </a:r>
          </a:p>
          <a:p>
            <a:pPr lvl="0"/>
            <a:endParaRPr lang="en-US" dirty="0"/>
          </a:p>
          <a:p>
            <a:pPr lvl="0"/>
            <a:r>
              <a:rPr lang="en-US" dirty="0"/>
              <a:t>Conservation – We’ll continue to treat our water supplies as the precious resource they are by finding innovative ways to conserve. Examples include studies that may allow agriculture to maintain its yield while using less water, and Brock Reservoir near Yuma, which captures water that might otherwise be lost to the system. </a:t>
            </a:r>
          </a:p>
          <a:p>
            <a:pPr lvl="0"/>
            <a:endParaRPr lang="en-US" dirty="0"/>
          </a:p>
          <a:p>
            <a:pPr lvl="0"/>
            <a:r>
              <a:rPr lang="en-US" dirty="0"/>
              <a:t>Reuse – We’ll work with others in the Basin, including Metropolitan Water District of Southern California and the Southern Nevada Water Authority, exploring ways to purify and treat wastewater for reuse.  </a:t>
            </a:r>
          </a:p>
          <a:p>
            <a:pPr lvl="0"/>
            <a:endParaRPr lang="en-US" dirty="0"/>
          </a:p>
          <a:p>
            <a:pPr lvl="0"/>
            <a:r>
              <a:rPr lang="en-US" dirty="0"/>
              <a:t>Recovery – We’ll focus on efficient ways to recover the water that has been stored underground. </a:t>
            </a:r>
          </a:p>
          <a:p>
            <a:pPr lvl="0"/>
            <a:endParaRPr lang="en-US" dirty="0"/>
          </a:p>
          <a:p>
            <a:pPr lvl="0"/>
            <a:r>
              <a:rPr lang="en-US" dirty="0"/>
              <a:t>These are all things our communities are working on and in many ways CAP is supporting these efforts. </a:t>
            </a:r>
          </a:p>
          <a:p>
            <a:endParaRPr lang="en-US" dirty="0"/>
          </a:p>
        </p:txBody>
      </p:sp>
    </p:spTree>
    <p:extLst>
      <p:ext uri="{BB962C8B-B14F-4D97-AF65-F5344CB8AC3E}">
        <p14:creationId xmlns:p14="http://schemas.microsoft.com/office/powerpoint/2010/main" val="3708365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CAWCD Board has approved construction of Water Education Center at CAP’s north Phoenix Headquarters. This will allow visitors to experience CAP’s history, operations and impact on Arizona. </a:t>
            </a:r>
          </a:p>
          <a:p>
            <a:endParaRPr lang="en-US" dirty="0"/>
          </a:p>
          <a:p>
            <a:r>
              <a:rPr lang="en-US" dirty="0"/>
              <a:t>Groundbreaking will be May 2025 and the center is scheduled to open in late 2026.  </a:t>
            </a:r>
          </a:p>
        </p:txBody>
      </p:sp>
      <p:sp>
        <p:nvSpPr>
          <p:cNvPr id="4" name="Slide Number Placeholder 3"/>
          <p:cNvSpPr>
            <a:spLocks noGrp="1"/>
          </p:cNvSpPr>
          <p:nvPr>
            <p:ph type="sldNum" sz="quarter" idx="5"/>
          </p:nvPr>
        </p:nvSpPr>
        <p:spPr/>
        <p:txBody>
          <a:bodyPr/>
          <a:lstStyle/>
          <a:p>
            <a:fld id="{3BCCACBC-900B-43C5-809B-020895B45918}" type="slidenum">
              <a:rPr lang="en-US" smtClean="0"/>
              <a:t>32</a:t>
            </a:fld>
            <a:endParaRPr lang="en-US" dirty="0"/>
          </a:p>
        </p:txBody>
      </p:sp>
    </p:spTree>
    <p:extLst>
      <p:ext uri="{BB962C8B-B14F-4D97-AF65-F5344CB8AC3E}">
        <p14:creationId xmlns:p14="http://schemas.microsoft.com/office/powerpoint/2010/main" val="242867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42548E-654E-4DA3-AE27-264F7235CB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241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2617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water is critical to life everywhere – but moreso in our Arizona desert environment. </a:t>
            </a:r>
          </a:p>
          <a:p>
            <a:endParaRPr lang="en-US" dirty="0"/>
          </a:p>
          <a:p>
            <a:r>
              <a:rPr lang="en-US" dirty="0"/>
              <a:t>CAP brings the Colorado River water into Arizona, which has had an enormous impact on our quality of life and economy. </a:t>
            </a:r>
          </a:p>
          <a:p>
            <a:endParaRPr lang="en-US" dirty="0"/>
          </a:p>
          <a:p>
            <a:r>
              <a:rPr lang="en-US" dirty="0"/>
              <a:t>In that way, CAP is truly foundational to Arizona. We would not be what we are today without the Colorado River water that CAP provides. </a:t>
            </a:r>
          </a:p>
          <a:p>
            <a:endParaRPr lang="en-US" dirty="0"/>
          </a:p>
          <a:p>
            <a:r>
              <a:rPr lang="en-US" dirty="0"/>
              <a:t>We’ll turn our attention now to the history of how Arizona received an entitlement of Colorado River water and how that led to the authorization and construction of Central Arizona Project. </a:t>
            </a:r>
          </a:p>
        </p:txBody>
      </p:sp>
    </p:spTree>
    <p:extLst>
      <p:ext uri="{BB962C8B-B14F-4D97-AF65-F5344CB8AC3E}">
        <p14:creationId xmlns:p14="http://schemas.microsoft.com/office/powerpoint/2010/main" val="2446330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2378">
              <a:defRPr/>
            </a:pPr>
            <a:r>
              <a:rPr lang="en-US" dirty="0"/>
              <a:t>Arizona wasn’t the only state with its eye on Colorado River water. The seven states in the Colorado River Basin all wanted a share of that water and they had to agree on how to divide it. </a:t>
            </a:r>
          </a:p>
          <a:p>
            <a:pPr defTabSz="472378">
              <a:defRPr/>
            </a:pPr>
            <a:endParaRPr lang="en-US" dirty="0"/>
          </a:p>
          <a:p>
            <a:pPr defTabSz="472378">
              <a:defRPr/>
            </a:pPr>
            <a:r>
              <a:rPr lang="en-US" dirty="0"/>
              <a:t>In 1922, representatives from the seven states and the United States government created the Colorado River Compact, which divided the states into lower and upper basins.</a:t>
            </a:r>
          </a:p>
          <a:p>
            <a:pPr defTabSz="472378">
              <a:defRPr/>
            </a:pPr>
            <a:endParaRPr lang="en-US" dirty="0"/>
          </a:p>
          <a:p>
            <a:pPr defTabSz="472378">
              <a:defRPr/>
            </a:pPr>
            <a:r>
              <a:rPr lang="en-US" dirty="0"/>
              <a:t>This was the first time the states were legally connected. </a:t>
            </a:r>
          </a:p>
          <a:p>
            <a:pPr defTabSz="472378">
              <a:defRPr/>
            </a:pPr>
            <a:endParaRPr lang="en-US" dirty="0"/>
          </a:p>
          <a:p>
            <a:pPr defTabSz="472378">
              <a:defRPr/>
            </a:pPr>
            <a:r>
              <a:rPr lang="en-US" dirty="0"/>
              <a:t>The Compact designated 7.5 million acre-feet to the Upper Basin and 7.5 MAF mainstem to the Lower Basin. It also specified that the Upper Basin send at least 75 MAF to the Lower Basin for any period of 10 consecutive years.</a:t>
            </a:r>
          </a:p>
          <a:p>
            <a:pPr defTabSz="472378">
              <a:defRPr/>
            </a:pPr>
            <a:endParaRPr lang="en-US" dirty="0"/>
          </a:p>
          <a:p>
            <a:pPr defTabSz="472378">
              <a:defRPr/>
            </a:pPr>
            <a:r>
              <a:rPr lang="en-US" dirty="0"/>
              <a:t>And it specified that any obligations to Mexico would be shared equally. </a:t>
            </a:r>
          </a:p>
          <a:p>
            <a:pPr defTabSz="472378">
              <a:defRPr/>
            </a:pPr>
            <a:endParaRPr lang="en-US" dirty="0"/>
          </a:p>
          <a:p>
            <a:pPr defTabSz="472378">
              <a:defRPr/>
            </a:pPr>
            <a:r>
              <a:rPr lang="en-US" dirty="0"/>
              <a:t>What is an acre-foot? Imagine a football field covered in a foot of water – that’s a good visual for an acre-foot. One acre-foot of water is enough to serve three Arizona families for a year.</a:t>
            </a:r>
          </a:p>
          <a:p>
            <a:endParaRPr lang="en-US" dirty="0"/>
          </a:p>
        </p:txBody>
      </p:sp>
    </p:spTree>
    <p:extLst>
      <p:ext uri="{BB962C8B-B14F-4D97-AF65-F5344CB8AC3E}">
        <p14:creationId xmlns:p14="http://schemas.microsoft.com/office/powerpoint/2010/main" val="241994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1928, the Boulder Canyon Project Act authorized the construction of Hoover Dam and set the Lower Basin apportionments – </a:t>
            </a:r>
          </a:p>
          <a:p>
            <a:endParaRPr lang="en-US" dirty="0"/>
          </a:p>
          <a:p>
            <a:r>
              <a:rPr lang="en-US" dirty="0"/>
              <a:t>Arizona – 2.8 million acre-feet</a:t>
            </a:r>
          </a:p>
          <a:p>
            <a:r>
              <a:rPr lang="en-US" dirty="0"/>
              <a:t>California – 4.4 million acre-feet</a:t>
            </a:r>
          </a:p>
          <a:p>
            <a:r>
              <a:rPr lang="en-US" dirty="0"/>
              <a:t>Nevada – 300,000 acre-feet</a:t>
            </a:r>
          </a:p>
        </p:txBody>
      </p:sp>
    </p:spTree>
    <p:extLst>
      <p:ext uri="{BB962C8B-B14F-4D97-AF65-F5344CB8AC3E}">
        <p14:creationId xmlns:p14="http://schemas.microsoft.com/office/powerpoint/2010/main" val="1417394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in 1944, the U.S. Mexico Water Treaty brought Mexico into the mix, apportioning 1.5 million acre-feet per year of Colorado River water to them.</a:t>
            </a:r>
          </a:p>
        </p:txBody>
      </p:sp>
    </p:spTree>
    <p:extLst>
      <p:ext uri="{BB962C8B-B14F-4D97-AF65-F5344CB8AC3E}">
        <p14:creationId xmlns:p14="http://schemas.microsoft.com/office/powerpoint/2010/main" val="402968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in 1968 the Colorado River Basin Project Act was signed into law by President Lyndon B. Johnson. </a:t>
            </a:r>
          </a:p>
          <a:p>
            <a:endParaRPr lang="en-US" dirty="0"/>
          </a:p>
          <a:p>
            <a:r>
              <a:rPr lang="en-US" dirty="0"/>
              <a:t>The Colorado River Basin Project Act authorized construction of the CAP system – although construction didn’t begin for five more years as the funding still needed to be allocated.</a:t>
            </a:r>
          </a:p>
          <a:p>
            <a:endParaRPr lang="en-US" dirty="0"/>
          </a:p>
        </p:txBody>
      </p:sp>
      <p:sp>
        <p:nvSpPr>
          <p:cNvPr id="4" name="Slide Number Placeholder 3"/>
          <p:cNvSpPr>
            <a:spLocks noGrp="1"/>
          </p:cNvSpPr>
          <p:nvPr>
            <p:ph type="sldNum" sz="quarter" idx="10"/>
          </p:nvPr>
        </p:nvSpPr>
        <p:spPr/>
        <p:txBody>
          <a:bodyPr/>
          <a:lstStyle/>
          <a:p>
            <a:fld id="{75F972E0-5198-46C6-8EFE-44A646AD96EF}" type="slidenum">
              <a:rPr lang="en-US" smtClean="0"/>
              <a:t>8</a:t>
            </a:fld>
            <a:endParaRPr lang="en-US" dirty="0"/>
          </a:p>
        </p:txBody>
      </p:sp>
    </p:spTree>
    <p:extLst>
      <p:ext uri="{BB962C8B-B14F-4D97-AF65-F5344CB8AC3E}">
        <p14:creationId xmlns:p14="http://schemas.microsoft.com/office/powerpoint/2010/main" val="359393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C0527-2B00-4880-5984-8D2037391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60F7F-B30B-0125-96C8-233B057DC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7171B-5E01-C8F7-EC1C-D140E3E6A103}"/>
              </a:ext>
            </a:extLst>
          </p:cNvPr>
          <p:cNvSpPr>
            <a:spLocks noGrp="1"/>
          </p:cNvSpPr>
          <p:nvPr>
            <p:ph type="body" idx="1"/>
          </p:nvPr>
        </p:nvSpPr>
        <p:spPr>
          <a:xfrm>
            <a:off x="685800" y="4400550"/>
            <a:ext cx="5486400" cy="4743450"/>
          </a:xfrm>
        </p:spPr>
        <p:txBody>
          <a:bodyPr/>
          <a:lstStyle/>
          <a:p>
            <a:pPr defTabSz="929506">
              <a:defRPr/>
            </a:pPr>
            <a:r>
              <a:rPr lang="en-US" dirty="0"/>
              <a:t>In 1973</a:t>
            </a:r>
            <a:r>
              <a:rPr lang="en-US" baseline="0" dirty="0"/>
              <a:t> – five years after it</a:t>
            </a:r>
            <a:r>
              <a:rPr lang="en-US" dirty="0"/>
              <a:t> was authorized – CAP </a:t>
            </a:r>
            <a:r>
              <a:rPr lang="en-US" baseline="0" dirty="0"/>
              <a:t>construction finally</a:t>
            </a:r>
            <a:r>
              <a:rPr lang="en-US" dirty="0"/>
              <a:t> </a:t>
            </a:r>
            <a:r>
              <a:rPr lang="en-US" baseline="0" dirty="0"/>
              <a:t>began! </a:t>
            </a:r>
          </a:p>
          <a:p>
            <a:pPr defTabSz="929506">
              <a:defRPr/>
            </a:pPr>
            <a:endParaRPr lang="en-US" dirty="0"/>
          </a:p>
          <a:p>
            <a:pPr defTabSz="929506">
              <a:defRPr/>
            </a:pPr>
            <a:r>
              <a:rPr lang="en-US" baseline="0" dirty="0"/>
              <a:t>Shown here in the upp</a:t>
            </a:r>
            <a:r>
              <a:rPr lang="en-US" dirty="0"/>
              <a:t>er left-hand picture is Secretary of the Interior </a:t>
            </a:r>
            <a:r>
              <a:rPr lang="en-US" baseline="0" dirty="0"/>
              <a:t>Rogers Morton</a:t>
            </a:r>
            <a:r>
              <a:rPr lang="en-US" dirty="0"/>
              <a:t> </a:t>
            </a:r>
            <a:r>
              <a:rPr lang="en-US" baseline="0" dirty="0"/>
              <a:t>initiating the first blast for the construction of the Mark Wilmer Pumping Plant</a:t>
            </a:r>
            <a:r>
              <a:rPr lang="en-US" dirty="0"/>
              <a:t>, which is off the Colorado River, near the Arizona/California</a:t>
            </a:r>
            <a:r>
              <a:rPr lang="en-US" baseline="0" dirty="0"/>
              <a:t> </a:t>
            </a:r>
            <a:r>
              <a:rPr lang="en-US" dirty="0"/>
              <a:t>border right around Lake Havasu City. </a:t>
            </a:r>
          </a:p>
          <a:p>
            <a:pPr defTabSz="929506">
              <a:defRPr/>
            </a:pPr>
            <a:endParaRPr lang="en-US" dirty="0"/>
          </a:p>
          <a:p>
            <a:pPr defTabSz="929506">
              <a:defRPr/>
            </a:pPr>
            <a:endParaRPr lang="en-US" dirty="0"/>
          </a:p>
          <a:p>
            <a:pPr defTabSz="929506">
              <a:defRPr/>
            </a:pPr>
            <a:r>
              <a:rPr lang="en-US" dirty="0"/>
              <a:t>Construction was a massive undertaking. It took 8 years and 100 miles until the first CAP water delivery in 1985. The first water was delivered to the Harquahala</a:t>
            </a:r>
            <a:r>
              <a:rPr lang="en-US" baseline="0" dirty="0"/>
              <a:t> Valley Irrigation District – to farmers that had previously been on groundwater. </a:t>
            </a:r>
            <a:r>
              <a:rPr lang="en-US" dirty="0"/>
              <a:t>In the middle photo you can see the water first coming into the canal with a farmer getting right in there to get his irrigation line into the canal!</a:t>
            </a:r>
          </a:p>
          <a:p>
            <a:endParaRPr lang="en-US" dirty="0"/>
          </a:p>
          <a:p>
            <a:endParaRPr lang="en-US" dirty="0"/>
          </a:p>
          <a:p>
            <a:r>
              <a:rPr lang="en-US" dirty="0"/>
              <a:t>Finally – 25 years after it was authorized and 20 years after construction began – the CAP system was complete in 1993. </a:t>
            </a:r>
          </a:p>
          <a:p>
            <a:endParaRPr lang="en-US" dirty="0"/>
          </a:p>
          <a:p>
            <a:endParaRPr lang="en-US" dirty="0"/>
          </a:p>
          <a:p>
            <a:r>
              <a:rPr lang="en-US" dirty="0"/>
              <a:t>In all, the system cost $4 billion to construct. And, according to our contract with the federal government, we need to repay $1.65 billion of that. </a:t>
            </a:r>
          </a:p>
          <a:p>
            <a:endParaRPr lang="en-US" dirty="0"/>
          </a:p>
        </p:txBody>
      </p:sp>
      <p:sp>
        <p:nvSpPr>
          <p:cNvPr id="4" name="Slide Number Placeholder 3">
            <a:extLst>
              <a:ext uri="{FF2B5EF4-FFF2-40B4-BE49-F238E27FC236}">
                <a16:creationId xmlns:a16="http://schemas.microsoft.com/office/drawing/2014/main" id="{0F906349-F772-16ED-E48F-C67D6FD2BB9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89BC9-F219-463B-A6CF-39EA8BBF94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4246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5" name="Picture 4" descr="A river running through a canyon&#10;&#10;Description automatically generated with low confidence">
            <a:extLst>
              <a:ext uri="{FF2B5EF4-FFF2-40B4-BE49-F238E27FC236}">
                <a16:creationId xmlns:a16="http://schemas.microsoft.com/office/drawing/2014/main" id="{D47C781E-DADA-53F2-662D-4EA5EAFF56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97BF7AF-B437-DD30-53E5-DC16E4E2B25B}"/>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5030828-C9CB-D8F2-FD6F-B1C7170C17B9}"/>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10" name="TextBox 9">
            <a:extLst>
              <a:ext uri="{FF2B5EF4-FFF2-40B4-BE49-F238E27FC236}">
                <a16:creationId xmlns:a16="http://schemas.microsoft.com/office/drawing/2014/main" id="{8A51BD6F-A687-16F6-37C4-BA80B4FFEC89}"/>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407464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Divider 3">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32EA9D-781A-6640-9D81-6AA51743C45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42679561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image: Option 3">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517714" y="3820131"/>
            <a:ext cx="6646087" cy="2316480"/>
          </a:xfrm>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en-US"/>
              <a:t>CAP Legislative Water Briefing</a:t>
            </a:r>
            <a:endParaRPr lang="en-GB" dirty="0"/>
          </a:p>
        </p:txBody>
      </p:sp>
      <p:sp>
        <p:nvSpPr>
          <p:cNvPr id="4" name="Slide Number Placeholder 3"/>
          <p:cNvSpPr>
            <a:spLocks noGrp="1"/>
          </p:cNvSpPr>
          <p:nvPr>
            <p:ph type="sldNum" sz="quarter" idx="12"/>
          </p:nvPr>
        </p:nvSpPr>
        <p:spPr/>
        <p:txBody>
          <a:bodyPr/>
          <a:lstStyle/>
          <a:p>
            <a:fld id="{FC86A65E-82A9-2E44-B623-2C55316353C7}" type="slidenum">
              <a:rPr/>
              <a:t>‹#›</a:t>
            </a:fld>
            <a:endParaRPr lang="en-GB" dirty="0"/>
          </a:p>
        </p:txBody>
      </p:sp>
      <p:sp>
        <p:nvSpPr>
          <p:cNvPr id="8" name="Picture Placeholder 10"/>
          <p:cNvSpPr>
            <a:spLocks noGrp="1"/>
          </p:cNvSpPr>
          <p:nvPr>
            <p:ph type="pic" sz="quarter" idx="18"/>
          </p:nvPr>
        </p:nvSpPr>
        <p:spPr>
          <a:xfrm>
            <a:off x="517713" y="1588452"/>
            <a:ext cx="6646088" cy="2072640"/>
          </a:xfrm>
        </p:spPr>
        <p:txBody>
          <a:bodyPr/>
          <a:lstStyle/>
          <a:p>
            <a:r>
              <a:rPr lang="en-US" dirty="0"/>
              <a:t>Click icon to add picture</a:t>
            </a:r>
            <a:endParaRPr lang="en-GB" dirty="0"/>
          </a:p>
        </p:txBody>
      </p:sp>
      <p:sp>
        <p:nvSpPr>
          <p:cNvPr id="9" name="Picture Placeholder 10"/>
          <p:cNvSpPr>
            <a:spLocks noGrp="1"/>
          </p:cNvSpPr>
          <p:nvPr>
            <p:ph type="pic" sz="quarter" idx="19"/>
          </p:nvPr>
        </p:nvSpPr>
        <p:spPr>
          <a:xfrm>
            <a:off x="7283449" y="1588453"/>
            <a:ext cx="4267200" cy="4548159"/>
          </a:xfrm>
        </p:spPr>
        <p:txBody>
          <a:bodyPr/>
          <a:lstStyle/>
          <a:p>
            <a:r>
              <a:rPr lang="en-US" dirty="0"/>
              <a:t>Click icon to add picture</a:t>
            </a:r>
            <a:endParaRPr lang="en-GB" dirty="0"/>
          </a:p>
        </p:txBody>
      </p:sp>
      <p:sp>
        <p:nvSpPr>
          <p:cNvPr id="11" name="Title 10"/>
          <p:cNvSpPr>
            <a:spLocks noGrp="1"/>
          </p:cNvSpPr>
          <p:nvPr>
            <p:ph type="title" hasCustomPrompt="1"/>
          </p:nvPr>
        </p:nvSpPr>
        <p:spPr/>
        <p:txBody>
          <a:bodyPr/>
          <a:lstStyle/>
          <a:p>
            <a:r>
              <a:rPr lang="en-US"/>
              <a:t>Title and Image: Option 3</a:t>
            </a:r>
          </a:p>
        </p:txBody>
      </p:sp>
    </p:spTree>
    <p:extLst>
      <p:ext uri="{BB962C8B-B14F-4D97-AF65-F5344CB8AC3E}">
        <p14:creationId xmlns:p14="http://schemas.microsoft.com/office/powerpoint/2010/main" val="34728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image: Option 4">
    <p:spTree>
      <p:nvGrpSpPr>
        <p:cNvPr id="1" name=""/>
        <p:cNvGrpSpPr/>
        <p:nvPr/>
      </p:nvGrpSpPr>
      <p:grpSpPr>
        <a:xfrm>
          <a:off x="0" y="0"/>
          <a:ext cx="0" cy="0"/>
          <a:chOff x="0" y="0"/>
          <a:chExt cx="0" cy="0"/>
        </a:xfrm>
      </p:grpSpPr>
      <p:sp>
        <p:nvSpPr>
          <p:cNvPr id="16" name="Picture Placeholder 10"/>
          <p:cNvSpPr>
            <a:spLocks noGrp="1"/>
          </p:cNvSpPr>
          <p:nvPr>
            <p:ph type="pic" sz="quarter" idx="18"/>
          </p:nvPr>
        </p:nvSpPr>
        <p:spPr>
          <a:xfrm>
            <a:off x="517713" y="1582633"/>
            <a:ext cx="5425440" cy="2072640"/>
          </a:xfrm>
        </p:spPr>
        <p:txBody>
          <a:bodyPr/>
          <a:lstStyle/>
          <a:p>
            <a:r>
              <a:rPr lang="en-US" dirty="0"/>
              <a:t>Click icon to add picture</a:t>
            </a:r>
            <a:endParaRPr lang="en-GB" dirty="0"/>
          </a:p>
        </p:txBody>
      </p:sp>
      <p:sp>
        <p:nvSpPr>
          <p:cNvPr id="17" name="Picture Placeholder 10"/>
          <p:cNvSpPr>
            <a:spLocks noGrp="1"/>
          </p:cNvSpPr>
          <p:nvPr>
            <p:ph type="pic" sz="quarter" idx="19"/>
          </p:nvPr>
        </p:nvSpPr>
        <p:spPr>
          <a:xfrm>
            <a:off x="6070780" y="1582633"/>
            <a:ext cx="5425440" cy="2072640"/>
          </a:xfrm>
        </p:spPr>
        <p:txBody>
          <a:bodyPr/>
          <a:lstStyle/>
          <a:p>
            <a:r>
              <a:rPr lang="en-US" dirty="0"/>
              <a:t>Click icon to add picture</a:t>
            </a:r>
            <a:endParaRPr lang="en-GB" dirty="0"/>
          </a:p>
        </p:txBody>
      </p:sp>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US"/>
              <a:t>CAP Legislative Water Briefing</a:t>
            </a:r>
            <a:endParaRPr lang="en-GB" dirty="0"/>
          </a:p>
        </p:txBody>
      </p:sp>
      <p:sp>
        <p:nvSpPr>
          <p:cNvPr id="7" name="Slide Number Placeholder 6"/>
          <p:cNvSpPr>
            <a:spLocks noGrp="1"/>
          </p:cNvSpPr>
          <p:nvPr>
            <p:ph type="sldNum" sz="quarter" idx="12"/>
          </p:nvPr>
        </p:nvSpPr>
        <p:spPr/>
        <p:txBody>
          <a:bodyPr/>
          <a:lstStyle/>
          <a:p>
            <a:fld id="{FC86A65E-82A9-2E44-B623-2C55316353C7}" type="slidenum">
              <a:rPr/>
              <a:t>‹#›</a:t>
            </a:fld>
            <a:endParaRPr lang="en-GB" dirty="0"/>
          </a:p>
        </p:txBody>
      </p:sp>
      <p:sp>
        <p:nvSpPr>
          <p:cNvPr id="18" name="Picture Placeholder 10"/>
          <p:cNvSpPr>
            <a:spLocks noGrp="1"/>
          </p:cNvSpPr>
          <p:nvPr>
            <p:ph type="pic" sz="quarter" idx="20"/>
          </p:nvPr>
        </p:nvSpPr>
        <p:spPr>
          <a:xfrm>
            <a:off x="517713" y="3770279"/>
            <a:ext cx="5425440" cy="2072640"/>
          </a:xfrm>
        </p:spPr>
        <p:txBody>
          <a:bodyPr/>
          <a:lstStyle/>
          <a:p>
            <a:r>
              <a:rPr lang="en-US" dirty="0"/>
              <a:t>Click icon to add picture</a:t>
            </a:r>
            <a:endParaRPr lang="en-GB" dirty="0"/>
          </a:p>
        </p:txBody>
      </p:sp>
      <p:sp>
        <p:nvSpPr>
          <p:cNvPr id="19" name="Picture Placeholder 10"/>
          <p:cNvSpPr>
            <a:spLocks noGrp="1"/>
          </p:cNvSpPr>
          <p:nvPr>
            <p:ph type="pic" sz="quarter" idx="21"/>
          </p:nvPr>
        </p:nvSpPr>
        <p:spPr>
          <a:xfrm>
            <a:off x="6070780" y="3770279"/>
            <a:ext cx="5425440" cy="20726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4</a:t>
            </a:r>
          </a:p>
        </p:txBody>
      </p:sp>
    </p:spTree>
    <p:extLst>
      <p:ext uri="{BB962C8B-B14F-4D97-AF65-F5344CB8AC3E}">
        <p14:creationId xmlns:p14="http://schemas.microsoft.com/office/powerpoint/2010/main" val="16506092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11" name="Picture Placeholder 10"/>
          <p:cNvSpPr>
            <a:spLocks noGrp="1"/>
          </p:cNvSpPr>
          <p:nvPr>
            <p:ph type="pic" sz="quarter" idx="18"/>
          </p:nvPr>
        </p:nvSpPr>
        <p:spPr>
          <a:xfrm>
            <a:off x="0" y="-1"/>
            <a:ext cx="12192000" cy="6858001"/>
          </a:xfrm>
        </p:spPr>
        <p:txBody>
          <a:bodyPr/>
          <a:lstStyle/>
          <a:p>
            <a:r>
              <a:rPr lang="en-US" dirty="0"/>
              <a:t>Click icon to add picture</a:t>
            </a:r>
            <a:endParaRPr lang="en-GB" dirty="0"/>
          </a:p>
        </p:txBody>
      </p:sp>
    </p:spTree>
    <p:extLst>
      <p:ext uri="{BB962C8B-B14F-4D97-AF65-F5344CB8AC3E}">
        <p14:creationId xmlns:p14="http://schemas.microsoft.com/office/powerpoint/2010/main" val="4018189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US"/>
              <a:t>CAP Legislative Water Briefing</a:t>
            </a:r>
            <a:endParaRPr lang="en-GB" dirty="0"/>
          </a:p>
        </p:txBody>
      </p:sp>
      <p:sp>
        <p:nvSpPr>
          <p:cNvPr id="7" name="Slide Number Placeholder 6"/>
          <p:cNvSpPr>
            <a:spLocks noGrp="1"/>
          </p:cNvSpPr>
          <p:nvPr>
            <p:ph type="sldNum" sz="quarter" idx="12"/>
          </p:nvPr>
        </p:nvSpPr>
        <p:spPr/>
        <p:txBody>
          <a:bodyPr/>
          <a:lstStyle/>
          <a:p>
            <a:fld id="{FC86A65E-82A9-2E44-B623-2C55316353C7}" type="slidenum">
              <a:rPr/>
              <a:t>‹#›</a:t>
            </a:fld>
            <a:endParaRPr lang="en-GB" dirty="0"/>
          </a:p>
        </p:txBody>
      </p:sp>
      <p:sp>
        <p:nvSpPr>
          <p:cNvPr id="2" name="Title 1"/>
          <p:cNvSpPr>
            <a:spLocks noGrp="1"/>
          </p:cNvSpPr>
          <p:nvPr>
            <p:ph type="title" hasCustomPrompt="1"/>
          </p:nvPr>
        </p:nvSpPr>
        <p:spPr/>
        <p:txBody>
          <a:bodyPr/>
          <a:lstStyle/>
          <a:p>
            <a:r>
              <a:rPr lang="en-US"/>
              <a:t>Title Only</a:t>
            </a:r>
          </a:p>
        </p:txBody>
      </p:sp>
    </p:spTree>
    <p:extLst>
      <p:ext uri="{BB962C8B-B14F-4D97-AF65-F5344CB8AC3E}">
        <p14:creationId xmlns:p14="http://schemas.microsoft.com/office/powerpoint/2010/main" val="658618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p>
        </p:txBody>
      </p:sp>
      <p:sp>
        <p:nvSpPr>
          <p:cNvPr id="12" name="Text Placeholder 11"/>
          <p:cNvSpPr>
            <a:spLocks noGrp="1"/>
          </p:cNvSpPr>
          <p:nvPr>
            <p:ph type="body" sz="quarter" idx="15" hasCustomPrompt="1"/>
          </p:nvPr>
        </p:nvSpPr>
        <p:spPr>
          <a:xfrm>
            <a:off x="2620346" y="6210749"/>
            <a:ext cx="6910023" cy="358936"/>
          </a:xfrm>
        </p:spPr>
        <p:txBody>
          <a:bodyPr lIns="108000" tIns="46800" rIns="108000" bIns="46800" anchor="b" anchorCtr="0">
            <a:noAutofit/>
          </a:bodyPr>
          <a:lstStyle>
            <a:lvl1pPr marL="0" indent="0" algn="ctr">
              <a:lnSpc>
                <a:spcPct val="100000"/>
              </a:lnSpc>
              <a:spcAft>
                <a:spcPct val="0"/>
              </a:spcAft>
              <a:buNone/>
              <a:defRPr sz="1600" b="1" i="0">
                <a:solidFill>
                  <a:srgbClr val="FFFFFF"/>
                </a:solidFill>
                <a:latin typeface="Calibri"/>
                <a:cs typeface="Calibri"/>
              </a:defRPr>
            </a:lvl1pPr>
            <a:lvl2pPr>
              <a:lnSpc>
                <a:spcPct val="100000"/>
              </a:lnSpc>
              <a:spcAft>
                <a:spcPct val="0"/>
              </a:spcAft>
              <a:defRPr sz="1467" b="1" i="0">
                <a:solidFill>
                  <a:srgbClr val="FFFFFF"/>
                </a:solidFill>
                <a:latin typeface="Calibri"/>
                <a:cs typeface="Calibri"/>
              </a:defRPr>
            </a:lvl2pPr>
            <a:lvl3pPr marL="0" indent="0">
              <a:spcAft>
                <a:spcPct val="0"/>
              </a:spcAft>
              <a:buNone/>
              <a:defRPr sz="2000" b="0" i="0">
                <a:latin typeface="Calibri Light"/>
                <a:cs typeface="Calibri Light"/>
              </a:defRPr>
            </a:lvl3pPr>
            <a:lvl4pPr marL="0" indent="0">
              <a:spcAft>
                <a:spcPct val="0"/>
              </a:spcAft>
              <a:buNone/>
              <a:defRPr sz="2000"/>
            </a:lvl4pPr>
            <a:lvl5pPr marL="0" indent="0">
              <a:spcAft>
                <a:spcPct val="0"/>
              </a:spcAft>
              <a:buNone/>
              <a:defRPr sz="2000"/>
            </a:lvl5pPr>
          </a:lstStyle>
          <a:p>
            <a:pPr lvl="0"/>
            <a:r>
              <a:rPr lang="en-GB"/>
              <a:t>name@cap-az.com</a:t>
            </a:r>
          </a:p>
        </p:txBody>
      </p:sp>
      <p:sp>
        <p:nvSpPr>
          <p:cNvPr id="18" name="Title 1"/>
          <p:cNvSpPr>
            <a:spLocks noGrp="1"/>
          </p:cNvSpPr>
          <p:nvPr>
            <p:ph type="ctrTitle" hasCustomPrompt="1"/>
          </p:nvPr>
        </p:nvSpPr>
        <p:spPr>
          <a:xfrm>
            <a:off x="2620346" y="4406086"/>
            <a:ext cx="6910023" cy="771945"/>
          </a:xfrm>
        </p:spPr>
        <p:txBody>
          <a:bodyPr lIns="0" anchor="b" anchorCtr="0">
            <a:normAutofit/>
          </a:bodyPr>
          <a:lstStyle>
            <a:lvl1pPr algn="ctr">
              <a:defRPr sz="4267" b="1" baseline="0">
                <a:solidFill>
                  <a:schemeClr val="bg1"/>
                </a:solidFill>
              </a:defRPr>
            </a:lvl1pPr>
          </a:lstStyle>
          <a:p>
            <a:r>
              <a:rPr lang="en-GB"/>
              <a:t>Thank you/End slide</a:t>
            </a:r>
          </a:p>
        </p:txBody>
      </p:sp>
      <p:sp>
        <p:nvSpPr>
          <p:cNvPr id="19" name="Subtitle 2"/>
          <p:cNvSpPr>
            <a:spLocks noGrp="1"/>
          </p:cNvSpPr>
          <p:nvPr>
            <p:ph type="subTitle" idx="1" hasCustomPrompt="1"/>
          </p:nvPr>
        </p:nvSpPr>
        <p:spPr>
          <a:xfrm>
            <a:off x="2620346" y="5181263"/>
            <a:ext cx="6910023" cy="1010893"/>
          </a:xfrm>
        </p:spPr>
        <p:txBody>
          <a:bodyPr>
            <a:normAutofit/>
          </a:bodyPr>
          <a:lstStyle>
            <a:lvl1pPr marL="0" indent="0" algn="ctr">
              <a:buNone/>
              <a:defRPr sz="2933" b="0" i="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Final statement/Closing comments</a:t>
            </a:r>
          </a:p>
        </p:txBody>
      </p:sp>
      <p:pic>
        <p:nvPicPr>
          <p:cNvPr id="7" name="Picture 6"/>
          <p:cNvPicPr>
            <a:picLocks noChangeAspect="1"/>
          </p:cNvPicPr>
          <p:nvPr userDrawn="1"/>
        </p:nvPicPr>
        <p:blipFill>
          <a:blip r:embed="rId3"/>
          <a:srcRect l="15485" t="26506" r="15485" b="26506"/>
          <a:stretch>
            <a:fillRect/>
          </a:stretch>
        </p:blipFill>
        <p:spPr>
          <a:xfrm>
            <a:off x="4311375" y="901149"/>
            <a:ext cx="3569253" cy="1309755"/>
          </a:xfrm>
          <a:prstGeom prst="rect">
            <a:avLst/>
          </a:prstGeom>
        </p:spPr>
      </p:pic>
      <p:sp>
        <p:nvSpPr>
          <p:cNvPr id="8" name="TextBox 7"/>
          <p:cNvSpPr txBox="1"/>
          <p:nvPr userDrawn="1"/>
        </p:nvSpPr>
        <p:spPr>
          <a:xfrm>
            <a:off x="1828800" y="2850488"/>
            <a:ext cx="8534400" cy="609600"/>
          </a:xfrm>
          <a:prstGeom prst="rect">
            <a:avLst/>
          </a:prstGeom>
          <a:noFill/>
        </p:spPr>
        <p:txBody>
          <a:bodyPr wrap="square" rtlCol="0">
            <a:noAutofit/>
          </a:bodyPr>
          <a:lstStyle/>
          <a:p>
            <a:pPr algn="ctr"/>
            <a:r>
              <a:rPr lang="en-US" sz="4800" dirty="0">
                <a:solidFill>
                  <a:schemeClr val="bg1"/>
                </a:solidFill>
                <a:latin typeface="Arial Black" panose="020B0A04020102020204" pitchFamily="34" charset="0"/>
              </a:rPr>
              <a:t>KNOW YOUR WATER</a:t>
            </a:r>
          </a:p>
        </p:txBody>
      </p:sp>
    </p:spTree>
    <p:extLst>
      <p:ext uri="{BB962C8B-B14F-4D97-AF65-F5344CB8AC3E}">
        <p14:creationId xmlns:p14="http://schemas.microsoft.com/office/powerpoint/2010/main" val="13489444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02920"/>
            <a:ext cx="5181600" cy="411163"/>
          </a:xfrm>
          <a:prstGeom prst="rect">
            <a:avLst/>
          </a:prstGeom>
          <a:ln>
            <a:noFill/>
          </a:ln>
        </p:spPr>
        <p:txBody>
          <a:bodyPr/>
          <a:lstStyle>
            <a:lvl1pPr algn="l">
              <a:defRPr sz="2400" b="1">
                <a:solidFill>
                  <a:schemeClr val="tx1"/>
                </a:solidFill>
                <a:latin typeface="Century Gothic" pitchFamily="34" charset="0"/>
              </a:defRPr>
            </a:lvl1pPr>
          </a:lstStyle>
          <a:p>
            <a:r>
              <a:rPr lang="en-US"/>
              <a:t>Your header goes here.</a:t>
            </a:r>
          </a:p>
        </p:txBody>
      </p:sp>
      <p:cxnSp>
        <p:nvCxnSpPr>
          <p:cNvPr id="3" name="Straight Connector 2"/>
          <p:cNvCxnSpPr/>
          <p:nvPr/>
        </p:nvCxnSpPr>
        <p:spPr>
          <a:xfrm>
            <a:off x="751914" y="1086718"/>
            <a:ext cx="9147333" cy="1588"/>
          </a:xfrm>
          <a:prstGeom prst="line">
            <a:avLst/>
          </a:prstGeom>
          <a:ln w="19050">
            <a:solidFill>
              <a:srgbClr val="4F81BD"/>
            </a:solidFill>
          </a:ln>
        </p:spPr>
        <p:style>
          <a:lnRef idx="2">
            <a:schemeClr val="accent1"/>
          </a:lnRef>
          <a:fillRef idx="0">
            <a:schemeClr val="accent1"/>
          </a:fillRef>
          <a:effectRef idx="1">
            <a:schemeClr val="accent1"/>
          </a:effectRef>
          <a:fontRef idx="minor">
            <a:schemeClr val="tx1"/>
          </a:fontRef>
        </p:style>
      </p:cxnSp>
      <p:sp>
        <p:nvSpPr>
          <p:cNvPr id="4" name="Text Placeholder 5"/>
          <p:cNvSpPr>
            <a:spLocks noGrp="1"/>
          </p:cNvSpPr>
          <p:nvPr>
            <p:ph type="body" sz="quarter" idx="10" hasCustomPrompt="1"/>
          </p:nvPr>
        </p:nvSpPr>
        <p:spPr>
          <a:xfrm>
            <a:off x="687918" y="1371600"/>
            <a:ext cx="7948084" cy="457200"/>
          </a:xfrm>
          <a:prstGeom prst="rect">
            <a:avLst/>
          </a:prstGeom>
        </p:spPr>
        <p:txBody>
          <a:bodyPr/>
          <a:lstStyle>
            <a:lvl1pPr marL="0" indent="0">
              <a:buNone/>
              <a:defRPr sz="1800" baseline="0">
                <a:solidFill>
                  <a:schemeClr val="accent6">
                    <a:lumMod val="50000"/>
                  </a:schemeClr>
                </a:solidFill>
                <a:latin typeface="Century Gothic" pitchFamily="34" charset="0"/>
              </a:defRPr>
            </a:lvl1pPr>
          </a:lstStyle>
          <a:p>
            <a:pPr lvl="0"/>
            <a:r>
              <a:rPr lang="en-US"/>
              <a:t>Your body text goes here.</a:t>
            </a:r>
          </a:p>
        </p:txBody>
      </p:sp>
    </p:spTree>
    <p:extLst>
      <p:ext uri="{BB962C8B-B14F-4D97-AF65-F5344CB8AC3E}">
        <p14:creationId xmlns:p14="http://schemas.microsoft.com/office/powerpoint/2010/main" val="33960707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02920"/>
            <a:ext cx="9107055" cy="411480"/>
          </a:xfrm>
          <a:prstGeom prst="rect">
            <a:avLst/>
          </a:prstGeom>
          <a:ln>
            <a:noFill/>
          </a:ln>
        </p:spPr>
        <p:txBody>
          <a:bodyPr/>
          <a:lstStyle>
            <a:lvl1pPr algn="l">
              <a:defRPr sz="3600" b="1" baseline="0">
                <a:solidFill>
                  <a:schemeClr val="tx1"/>
                </a:solidFill>
                <a:latin typeface="Century Gothic" pitchFamily="34" charset="0"/>
              </a:defRPr>
            </a:lvl1pPr>
          </a:lstStyle>
          <a:p>
            <a:r>
              <a:rPr lang="en-US"/>
              <a:t>Your header goes here</a:t>
            </a:r>
            <a:br>
              <a:rPr lang="en-US"/>
            </a:br>
            <a:r>
              <a:rPr lang="en-US"/>
              <a:t>Two Lines.</a:t>
            </a:r>
          </a:p>
        </p:txBody>
      </p:sp>
      <p:cxnSp>
        <p:nvCxnSpPr>
          <p:cNvPr id="3" name="Straight Connector 2"/>
          <p:cNvCxnSpPr/>
          <p:nvPr/>
        </p:nvCxnSpPr>
        <p:spPr>
          <a:xfrm>
            <a:off x="751914" y="1687067"/>
            <a:ext cx="9147333" cy="1588"/>
          </a:xfrm>
          <a:prstGeom prst="line">
            <a:avLst/>
          </a:prstGeom>
          <a:ln w="19050">
            <a:solidFill>
              <a:srgbClr val="4F81BD"/>
            </a:solidFill>
          </a:ln>
        </p:spPr>
        <p:style>
          <a:lnRef idx="2">
            <a:schemeClr val="accent1"/>
          </a:lnRef>
          <a:fillRef idx="0">
            <a:schemeClr val="accent1"/>
          </a:fillRef>
          <a:effectRef idx="1">
            <a:schemeClr val="accent1"/>
          </a:effectRef>
          <a:fontRef idx="minor">
            <a:schemeClr val="tx1"/>
          </a:fontRef>
        </p:style>
      </p:cxnSp>
      <p:sp>
        <p:nvSpPr>
          <p:cNvPr id="4" name="Text Placeholder 5"/>
          <p:cNvSpPr>
            <a:spLocks noGrp="1"/>
          </p:cNvSpPr>
          <p:nvPr>
            <p:ph type="body" sz="quarter" idx="10" hasCustomPrompt="1"/>
          </p:nvPr>
        </p:nvSpPr>
        <p:spPr>
          <a:xfrm>
            <a:off x="687918" y="1971949"/>
            <a:ext cx="7948084" cy="457200"/>
          </a:xfrm>
          <a:prstGeom prst="rect">
            <a:avLst/>
          </a:prstGeom>
        </p:spPr>
        <p:txBody>
          <a:bodyPr/>
          <a:lstStyle>
            <a:lvl1pPr marL="0" indent="0">
              <a:buNone/>
              <a:defRPr sz="2200" baseline="0">
                <a:solidFill>
                  <a:schemeClr val="accent6">
                    <a:lumMod val="50000"/>
                  </a:schemeClr>
                </a:solidFill>
                <a:latin typeface="Century Gothic" pitchFamily="34" charset="0"/>
              </a:defRPr>
            </a:lvl1pPr>
          </a:lstStyle>
          <a:p>
            <a:pPr lvl="0"/>
            <a:r>
              <a:rPr lang="en-US"/>
              <a:t>Your body text goes here.</a:t>
            </a:r>
          </a:p>
        </p:txBody>
      </p:sp>
    </p:spTree>
    <p:extLst>
      <p:ext uri="{BB962C8B-B14F-4D97-AF65-F5344CB8AC3E}">
        <p14:creationId xmlns:p14="http://schemas.microsoft.com/office/powerpoint/2010/main" val="26749513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199" y="1419227"/>
            <a:ext cx="10515600" cy="2560320"/>
          </a:xfrm>
        </p:spPr>
        <p:txBody>
          <a:bodyPr anchor="b">
            <a:normAutofit/>
          </a:bodyPr>
          <a:lstStyle>
            <a:lvl1pPr>
              <a:defRPr sz="4400">
                <a:solidFill>
                  <a:schemeClr val="accent2"/>
                </a:solidFill>
              </a:defRPr>
            </a:lvl1pPr>
          </a:lstStyle>
          <a:p>
            <a:endParaRPr lang="en-US"/>
          </a:p>
        </p:txBody>
      </p:sp>
      <p:sp>
        <p:nvSpPr>
          <p:cNvPr id="8" name="Text Placeholder 2"/>
          <p:cNvSpPr>
            <a:spLocks noGrp="1"/>
          </p:cNvSpPr>
          <p:nvPr>
            <p:ph type="body" idx="1"/>
          </p:nvPr>
        </p:nvSpPr>
        <p:spPr>
          <a:xfrm>
            <a:off x="841248" y="4114800"/>
            <a:ext cx="10515600" cy="1374776"/>
          </a:xfrm>
        </p:spPr>
        <p:txBody>
          <a:bodyPr>
            <a:normAutofit/>
          </a:bodyPr>
          <a:lstStyle>
            <a:lvl1pPr marL="0" indent="0">
              <a:buNone/>
              <a:defRPr sz="1800" b="0" cap="all" baseline="0">
                <a:solidFill>
                  <a:schemeClr val="accent3"/>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endParaRPr lang="en-US"/>
          </a:p>
        </p:txBody>
      </p:sp>
      <p:sp>
        <p:nvSpPr>
          <p:cNvPr id="13"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4" name="Footer Placeholder 4"/>
          <p:cNvSpPr>
            <a:spLocks noGrp="1"/>
          </p:cNvSpPr>
          <p:nvPr>
            <p:ph type="ftr" sz="quarter" idx="11"/>
          </p:nvPr>
        </p:nvSpPr>
        <p:spPr>
          <a:xfrm>
            <a:off x="1371600" y="6126480"/>
            <a:ext cx="7772400" cy="365125"/>
          </a:xfrm>
        </p:spPr>
        <p:txBody>
          <a:bodyPr/>
          <a:lstStyle>
            <a:lvl1pPr>
              <a:defRPr cap="none"/>
            </a:lvl1pPr>
          </a:lstStyle>
          <a:p>
            <a:r>
              <a:rPr lang="en-US"/>
              <a:t>CAP Legislative Water Briefing</a:t>
            </a:r>
            <a:endParaRPr lang="en-US" dirty="0"/>
          </a:p>
        </p:txBody>
      </p:sp>
    </p:spTree>
    <p:extLst>
      <p:ext uri="{BB962C8B-B14F-4D97-AF65-F5344CB8AC3E}">
        <p14:creationId xmlns:p14="http://schemas.microsoft.com/office/powerpoint/2010/main" val="1965574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1463040" y="6149976"/>
            <a:ext cx="7771491" cy="365125"/>
          </a:xfrm>
        </p:spPr>
        <p:txBody>
          <a:bodyPr/>
          <a:lstStyle/>
          <a:p>
            <a:r>
              <a:rPr lang="en-US" sz="1200"/>
              <a:t>CAP Legislative Water Briefing</a:t>
            </a:r>
            <a:endParaRPr lang="en-US" sz="1200" dirty="0"/>
          </a:p>
        </p:txBody>
      </p:sp>
      <p:sp>
        <p:nvSpPr>
          <p:cNvPr id="6" name="Slide Number Placeholder 5"/>
          <p:cNvSpPr>
            <a:spLocks noGrp="1"/>
          </p:cNvSpPr>
          <p:nvPr>
            <p:ph type="sldNum" sz="quarter" idx="12"/>
          </p:nvPr>
        </p:nvSpPr>
        <p:spPr/>
        <p:txBody>
          <a:bodyPr/>
          <a:lstStyle/>
          <a:p>
            <a:fld id="{96F96655-134D-4E33-9B31-5D8603E579F2}"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8872" y="5954508"/>
            <a:ext cx="1000845" cy="75799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6533" y="6126718"/>
            <a:ext cx="1207267" cy="413573"/>
          </a:xfrm>
          <a:prstGeom prst="rect">
            <a:avLst/>
          </a:prstGeom>
        </p:spPr>
      </p:pic>
      <p:cxnSp>
        <p:nvCxnSpPr>
          <p:cNvPr id="13" name="Straight Connector 12"/>
          <p:cNvCxnSpPr/>
          <p:nvPr userDrawn="1"/>
        </p:nvCxnSpPr>
        <p:spPr>
          <a:xfrm>
            <a:off x="1312951" y="6149976"/>
            <a:ext cx="0" cy="365125"/>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503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1060704" y="274320"/>
            <a:ext cx="10515600" cy="1463040"/>
          </a:xfrm>
          <a:noFill/>
          <a:ln w="38100">
            <a:noFill/>
          </a:ln>
        </p:spPr>
        <p:txBody>
          <a:bodyPr lIns="72000" tIns="72000" rIns="72000" bIns="72000" anchor="ctr" anchorCtr="0">
            <a:normAutofit/>
          </a:bodyPr>
          <a:lstStyle>
            <a:lvl1pPr algn="l">
              <a:defRPr sz="4000" cap="none" spc="0" baseline="0">
                <a:solidFill>
                  <a:srgbClr val="000000"/>
                </a:solidFill>
              </a:defRPr>
            </a:lvl1pPr>
          </a:lstStyle>
          <a:p>
            <a:endParaRPr lang="en-US" noProof="0" dirty="0"/>
          </a:p>
        </p:txBody>
      </p:sp>
      <p:sp>
        <p:nvSpPr>
          <p:cNvPr id="3" name="Content Placeholder 2"/>
          <p:cNvSpPr>
            <a:spLocks noGrp="1"/>
          </p:cNvSpPr>
          <p:nvPr>
            <p:ph idx="1"/>
          </p:nvPr>
        </p:nvSpPr>
        <p:spPr>
          <a:xfrm>
            <a:off x="1060704" y="1920240"/>
            <a:ext cx="10515600" cy="3657600"/>
          </a:xfrm>
        </p:spPr>
        <p:txBody>
          <a:bodyPr numCol="1" spcCol="108000">
            <a:normAutofit/>
          </a:bodyPr>
          <a:lstStyle>
            <a:lvl1pPr marL="457189" indent="-457189" algn="l">
              <a:spcAft>
                <a:spcPts val="1200"/>
              </a:spcAft>
              <a:buClr>
                <a:schemeClr val="accent6"/>
              </a:buClr>
              <a:buFont typeface="Arial" panose="020B0604020202020204" pitchFamily="34" charset="0"/>
              <a:buChar char="•"/>
              <a:defRPr sz="2800">
                <a:solidFill>
                  <a:srgbClr val="000000"/>
                </a:solidFill>
              </a:defRPr>
            </a:lvl1pPr>
            <a:lvl2pPr marL="571486" indent="-342891" algn="l">
              <a:spcAft>
                <a:spcPts val="1200"/>
              </a:spcAft>
              <a:buClr>
                <a:schemeClr val="accent6"/>
              </a:buClr>
              <a:buFont typeface="Courier New" panose="02070309020205020404" pitchFamily="49" charset="0"/>
              <a:buChar char="o"/>
              <a:defRPr sz="2400">
                <a:solidFill>
                  <a:srgbClr val="000000"/>
                </a:solidFill>
              </a:defRPr>
            </a:lvl2pPr>
            <a:lvl3pPr marL="685783" indent="-228594" algn="l">
              <a:spcAft>
                <a:spcPts val="1200"/>
              </a:spcAft>
              <a:buClr>
                <a:schemeClr val="accent6"/>
              </a:buClr>
              <a:buFont typeface="Wingdings" panose="05000000000000000000" pitchFamily="2" charset="2"/>
              <a:buChar char="§"/>
              <a:defRPr sz="2000">
                <a:solidFill>
                  <a:srgbClr val="000000"/>
                </a:solidFill>
              </a:defRPr>
            </a:lvl3pPr>
            <a:lvl4pPr marL="1142971" indent="-457189" algn="l">
              <a:spcBef>
                <a:spcPts val="0"/>
              </a:spcBef>
              <a:spcAft>
                <a:spcPts val="1200"/>
              </a:spcAft>
              <a:buClr>
                <a:schemeClr val="accent6"/>
              </a:buClr>
              <a:buFont typeface="+mj-lt"/>
              <a:buAutoNum type="arabicPeriod"/>
              <a:defRPr sz="1800">
                <a:solidFill>
                  <a:srgbClr val="000000"/>
                </a:solidFill>
              </a:defRPr>
            </a:lvl4pPr>
            <a:lvl5pPr marL="1371566" indent="-457189" algn="l">
              <a:spcAft>
                <a:spcPts val="1200"/>
              </a:spcAft>
              <a:buClr>
                <a:schemeClr val="accent6"/>
              </a:buClr>
              <a:buFont typeface="+mj-lt"/>
              <a:buAutoNum type="alphaLcPeriod"/>
              <a:defRPr sz="1600">
                <a:solidFill>
                  <a:srgbClr val="000000"/>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7"/>
          <p:cNvSpPr>
            <a:spLocks noGrp="1"/>
          </p:cNvSpPr>
          <p:nvPr>
            <p:ph type="ftr" sz="quarter" idx="11"/>
          </p:nvPr>
        </p:nvSpPr>
        <p:spPr>
          <a:xfrm>
            <a:off x="365760" y="6515100"/>
            <a:ext cx="6089032" cy="320040"/>
          </a:xfrm>
        </p:spPr>
        <p:txBody>
          <a:bodyPr/>
          <a:lstStyle>
            <a:lvl1pPr>
              <a:defRPr sz="1200">
                <a:solidFill>
                  <a:srgbClr val="000000"/>
                </a:solidFill>
              </a:defRPr>
            </a:lvl1pPr>
          </a:lstStyle>
          <a:p>
            <a:r>
              <a:rPr lang="en-US"/>
              <a:t>CAP Legislative Water Briefing</a:t>
            </a:r>
            <a:endParaRPr lang="en-US" dirty="0"/>
          </a:p>
        </p:txBody>
      </p:sp>
      <p:sp>
        <p:nvSpPr>
          <p:cNvPr id="4" name="Rectangle 3">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noProof="0" dirty="0"/>
          </a:p>
        </p:txBody>
      </p:sp>
      <p:sp>
        <p:nvSpPr>
          <p:cNvPr id="11" name="Slide Number Placeholder 8"/>
          <p:cNvSpPr txBox="1">
            <a:spLocks/>
          </p:cNvSpPr>
          <p:nvPr userDrawn="1"/>
        </p:nvSpPr>
        <p:spPr>
          <a:xfrm>
            <a:off x="0" y="649224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z="1100" smtClean="0"/>
              <a:pPr/>
              <a:t>‹#›</a:t>
            </a:fld>
            <a:endParaRPr lang="en-US" sz="1100" dirty="0"/>
          </a:p>
        </p:txBody>
      </p:sp>
      <p:sp>
        <p:nvSpPr>
          <p:cNvPr id="13"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endParaRPr lang="en-US" dirty="0"/>
          </a:p>
        </p:txBody>
      </p:sp>
      <p:pic>
        <p:nvPicPr>
          <p:cNvPr id="6" name="Picture 5" descr="Logo, company name&#10;&#10;Description automatically generated">
            <a:extLst>
              <a:ext uri="{FF2B5EF4-FFF2-40B4-BE49-F238E27FC236}">
                <a16:creationId xmlns:a16="http://schemas.microsoft.com/office/drawing/2014/main" id="{CFAC7DB0-38BE-AAB3-524B-CA55BC919479}"/>
              </a:ext>
            </a:extLst>
          </p:cNvPr>
          <p:cNvPicPr>
            <a:picLocks noChangeAspect="1"/>
          </p:cNvPicPr>
          <p:nvPr userDrawn="1"/>
        </p:nvPicPr>
        <p:blipFill>
          <a:blip r:embed="rId2"/>
          <a:stretch>
            <a:fillRect/>
          </a:stretch>
        </p:blipFill>
        <p:spPr>
          <a:xfrm>
            <a:off x="10403929" y="6247493"/>
            <a:ext cx="1788073" cy="610508"/>
          </a:xfrm>
          <a:prstGeom prst="rect">
            <a:avLst/>
          </a:prstGeom>
        </p:spPr>
      </p:pic>
    </p:spTree>
    <p:extLst>
      <p:ext uri="{BB962C8B-B14F-4D97-AF65-F5344CB8AC3E}">
        <p14:creationId xmlns:p14="http://schemas.microsoft.com/office/powerpoint/2010/main" val="856795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Divider 4">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grass&#10;&#10;Description automatically generated">
            <a:extLst>
              <a:ext uri="{FF2B5EF4-FFF2-40B4-BE49-F238E27FC236}">
                <a16:creationId xmlns:a16="http://schemas.microsoft.com/office/drawing/2014/main" id="{487BDA46-5D81-19D0-9FCB-1B016A4A11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40374209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10515600" cy="1280160"/>
          </a:xfrm>
        </p:spPr>
        <p:txBody>
          <a:bodyPr/>
          <a:lstStyle/>
          <a:p>
            <a:r>
              <a:rPr lang="en-US"/>
              <a:t>Click to edit Master title style</a:t>
            </a:r>
          </a:p>
        </p:txBody>
      </p:sp>
      <p:sp>
        <p:nvSpPr>
          <p:cNvPr id="9" name="Content Placeholder 2"/>
          <p:cNvSpPr>
            <a:spLocks noGrp="1"/>
          </p:cNvSpPr>
          <p:nvPr>
            <p:ph sz="half" idx="1"/>
          </p:nvPr>
        </p:nvSpPr>
        <p:spPr>
          <a:xfrm>
            <a:off x="82296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21792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8"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800076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41249" y="1828800"/>
            <a:ext cx="6400800" cy="2103120"/>
          </a:xfrm>
        </p:spPr>
        <p:txBody>
          <a:bodyPr anchor="b">
            <a:normAutofit/>
          </a:bodyPr>
          <a:lstStyle>
            <a:lvl1pPr algn="l">
              <a:defRPr sz="4000">
                <a:solidFill>
                  <a:schemeClr val="bg1"/>
                </a:solidFill>
              </a:defRPr>
            </a:lvl1pPr>
          </a:lstStyle>
          <a:p>
            <a:r>
              <a:rPr lang="en-US" dirty="0"/>
              <a:t>Click to edit master title style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16722" t="29012" r="16722" b="29012"/>
          <a:stretch/>
        </p:blipFill>
        <p:spPr>
          <a:xfrm>
            <a:off x="841248" y="457200"/>
            <a:ext cx="2103120" cy="715061"/>
          </a:xfrm>
          <a:prstGeom prst="rect">
            <a:avLst/>
          </a:prstGeom>
        </p:spPr>
      </p:pic>
      <p:sp>
        <p:nvSpPr>
          <p:cNvPr id="13" name="TextBox 12"/>
          <p:cNvSpPr txBox="1"/>
          <p:nvPr userDrawn="1"/>
        </p:nvSpPr>
        <p:spPr>
          <a:xfrm>
            <a:off x="8629100" y="5923654"/>
            <a:ext cx="2722027" cy="276999"/>
          </a:xfrm>
          <a:prstGeom prst="rect">
            <a:avLst/>
          </a:prstGeom>
          <a:noFill/>
        </p:spPr>
        <p:txBody>
          <a:bodyPr wrap="none" rtlCol="0">
            <a:spAutoFit/>
          </a:bodyPr>
          <a:lstStyle/>
          <a:p>
            <a:r>
              <a:rPr lang="en-US" sz="1200" dirty="0">
                <a:solidFill>
                  <a:schemeClr val="bg1"/>
                </a:solidFill>
                <a:latin typeface="+mj-lt"/>
              </a:rPr>
              <a:t>YOUR WATER. YOUR FUTURE.</a:t>
            </a:r>
          </a:p>
        </p:txBody>
      </p:sp>
      <p:sp>
        <p:nvSpPr>
          <p:cNvPr id="17" name="Subtitle 2"/>
          <p:cNvSpPr>
            <a:spLocks noGrp="1"/>
          </p:cNvSpPr>
          <p:nvPr>
            <p:ph type="subTitle" idx="1" hasCustomPrompt="1"/>
          </p:nvPr>
        </p:nvSpPr>
        <p:spPr>
          <a:xfrm>
            <a:off x="822960" y="4114800"/>
            <a:ext cx="6400800" cy="2103120"/>
          </a:xfrm>
        </p:spPr>
        <p:txBody>
          <a:bodyPr anchor="b">
            <a:normAutofit/>
          </a:bodyPr>
          <a:lstStyle>
            <a:lvl1pPr marL="0" indent="0" algn="l">
              <a:lnSpc>
                <a:spcPct val="100000"/>
              </a:lnSpc>
              <a:spcBef>
                <a:spcPts val="600"/>
              </a:spcBef>
              <a:spcAft>
                <a:spcPts val="600"/>
              </a:spcAft>
              <a:buNone/>
              <a:defRPr sz="2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author’s title, meeting location and date</a:t>
            </a:r>
          </a:p>
        </p:txBody>
      </p:sp>
    </p:spTree>
    <p:extLst>
      <p:ext uri="{BB962C8B-B14F-4D97-AF65-F5344CB8AC3E}">
        <p14:creationId xmlns:p14="http://schemas.microsoft.com/office/powerpoint/2010/main" val="330085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8" name="Content Placeholder 2"/>
          <p:cNvSpPr>
            <a:spLocks noGrp="1"/>
          </p:cNvSpPr>
          <p:nvPr>
            <p:ph idx="1"/>
          </p:nvPr>
        </p:nvSpPr>
        <p:spPr>
          <a:xfrm>
            <a:off x="822960" y="1645920"/>
            <a:ext cx="10515600" cy="4114800"/>
          </a:xfrm>
        </p:spPr>
        <p:txBody>
          <a:bodyPr/>
          <a:lstStyle>
            <a:lvl4pPr marL="1714500" indent="-342900">
              <a:buClr>
                <a:schemeClr val="accent2"/>
              </a:buClr>
              <a:buFont typeface="+mj-lt"/>
              <a:buAutoNum type="arabicPeriod"/>
              <a:defRPr/>
            </a:lvl4pPr>
            <a:lvl5pPr marL="2171700" indent="-342900">
              <a:buClr>
                <a:schemeClr val="accent2"/>
              </a:buClr>
              <a:buSzPct val="100000"/>
              <a:buFont typeface="+mj-lt"/>
              <a:buAutoNum type="alphaL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r>
              <a:rPr lang="en-US"/>
              <a:t>Planning for a secure water future in Arizona</a:t>
            </a:r>
            <a:endParaRPr lang="en-US" dirty="0"/>
          </a:p>
        </p:txBody>
      </p:sp>
    </p:spTree>
    <p:extLst>
      <p:ext uri="{BB962C8B-B14F-4D97-AF65-F5344CB8AC3E}">
        <p14:creationId xmlns:p14="http://schemas.microsoft.com/office/powerpoint/2010/main" val="36848107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199" y="1419226"/>
            <a:ext cx="10515600" cy="2560320"/>
          </a:xfrm>
        </p:spPr>
        <p:txBody>
          <a:bodyPr anchor="b">
            <a:normAutofit/>
          </a:bodyPr>
          <a:lstStyle>
            <a:lvl1pPr>
              <a:defRPr sz="4400">
                <a:solidFill>
                  <a:schemeClr val="accent2"/>
                </a:solidFill>
              </a:defRPr>
            </a:lvl1pPr>
          </a:lstStyle>
          <a:p>
            <a:endParaRPr lang="en-US" dirty="0"/>
          </a:p>
        </p:txBody>
      </p:sp>
      <p:sp>
        <p:nvSpPr>
          <p:cNvPr id="8" name="Text Placeholder 2"/>
          <p:cNvSpPr>
            <a:spLocks noGrp="1"/>
          </p:cNvSpPr>
          <p:nvPr>
            <p:ph type="body" idx="1"/>
          </p:nvPr>
        </p:nvSpPr>
        <p:spPr>
          <a:xfrm>
            <a:off x="841248" y="4114800"/>
            <a:ext cx="10515600" cy="1374776"/>
          </a:xfrm>
        </p:spPr>
        <p:txBody>
          <a:bodyPr>
            <a:normAutofit/>
          </a:bodyPr>
          <a:lstStyle>
            <a:lvl1pPr marL="0" indent="0">
              <a:buNone/>
              <a:defRPr sz="1800" b="0" cap="all" baseline="0">
                <a:solidFill>
                  <a:schemeClr val="accent3"/>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13"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4"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28678892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9" name="Content Placeholder 2"/>
          <p:cNvSpPr>
            <a:spLocks noGrp="1"/>
          </p:cNvSpPr>
          <p:nvPr>
            <p:ph sz="half" idx="1"/>
          </p:nvPr>
        </p:nvSpPr>
        <p:spPr>
          <a:xfrm>
            <a:off x="822960" y="1645920"/>
            <a:ext cx="5120640" cy="4114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217920" y="1645920"/>
            <a:ext cx="5120640" cy="4114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8"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9591735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11" name="Text Placeholder 2"/>
          <p:cNvSpPr>
            <a:spLocks noGrp="1"/>
          </p:cNvSpPr>
          <p:nvPr>
            <p:ph type="body" idx="1"/>
          </p:nvPr>
        </p:nvSpPr>
        <p:spPr>
          <a:xfrm>
            <a:off x="82296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3"/>
          <p:cNvSpPr>
            <a:spLocks noGrp="1"/>
          </p:cNvSpPr>
          <p:nvPr>
            <p:ph sz="half" idx="2"/>
          </p:nvPr>
        </p:nvSpPr>
        <p:spPr>
          <a:xfrm>
            <a:off x="83820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3"/>
          </p:nvPr>
        </p:nvSpPr>
        <p:spPr>
          <a:xfrm>
            <a:off x="621792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5"/>
          <p:cNvSpPr>
            <a:spLocks noGrp="1"/>
          </p:cNvSpPr>
          <p:nvPr>
            <p:ph sz="quarter" idx="4"/>
          </p:nvPr>
        </p:nvSpPr>
        <p:spPr>
          <a:xfrm>
            <a:off x="621792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30640885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2"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17779046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1921716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4114800" cy="1645920"/>
          </a:xfrm>
        </p:spPr>
        <p:txBody>
          <a:bodyPr anchor="b"/>
          <a:lstStyle>
            <a:lvl1pPr>
              <a:defRPr sz="3200"/>
            </a:lvl1pPr>
          </a:lstStyle>
          <a:p>
            <a:r>
              <a:rPr lang="en-US" dirty="0"/>
              <a:t>Click to edit Master title style</a:t>
            </a:r>
          </a:p>
        </p:txBody>
      </p:sp>
      <p:sp>
        <p:nvSpPr>
          <p:cNvPr id="9" name="Content Placeholder 2"/>
          <p:cNvSpPr>
            <a:spLocks noGrp="1"/>
          </p:cNvSpPr>
          <p:nvPr>
            <p:ph idx="1"/>
          </p:nvPr>
        </p:nvSpPr>
        <p:spPr>
          <a:xfrm>
            <a:off x="5120640" y="274320"/>
            <a:ext cx="6217920" cy="539496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half" idx="2"/>
          </p:nvPr>
        </p:nvSpPr>
        <p:spPr>
          <a:xfrm>
            <a:off x="822960" y="2011680"/>
            <a:ext cx="4114800" cy="3657600"/>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30908449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4297680"/>
            <a:ext cx="10515600" cy="731520"/>
          </a:xfrm>
        </p:spPr>
        <p:txBody>
          <a:bodyPr anchor="b">
            <a:normAutofit/>
          </a:bodyP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22960" y="5120640"/>
            <a:ext cx="10515599" cy="548640"/>
          </a:xfrm>
        </p:spPr>
        <p:txBody>
          <a:bodyPr>
            <a:normAutofit/>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8"/>
          <p:cNvSpPr>
            <a:spLocks noGrp="1"/>
          </p:cNvSpPr>
          <p:nvPr>
            <p:ph type="pic" sz="quarter" idx="13"/>
          </p:nvPr>
        </p:nvSpPr>
        <p:spPr>
          <a:xfrm>
            <a:off x="822960" y="274320"/>
            <a:ext cx="10515600" cy="3931920"/>
          </a:xfrm>
        </p:spPr>
        <p:txBody>
          <a:bodyPr/>
          <a:lstStyle/>
          <a:p>
            <a:endParaRPr lang="en-US" dirty="0"/>
          </a:p>
        </p:txBody>
      </p:sp>
      <p:sp>
        <p:nvSpPr>
          <p:cNvPr id="10"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1"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3061634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Divider 5">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128343-982A-2649-B0FB-CE4CD0C36AC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39634819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6576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22960" y="4023360"/>
            <a:ext cx="10515599" cy="1371599"/>
          </a:xfrm>
        </p:spPr>
        <p:txBody>
          <a:bodyPr anchor="ct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39134558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108960"/>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822960" y="3474720"/>
            <a:ext cx="10518648" cy="548968"/>
          </a:xfrm>
        </p:spPr>
        <p:txBody>
          <a:bodyPr anchor="t">
            <a:normAutofit/>
          </a:bodyPr>
          <a:lstStyle>
            <a:lvl1pPr marL="0" indent="0">
              <a:buNone/>
              <a:defRPr sz="14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4" name="Text Placeholder 3"/>
          <p:cNvSpPr>
            <a:spLocks noGrp="1"/>
          </p:cNvSpPr>
          <p:nvPr>
            <p:ph type="body" sz="half" idx="2"/>
          </p:nvPr>
        </p:nvSpPr>
        <p:spPr>
          <a:xfrm>
            <a:off x="822960" y="4389120"/>
            <a:ext cx="10518648" cy="1280160"/>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0" name="TextBox 59"/>
          <p:cNvSpPr txBox="1"/>
          <p:nvPr/>
        </p:nvSpPr>
        <p:spPr>
          <a:xfrm>
            <a:off x="822960" y="54864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15600" y="30175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25003348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22960" y="1417320"/>
            <a:ext cx="10515600" cy="2560320"/>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22960" y="4114800"/>
            <a:ext cx="10515600" cy="1371600"/>
          </a:xfrm>
        </p:spPr>
        <p:txBody>
          <a:bodyPr anchor="t">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11915877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22960" y="274320"/>
            <a:ext cx="10515600" cy="1280160"/>
          </a:xfrm>
        </p:spPr>
        <p:txBody>
          <a:bodyPr/>
          <a:lstStyle/>
          <a:p>
            <a:endParaRPr lang="en-US" dirty="0"/>
          </a:p>
        </p:txBody>
      </p:sp>
      <p:sp>
        <p:nvSpPr>
          <p:cNvPr id="7" name="Text Placeholder 2"/>
          <p:cNvSpPr>
            <a:spLocks noGrp="1"/>
          </p:cNvSpPr>
          <p:nvPr>
            <p:ph type="body" idx="1"/>
          </p:nvPr>
        </p:nvSpPr>
        <p:spPr>
          <a:xfrm>
            <a:off x="82296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Text Placeholder 3"/>
          <p:cNvSpPr>
            <a:spLocks noGrp="1"/>
          </p:cNvSpPr>
          <p:nvPr>
            <p:ph type="body" sz="half" idx="15"/>
          </p:nvPr>
        </p:nvSpPr>
        <p:spPr>
          <a:xfrm>
            <a:off x="82296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9" name="Text Placeholder 4"/>
          <p:cNvSpPr>
            <a:spLocks noGrp="1"/>
          </p:cNvSpPr>
          <p:nvPr>
            <p:ph type="body" sz="quarter" idx="3"/>
          </p:nvPr>
        </p:nvSpPr>
        <p:spPr>
          <a:xfrm>
            <a:off x="438912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Text Placeholder 3"/>
          <p:cNvSpPr>
            <a:spLocks noGrp="1"/>
          </p:cNvSpPr>
          <p:nvPr>
            <p:ph type="body" sz="half" idx="16"/>
          </p:nvPr>
        </p:nvSpPr>
        <p:spPr>
          <a:xfrm>
            <a:off x="438912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1" name="Text Placeholder 4"/>
          <p:cNvSpPr>
            <a:spLocks noGrp="1"/>
          </p:cNvSpPr>
          <p:nvPr>
            <p:ph type="body" sz="quarter" idx="13"/>
          </p:nvPr>
        </p:nvSpPr>
        <p:spPr>
          <a:xfrm>
            <a:off x="795528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2" name="Text Placeholder 3"/>
          <p:cNvSpPr>
            <a:spLocks noGrp="1"/>
          </p:cNvSpPr>
          <p:nvPr>
            <p:ph type="body" sz="half" idx="17"/>
          </p:nvPr>
        </p:nvSpPr>
        <p:spPr>
          <a:xfrm>
            <a:off x="795528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4"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26493337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22960" y="274320"/>
            <a:ext cx="10515600" cy="1280160"/>
          </a:xfrm>
        </p:spPr>
        <p:txBody>
          <a:bodyPr/>
          <a:lstStyle/>
          <a:p>
            <a:endParaRPr lang="en-US" dirty="0"/>
          </a:p>
        </p:txBody>
      </p:sp>
      <p:sp>
        <p:nvSpPr>
          <p:cNvPr id="19" name="Text Placeholder 2"/>
          <p:cNvSpPr>
            <a:spLocks noGrp="1"/>
          </p:cNvSpPr>
          <p:nvPr>
            <p:ph type="body" idx="1"/>
          </p:nvPr>
        </p:nvSpPr>
        <p:spPr>
          <a:xfrm>
            <a:off x="82296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1" name="Text Placeholder 3"/>
          <p:cNvSpPr>
            <a:spLocks noGrp="1"/>
          </p:cNvSpPr>
          <p:nvPr>
            <p:ph type="body" sz="half" idx="18"/>
          </p:nvPr>
        </p:nvSpPr>
        <p:spPr>
          <a:xfrm>
            <a:off x="82296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2" name="Text Placeholder 4"/>
          <p:cNvSpPr>
            <a:spLocks noGrp="1"/>
          </p:cNvSpPr>
          <p:nvPr>
            <p:ph type="body" sz="quarter" idx="3"/>
          </p:nvPr>
        </p:nvSpPr>
        <p:spPr>
          <a:xfrm>
            <a:off x="438912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4" name="Text Placeholder 3"/>
          <p:cNvSpPr>
            <a:spLocks noGrp="1"/>
          </p:cNvSpPr>
          <p:nvPr>
            <p:ph type="body" sz="half" idx="19"/>
          </p:nvPr>
        </p:nvSpPr>
        <p:spPr>
          <a:xfrm>
            <a:off x="438912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5" name="Text Placeholder 4"/>
          <p:cNvSpPr>
            <a:spLocks noGrp="1"/>
          </p:cNvSpPr>
          <p:nvPr>
            <p:ph type="body" sz="quarter" idx="13"/>
          </p:nvPr>
        </p:nvSpPr>
        <p:spPr>
          <a:xfrm>
            <a:off x="795528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7" name="Text Placeholder 3"/>
          <p:cNvSpPr>
            <a:spLocks noGrp="1"/>
          </p:cNvSpPr>
          <p:nvPr>
            <p:ph type="body" sz="half" idx="20"/>
          </p:nvPr>
        </p:nvSpPr>
        <p:spPr>
          <a:xfrm>
            <a:off x="795528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 name="Picture Placeholder 5"/>
          <p:cNvSpPr>
            <a:spLocks noGrp="1"/>
          </p:cNvSpPr>
          <p:nvPr>
            <p:ph type="pic" sz="quarter" idx="23"/>
          </p:nvPr>
        </p:nvSpPr>
        <p:spPr>
          <a:xfrm>
            <a:off x="822960" y="1645920"/>
            <a:ext cx="3382963" cy="2651760"/>
          </a:xfrm>
        </p:spPr>
        <p:txBody>
          <a:bodyPr/>
          <a:lstStyle/>
          <a:p>
            <a:endParaRPr lang="en-US" dirty="0"/>
          </a:p>
        </p:txBody>
      </p:sp>
      <p:sp>
        <p:nvSpPr>
          <p:cNvPr id="17" name="Picture Placeholder 5"/>
          <p:cNvSpPr>
            <a:spLocks noGrp="1"/>
          </p:cNvSpPr>
          <p:nvPr>
            <p:ph type="pic" sz="quarter" idx="24"/>
          </p:nvPr>
        </p:nvSpPr>
        <p:spPr>
          <a:xfrm>
            <a:off x="4389120" y="1645920"/>
            <a:ext cx="3382963" cy="2651760"/>
          </a:xfrm>
        </p:spPr>
        <p:txBody>
          <a:bodyPr/>
          <a:lstStyle/>
          <a:p>
            <a:endParaRPr lang="en-US" dirty="0"/>
          </a:p>
        </p:txBody>
      </p:sp>
      <p:sp>
        <p:nvSpPr>
          <p:cNvPr id="18" name="Picture Placeholder 5"/>
          <p:cNvSpPr>
            <a:spLocks noGrp="1"/>
          </p:cNvSpPr>
          <p:nvPr>
            <p:ph type="pic" sz="quarter" idx="25"/>
          </p:nvPr>
        </p:nvSpPr>
        <p:spPr>
          <a:xfrm>
            <a:off x="7955280" y="1645920"/>
            <a:ext cx="3382963" cy="2651760"/>
          </a:xfrm>
        </p:spPr>
        <p:txBody>
          <a:bodyPr/>
          <a:lstStyle/>
          <a:p>
            <a:endParaRPr lang="en-US" dirty="0"/>
          </a:p>
        </p:txBody>
      </p:sp>
      <p:sp>
        <p:nvSpPr>
          <p:cNvPr id="16"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r>
              <a:rPr lang="en-US"/>
              <a:t>Planning for a secure water future in Arizona</a:t>
            </a:r>
            <a:endParaRPr lang="en-US" dirty="0"/>
          </a:p>
        </p:txBody>
      </p:sp>
    </p:spTree>
    <p:extLst>
      <p:ext uri="{BB962C8B-B14F-4D97-AF65-F5344CB8AC3E}">
        <p14:creationId xmlns:p14="http://schemas.microsoft.com/office/powerpoint/2010/main" val="130477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914400" y="274320"/>
            <a:ext cx="10698480" cy="1463040"/>
          </a:xfrm>
          <a:noFill/>
          <a:ln w="38100">
            <a:noFill/>
          </a:ln>
        </p:spPr>
        <p:txBody>
          <a:bodyPr lIns="72000" tIns="72000" rIns="72000" bIns="72000" anchor="ctr" anchorCtr="0">
            <a:normAutofit/>
          </a:bodyPr>
          <a:lstStyle>
            <a:lvl1pPr algn="l">
              <a:defRPr sz="4000" cap="none" spc="0" baseline="0">
                <a:solidFill>
                  <a:srgbClr val="000000"/>
                </a:solidFill>
              </a:defRPr>
            </a:lvl1pPr>
          </a:lstStyle>
          <a:p>
            <a:endParaRPr lang="en-US" noProof="0" dirty="0"/>
          </a:p>
        </p:txBody>
      </p:sp>
      <p:sp>
        <p:nvSpPr>
          <p:cNvPr id="3" name="Content Placeholder 2"/>
          <p:cNvSpPr>
            <a:spLocks noGrp="1"/>
          </p:cNvSpPr>
          <p:nvPr>
            <p:ph idx="1"/>
          </p:nvPr>
        </p:nvSpPr>
        <p:spPr>
          <a:xfrm>
            <a:off x="914400" y="1828800"/>
            <a:ext cx="10698480" cy="3657600"/>
          </a:xfrm>
        </p:spPr>
        <p:txBody>
          <a:bodyPr numCol="1" spcCol="108000">
            <a:normAutofit/>
          </a:bodyPr>
          <a:lstStyle>
            <a:lvl1pPr marL="457200" indent="-457200" algn="l">
              <a:spcAft>
                <a:spcPts val="1200"/>
              </a:spcAft>
              <a:buClr>
                <a:schemeClr val="accent6"/>
              </a:buClr>
              <a:buFont typeface="Arial" panose="020B0604020202020204" pitchFamily="34" charset="0"/>
              <a:buChar char="•"/>
              <a:defRPr sz="2800">
                <a:solidFill>
                  <a:srgbClr val="000000"/>
                </a:solidFill>
              </a:defRPr>
            </a:lvl1pPr>
            <a:lvl2pPr marL="571500" indent="-342900" algn="l">
              <a:spcAft>
                <a:spcPts val="1200"/>
              </a:spcAft>
              <a:buClr>
                <a:schemeClr val="accent6"/>
              </a:buClr>
              <a:buFont typeface="Courier New" panose="02070309020205020404" pitchFamily="49" charset="0"/>
              <a:buChar char="o"/>
              <a:defRPr sz="2400">
                <a:solidFill>
                  <a:srgbClr val="000000"/>
                </a:solidFill>
              </a:defRPr>
            </a:lvl2pPr>
            <a:lvl3pPr marL="685800" indent="-228600" algn="l">
              <a:spcAft>
                <a:spcPts val="1200"/>
              </a:spcAft>
              <a:buClr>
                <a:schemeClr val="accent6"/>
              </a:buClr>
              <a:buFont typeface="Wingdings" panose="05000000000000000000" pitchFamily="2" charset="2"/>
              <a:buChar char="§"/>
              <a:defRPr sz="2000">
                <a:solidFill>
                  <a:srgbClr val="000000"/>
                </a:solidFill>
              </a:defRPr>
            </a:lvl3pPr>
            <a:lvl4pPr marL="1143000" indent="-457200" algn="l">
              <a:spcBef>
                <a:spcPts val="0"/>
              </a:spcBef>
              <a:spcAft>
                <a:spcPts val="1200"/>
              </a:spcAft>
              <a:buClr>
                <a:schemeClr val="accent6"/>
              </a:buClr>
              <a:buFont typeface="+mj-lt"/>
              <a:buAutoNum type="arabicPeriod"/>
              <a:defRPr sz="1800">
                <a:solidFill>
                  <a:srgbClr val="000000"/>
                </a:solidFill>
              </a:defRPr>
            </a:lvl4pPr>
            <a:lvl5pPr marL="1371600" indent="-457200" algn="l">
              <a:spcAft>
                <a:spcPts val="1200"/>
              </a:spcAft>
              <a:buClr>
                <a:schemeClr val="accent6"/>
              </a:buClr>
              <a:buFont typeface="+mj-lt"/>
              <a:buAutoNum type="alphaLcPeriod"/>
              <a:defRPr sz="1600">
                <a:solidFill>
                  <a:srgbClr val="000000"/>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r>
              <a:rPr lang="en-US"/>
              <a:t>Planning for a secure water future in Arizona</a:t>
            </a:r>
            <a:endParaRPr lang="en-US" dirty="0"/>
          </a:p>
        </p:txBody>
      </p:sp>
      <p:sp>
        <p:nvSpPr>
          <p:cNvPr id="13"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endParaRPr lang="en-US" dirty="0"/>
          </a:p>
        </p:txBody>
      </p:sp>
    </p:spTree>
    <p:extLst>
      <p:ext uri="{BB962C8B-B14F-4D97-AF65-F5344CB8AC3E}">
        <p14:creationId xmlns:p14="http://schemas.microsoft.com/office/powerpoint/2010/main" val="4011814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Text and Image: Option 2">
    <p:spTree>
      <p:nvGrpSpPr>
        <p:cNvPr id="1" name=""/>
        <p:cNvGrpSpPr/>
        <p:nvPr/>
      </p:nvGrpSpPr>
      <p:grpSpPr>
        <a:xfrm>
          <a:off x="0" y="0"/>
          <a:ext cx="0" cy="0"/>
          <a:chOff x="0" y="0"/>
          <a:chExt cx="0" cy="0"/>
        </a:xfrm>
      </p:grpSpPr>
      <p:sp>
        <p:nvSpPr>
          <p:cNvPr id="13" name="Picture Placeholder 10"/>
          <p:cNvSpPr>
            <a:spLocks noGrp="1"/>
          </p:cNvSpPr>
          <p:nvPr>
            <p:ph type="pic" sz="quarter" idx="15"/>
          </p:nvPr>
        </p:nvSpPr>
        <p:spPr>
          <a:xfrm>
            <a:off x="6583680" y="1828800"/>
            <a:ext cx="5029200" cy="3657600"/>
          </a:xfrm>
        </p:spPr>
        <p:txBody>
          <a:bodyPr/>
          <a:lstStyle/>
          <a:p>
            <a:r>
              <a:rPr lang="en-US" dirty="0"/>
              <a:t>Click icon to add picture</a:t>
            </a:r>
            <a:endParaRPr lang="en-GB" dirty="0"/>
          </a:p>
        </p:txBody>
      </p:sp>
      <p:sp>
        <p:nvSpPr>
          <p:cNvPr id="8" name="Content Placeholder 2"/>
          <p:cNvSpPr>
            <a:spLocks noGrp="1"/>
          </p:cNvSpPr>
          <p:nvPr>
            <p:ph idx="1"/>
          </p:nvPr>
        </p:nvSpPr>
        <p:spPr>
          <a:xfrm>
            <a:off x="914400" y="1828800"/>
            <a:ext cx="5486400" cy="3840480"/>
          </a:xfrm>
        </p:spPr>
        <p:txBody>
          <a:bodyPr/>
          <a:lstStyle>
            <a:lvl1pPr marL="457200" indent="-457200">
              <a:buClr>
                <a:schemeClr val="accent6"/>
              </a:buClr>
              <a:buFont typeface="Arial" panose="020B0604020202020204" pitchFamily="34" charset="0"/>
              <a:buChar char="•"/>
              <a:defRPr/>
            </a:lvl1pPr>
            <a:lvl2pPr marL="457200" indent="-228600">
              <a:buClr>
                <a:schemeClr val="accent6"/>
              </a:buClr>
              <a:buFont typeface="Courier New" panose="02070309020205020404" pitchFamily="49" charset="0"/>
              <a:buChar char="o"/>
              <a:defRPr/>
            </a:lvl2pPr>
            <a:lvl3pPr marL="685800" indent="-228600">
              <a:buClr>
                <a:schemeClr val="accent6"/>
              </a:buClr>
              <a:buFont typeface="Wingdings" panose="05000000000000000000" pitchFamily="2" charset="2"/>
              <a:buChar char="§"/>
              <a:defRPr/>
            </a:lvl3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a:xfrm>
            <a:off x="914400" y="274320"/>
            <a:ext cx="10698480" cy="1463040"/>
          </a:xfrm>
        </p:spPr>
        <p:txBody>
          <a:bodyPr lIns="73152" tIns="73152" rIns="73152" bIns="73152"/>
          <a:lstStyle>
            <a:lvl1pPr algn="l">
              <a:defRPr/>
            </a:lvl1pPr>
          </a:lstStyle>
          <a:p>
            <a:endParaRPr lang="en-US" dirty="0"/>
          </a:p>
        </p:txBody>
      </p:sp>
      <p:sp>
        <p:nvSpPr>
          <p:cNvPr id="11"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r>
              <a:rPr lang="en-US"/>
              <a:t>Planning for a secure water future in Arizona</a:t>
            </a:r>
            <a:endParaRPr lang="en-US" dirty="0"/>
          </a:p>
        </p:txBody>
      </p:sp>
      <p:sp>
        <p:nvSpPr>
          <p:cNvPr id="15"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endParaRPr lang="en-US" dirty="0"/>
          </a:p>
        </p:txBody>
      </p:sp>
    </p:spTree>
    <p:extLst>
      <p:ext uri="{BB962C8B-B14F-4D97-AF65-F5344CB8AC3E}">
        <p14:creationId xmlns:p14="http://schemas.microsoft.com/office/powerpoint/2010/main" val="3261775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Divider 6">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ky, outdoor, road, dirt&#10;&#10;Description automatically generated">
            <a:extLst>
              <a:ext uri="{FF2B5EF4-FFF2-40B4-BE49-F238E27FC236}">
                <a16:creationId xmlns:a16="http://schemas.microsoft.com/office/drawing/2014/main" id="{AEA60DC1-5964-FBAB-DE73-0ED9126B09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72523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Divider 7">
    <p:bg>
      <p:bgPr>
        <a:solidFill>
          <a:schemeClr val="bg1"/>
        </a:solidFill>
        <a:effectLst/>
      </p:bgPr>
    </p:bg>
    <p:spTree>
      <p:nvGrpSpPr>
        <p:cNvPr id="1" name=""/>
        <p:cNvGrpSpPr/>
        <p:nvPr/>
      </p:nvGrpSpPr>
      <p:grpSpPr>
        <a:xfrm>
          <a:off x="0" y="0"/>
          <a:ext cx="0" cy="0"/>
          <a:chOff x="0" y="0"/>
          <a:chExt cx="0" cy="0"/>
        </a:xfrm>
      </p:grpSpPr>
      <p:pic>
        <p:nvPicPr>
          <p:cNvPr id="8" name="Picture 7" descr="A person working on a machine&#10;&#10;Description automatically generated with low confidence">
            <a:extLst>
              <a:ext uri="{FF2B5EF4-FFF2-40B4-BE49-F238E27FC236}">
                <a16:creationId xmlns:a16="http://schemas.microsoft.com/office/drawing/2014/main" id="{4CFBBD87-E11C-EA1F-FDAE-48005EA507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2897477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Divider 8">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52C33DB1-7215-B0C5-2FB2-D3436DBDE9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389160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2F10E-1E4B-C5C5-6F64-6569D2FA0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D7ABBB-667F-1DC2-3FA8-DACB69D7956F}"/>
              </a:ext>
            </a:extLst>
          </p:cNvPr>
          <p:cNvSpPr>
            <a:spLocks noGrp="1"/>
          </p:cNvSpPr>
          <p:nvPr>
            <p:ph idx="1"/>
          </p:nvPr>
        </p:nvSpPr>
        <p:spPr/>
        <p:txBody>
          <a:bodyPr/>
          <a:lstStyle>
            <a:lvl4pPr marL="1600200" indent="-228600">
              <a:buSzPct val="100000"/>
              <a:buFont typeface="Arial" panose="020B0604020202020204" pitchFamily="34" charset="0"/>
              <a:buChar char="•"/>
              <a:defRPr/>
            </a:lvl4pPr>
            <a:lvl5pPr marL="2057400" indent="-22860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29A3B716-46F7-1534-574C-4DF36A3DDB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821D37-D323-58C7-0EE1-7D453F5D24D1}"/>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2840295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3530-2152-0DCB-7EC0-B92F901189A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0921C89-C332-4C9D-455E-C9EBD134C0AA}"/>
              </a:ext>
            </a:extLst>
          </p:cNvPr>
          <p:cNvSpPr>
            <a:spLocks noGrp="1"/>
          </p:cNvSpPr>
          <p:nvPr>
            <p:ph sz="half" idx="1"/>
          </p:nvPr>
        </p:nvSpPr>
        <p:spPr>
          <a:xfrm>
            <a:off x="457200" y="1463040"/>
            <a:ext cx="5486400" cy="4572000"/>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3EED81E4-F788-7132-4975-F96AA713EF23}"/>
              </a:ext>
            </a:extLst>
          </p:cNvPr>
          <p:cNvSpPr>
            <a:spLocks noGrp="1"/>
          </p:cNvSpPr>
          <p:nvPr>
            <p:ph sz="half" idx="2"/>
          </p:nvPr>
        </p:nvSpPr>
        <p:spPr>
          <a:xfrm>
            <a:off x="6217920" y="1463039"/>
            <a:ext cx="5486400" cy="4571999"/>
          </a:xfrm>
        </p:spPr>
        <p:txBody>
          <a:bodyPr/>
          <a:lstStyle/>
          <a:p>
            <a:pPr lvl="0"/>
            <a:r>
              <a:rPr lang="en-US"/>
              <a:t>Click to edit Master text styles</a:t>
            </a:r>
          </a:p>
          <a:p>
            <a:pPr lvl="1"/>
            <a:r>
              <a:rPr lang="en-US"/>
              <a:t>Second level</a:t>
            </a:r>
          </a:p>
          <a:p>
            <a:pPr lvl="2"/>
            <a:r>
              <a:rPr lang="en-US"/>
              <a:t>Third level</a:t>
            </a:r>
          </a:p>
        </p:txBody>
      </p:sp>
      <p:sp>
        <p:nvSpPr>
          <p:cNvPr id="6" name="Footer Placeholder 5">
            <a:extLst>
              <a:ext uri="{FF2B5EF4-FFF2-40B4-BE49-F238E27FC236}">
                <a16:creationId xmlns:a16="http://schemas.microsoft.com/office/drawing/2014/main" id="{9470234F-3266-9536-4039-EFA56B78A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DDCD64A-4F5D-C352-4AA5-EC6EFDC6A59D}"/>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2364791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7318-ECE1-2D5D-FD69-8167322F6E84}"/>
              </a:ext>
            </a:extLst>
          </p:cNvPr>
          <p:cNvSpPr>
            <a:spLocks noGrp="1"/>
          </p:cNvSpPr>
          <p:nvPr>
            <p:ph type="title"/>
          </p:nvPr>
        </p:nvSpPr>
        <p:spPr>
          <a:xfrm>
            <a:off x="457200" y="182880"/>
            <a:ext cx="11247120" cy="118872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9314F9-5894-1624-D43F-EE6FA72A1790}"/>
              </a:ext>
            </a:extLst>
          </p:cNvPr>
          <p:cNvSpPr>
            <a:spLocks noGrp="1"/>
          </p:cNvSpPr>
          <p:nvPr>
            <p:ph type="body" idx="1"/>
          </p:nvPr>
        </p:nvSpPr>
        <p:spPr>
          <a:xfrm>
            <a:off x="457200" y="1463040"/>
            <a:ext cx="5486400" cy="731520"/>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CD766E-63F2-701F-64C6-8D4B6EB1EBFE}"/>
              </a:ext>
            </a:extLst>
          </p:cNvPr>
          <p:cNvSpPr>
            <a:spLocks noGrp="1"/>
          </p:cNvSpPr>
          <p:nvPr>
            <p:ph sz="half" idx="2"/>
          </p:nvPr>
        </p:nvSpPr>
        <p:spPr>
          <a:xfrm>
            <a:off x="457200" y="2286000"/>
            <a:ext cx="5486400" cy="3749040"/>
          </a:xfrm>
        </p:spPr>
        <p:txBody>
          <a:body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5A856589-B105-B142-2B1A-6FB6738FC36A}"/>
              </a:ext>
            </a:extLst>
          </p:cNvPr>
          <p:cNvSpPr>
            <a:spLocks noGrp="1"/>
          </p:cNvSpPr>
          <p:nvPr>
            <p:ph type="body" sz="quarter" idx="3"/>
          </p:nvPr>
        </p:nvSpPr>
        <p:spPr>
          <a:xfrm>
            <a:off x="6217920" y="1463040"/>
            <a:ext cx="5486400" cy="731520"/>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78FEB-DE44-0B1A-728D-BA07DD40FDC6}"/>
              </a:ext>
            </a:extLst>
          </p:cNvPr>
          <p:cNvSpPr>
            <a:spLocks noGrp="1"/>
          </p:cNvSpPr>
          <p:nvPr>
            <p:ph sz="quarter" idx="4"/>
          </p:nvPr>
        </p:nvSpPr>
        <p:spPr>
          <a:xfrm>
            <a:off x="6217920" y="2286000"/>
            <a:ext cx="5486400" cy="3749040"/>
          </a:xfrm>
        </p:spPr>
        <p:txBody>
          <a:bodyPr/>
          <a:lstStyle/>
          <a:p>
            <a:pPr lvl="0"/>
            <a:r>
              <a:rPr lang="en-US"/>
              <a:t>Click to edit Master text styles</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20B10805-9F8E-56BB-CDE9-23DD6613B4C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149B15D-3976-2B2D-72C0-5730297BE482}"/>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775577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A910-CEDB-8D01-31A5-5164D2F54AB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51F8C98-1098-A3B2-2ADD-FDDEBF7F2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0845E0F-F96B-98BC-EDF2-CB1B2CA663F6}"/>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178252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descr="A river running through a city&#10;&#10;Description automatically generated with low confidence">
            <a:extLst>
              <a:ext uri="{FF2B5EF4-FFF2-40B4-BE49-F238E27FC236}">
                <a16:creationId xmlns:a16="http://schemas.microsoft.com/office/drawing/2014/main" id="{6F6C2CA0-3A06-6CE7-7748-38A91F2E6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6EE928D8-663C-E62E-1039-8CF00B2B053F}"/>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A5A1A172-3D2F-6007-45BF-AF3AC572AB3D}"/>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BE77BAA-B94C-56A3-6D1F-05AFF000B57E}"/>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2640160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F288604-057E-68D2-56FC-4989760E696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21D6387-D9B8-CC58-D22F-FDC321C22EE2}"/>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3084716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No 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037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CE26-7527-48F6-C430-B4877F3CA00E}"/>
              </a:ext>
            </a:extLst>
          </p:cNvPr>
          <p:cNvSpPr>
            <a:spLocks noGrp="1"/>
          </p:cNvSpPr>
          <p:nvPr>
            <p:ph type="title"/>
          </p:nvPr>
        </p:nvSpPr>
        <p:spPr>
          <a:xfrm>
            <a:off x="457200" y="457200"/>
            <a:ext cx="43148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3296045-F9B8-D4BF-ADE1-09D9256B9D85}"/>
              </a:ext>
            </a:extLst>
          </p:cNvPr>
          <p:cNvSpPr>
            <a:spLocks noGrp="1"/>
          </p:cNvSpPr>
          <p:nvPr>
            <p:ph idx="1"/>
          </p:nvPr>
        </p:nvSpPr>
        <p:spPr>
          <a:xfrm>
            <a:off x="5183188" y="457201"/>
            <a:ext cx="655161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0D7C70CC-B99C-FC38-A199-4D764EA80DA6}"/>
              </a:ext>
            </a:extLst>
          </p:cNvPr>
          <p:cNvSpPr>
            <a:spLocks noGrp="1"/>
          </p:cNvSpPr>
          <p:nvPr>
            <p:ph type="body" sz="half" idx="2"/>
          </p:nvPr>
        </p:nvSpPr>
        <p:spPr>
          <a:xfrm>
            <a:off x="457200" y="2057400"/>
            <a:ext cx="4314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5C144C1-AC45-CE79-7874-05FE9FA9EE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3055BF-1894-FC7F-84E8-F1E88E893963}"/>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2058903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2E5A1-F2FA-6219-85C4-F4806F7C43FC}"/>
              </a:ext>
            </a:extLst>
          </p:cNvPr>
          <p:cNvSpPr>
            <a:spLocks noGrp="1"/>
          </p:cNvSpPr>
          <p:nvPr>
            <p:ph type="title"/>
          </p:nvPr>
        </p:nvSpPr>
        <p:spPr>
          <a:xfrm>
            <a:off x="457200" y="457200"/>
            <a:ext cx="43148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09C31D-4F6F-5812-189A-8496745C72DC}"/>
              </a:ext>
            </a:extLst>
          </p:cNvPr>
          <p:cNvSpPr>
            <a:spLocks noGrp="1"/>
          </p:cNvSpPr>
          <p:nvPr>
            <p:ph type="pic" idx="1"/>
          </p:nvPr>
        </p:nvSpPr>
        <p:spPr>
          <a:xfrm>
            <a:off x="5183188" y="457201"/>
            <a:ext cx="6551612"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E0C103CE-D1EB-064B-95D5-BCABE58C5AB0}"/>
              </a:ext>
            </a:extLst>
          </p:cNvPr>
          <p:cNvSpPr>
            <a:spLocks noGrp="1"/>
          </p:cNvSpPr>
          <p:nvPr>
            <p:ph type="body" sz="half" idx="2"/>
          </p:nvPr>
        </p:nvSpPr>
        <p:spPr>
          <a:xfrm>
            <a:off x="457200" y="2057400"/>
            <a:ext cx="4314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EADCDBF-2639-101B-5BB7-93DFD7C930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38965E-D3B5-A1ED-2E73-3D65CB3276BA}"/>
              </a:ext>
            </a:extLst>
          </p:cNvPr>
          <p:cNvSpPr>
            <a:spLocks noGrp="1"/>
          </p:cNvSpPr>
          <p:nvPr>
            <p:ph type="sldNum" sz="quarter" idx="12"/>
          </p:nvPr>
        </p:nvSpPr>
        <p:spPr/>
        <p:txBody>
          <a:bodyPr/>
          <a:lstStyle/>
          <a:p>
            <a:fld id="{CDE5A6A7-9B4C-4F28-AF72-280E79B89130}" type="slidenum">
              <a:rPr lang="en-US" smtClean="0"/>
              <a:t>‹#›</a:t>
            </a:fld>
            <a:endParaRPr lang="en-US" dirty="0"/>
          </a:p>
        </p:txBody>
      </p:sp>
    </p:spTree>
    <p:extLst>
      <p:ext uri="{BB962C8B-B14F-4D97-AF65-F5344CB8AC3E}">
        <p14:creationId xmlns:p14="http://schemas.microsoft.com/office/powerpoint/2010/main" val="784530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41249" y="1828800"/>
            <a:ext cx="6400800" cy="2103120"/>
          </a:xfrm>
        </p:spPr>
        <p:txBody>
          <a:bodyPr anchor="b">
            <a:normAutofit/>
          </a:bodyPr>
          <a:lstStyle>
            <a:lvl1pPr algn="l">
              <a:defRPr sz="4000">
                <a:solidFill>
                  <a:schemeClr val="bg1"/>
                </a:solidFill>
              </a:defRPr>
            </a:lvl1pPr>
          </a:lstStyle>
          <a:p>
            <a:r>
              <a:rPr lang="en-US"/>
              <a:t>Click to edit master title style</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841248" y="457200"/>
            <a:ext cx="2103120" cy="715061"/>
          </a:xfrm>
          <a:prstGeom prst="rect">
            <a:avLst/>
          </a:prstGeom>
        </p:spPr>
      </p:pic>
      <p:sp>
        <p:nvSpPr>
          <p:cNvPr id="13" name="TextBox 12"/>
          <p:cNvSpPr txBox="1"/>
          <p:nvPr userDrawn="1"/>
        </p:nvSpPr>
        <p:spPr>
          <a:xfrm>
            <a:off x="8629100" y="5923654"/>
            <a:ext cx="2722027" cy="276999"/>
          </a:xfrm>
          <a:prstGeom prst="rect">
            <a:avLst/>
          </a:prstGeom>
          <a:noFill/>
        </p:spPr>
        <p:txBody>
          <a:bodyPr wrap="none" rtlCol="0">
            <a:spAutoFit/>
          </a:bodyPr>
          <a:lstStyle/>
          <a:p>
            <a:r>
              <a:rPr lang="en-US" sz="1200" dirty="0">
                <a:solidFill>
                  <a:schemeClr val="bg1"/>
                </a:solidFill>
                <a:latin typeface="+mj-lt"/>
              </a:rPr>
              <a:t>YOUR WATER. YOUR FUTURE.</a:t>
            </a:r>
          </a:p>
        </p:txBody>
      </p:sp>
      <p:sp>
        <p:nvSpPr>
          <p:cNvPr id="17" name="Subtitle 2"/>
          <p:cNvSpPr>
            <a:spLocks noGrp="1"/>
          </p:cNvSpPr>
          <p:nvPr>
            <p:ph type="subTitle" idx="1" hasCustomPrompt="1"/>
          </p:nvPr>
        </p:nvSpPr>
        <p:spPr>
          <a:xfrm>
            <a:off x="822960" y="4114800"/>
            <a:ext cx="6400800" cy="2103120"/>
          </a:xfrm>
        </p:spPr>
        <p:txBody>
          <a:bodyPr anchor="b">
            <a:normAutofit/>
          </a:bodyPr>
          <a:lstStyle>
            <a:lvl1pPr marL="0" indent="0" algn="l">
              <a:lnSpc>
                <a:spcPct val="100000"/>
              </a:lnSpc>
              <a:spcBef>
                <a:spcPts val="600"/>
              </a:spcBef>
              <a:spcAft>
                <a:spcPts val="600"/>
              </a:spcAft>
              <a:buNone/>
              <a:defRPr sz="2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author, author’s title, meeting location and date</a:t>
            </a:r>
          </a:p>
        </p:txBody>
      </p:sp>
    </p:spTree>
    <p:extLst>
      <p:ext uri="{BB962C8B-B14F-4D97-AF65-F5344CB8AC3E}">
        <p14:creationId xmlns:p14="http://schemas.microsoft.com/office/powerpoint/2010/main" val="1683938700"/>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22960" y="274320"/>
            <a:ext cx="10515600" cy="1280160"/>
          </a:xfrm>
        </p:spPr>
        <p:txBody>
          <a:bodyPr/>
          <a:lstStyle/>
          <a:p>
            <a:r>
              <a:rPr lang="en-US"/>
              <a:t>Click to edit Master title style</a:t>
            </a:r>
          </a:p>
        </p:txBody>
      </p:sp>
      <p:sp>
        <p:nvSpPr>
          <p:cNvPr id="8" name="Content Placeholder 2"/>
          <p:cNvSpPr>
            <a:spLocks noGrp="1"/>
          </p:cNvSpPr>
          <p:nvPr>
            <p:ph idx="1"/>
          </p:nvPr>
        </p:nvSpPr>
        <p:spPr>
          <a:xfrm>
            <a:off x="822960" y="1645920"/>
            <a:ext cx="10515600" cy="4114800"/>
          </a:xfrm>
        </p:spPr>
        <p:txBody>
          <a:bodyPr/>
          <a:lstStyle>
            <a:lvl4pPr marL="1714500" indent="-342900">
              <a:buClr>
                <a:schemeClr val="accent2"/>
              </a:buClr>
              <a:buFont typeface="+mj-lt"/>
              <a:buAutoNum type="arabicPeriod"/>
              <a:defRPr/>
            </a:lvl4pPr>
            <a:lvl5pPr marL="2171700" indent="-342900">
              <a:buClr>
                <a:schemeClr val="accent2"/>
              </a:buClr>
              <a:buSzTx/>
              <a:buFont typeface="+mj-lt"/>
              <a:buAutoNum type="alphaL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endParaRPr lang="en-US" dirty="0"/>
          </a:p>
        </p:txBody>
      </p:sp>
    </p:spTree>
    <p:extLst>
      <p:ext uri="{BB962C8B-B14F-4D97-AF65-F5344CB8AC3E}">
        <p14:creationId xmlns:p14="http://schemas.microsoft.com/office/powerpoint/2010/main" val="3880289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199" y="1419226"/>
            <a:ext cx="10515600" cy="2560320"/>
          </a:xfrm>
        </p:spPr>
        <p:txBody>
          <a:bodyPr anchor="b">
            <a:normAutofit/>
          </a:bodyPr>
          <a:lstStyle>
            <a:lvl1pPr>
              <a:defRPr sz="4400">
                <a:solidFill>
                  <a:schemeClr val="accent2"/>
                </a:solidFill>
              </a:defRPr>
            </a:lvl1pPr>
          </a:lstStyle>
          <a:p>
            <a:endParaRPr lang="en-US"/>
          </a:p>
        </p:txBody>
      </p:sp>
      <p:sp>
        <p:nvSpPr>
          <p:cNvPr id="8" name="Text Placeholder 2"/>
          <p:cNvSpPr>
            <a:spLocks noGrp="1"/>
          </p:cNvSpPr>
          <p:nvPr>
            <p:ph type="body" idx="1"/>
          </p:nvPr>
        </p:nvSpPr>
        <p:spPr>
          <a:xfrm>
            <a:off x="841248" y="4114800"/>
            <a:ext cx="10515600" cy="1374776"/>
          </a:xfrm>
        </p:spPr>
        <p:txBody>
          <a:bodyPr>
            <a:normAutofit/>
          </a:bodyPr>
          <a:lstStyle>
            <a:lvl1pPr marL="0" indent="0">
              <a:buNone/>
              <a:defRPr sz="1800" b="0" cap="all" baseline="0">
                <a:solidFill>
                  <a:schemeClr val="accent3"/>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13"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4"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19010621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10515600" cy="1280160"/>
          </a:xfrm>
        </p:spPr>
        <p:txBody>
          <a:bodyPr/>
          <a:lstStyle/>
          <a:p>
            <a:r>
              <a:rPr lang="en-US"/>
              <a:t>Click to edit Master title style</a:t>
            </a:r>
          </a:p>
        </p:txBody>
      </p:sp>
      <p:sp>
        <p:nvSpPr>
          <p:cNvPr id="9" name="Content Placeholder 2"/>
          <p:cNvSpPr>
            <a:spLocks noGrp="1"/>
          </p:cNvSpPr>
          <p:nvPr>
            <p:ph sz="half" idx="1"/>
          </p:nvPr>
        </p:nvSpPr>
        <p:spPr>
          <a:xfrm>
            <a:off x="82296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21792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8"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4735773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822960" y="274320"/>
            <a:ext cx="10515600" cy="1280160"/>
          </a:xfrm>
        </p:spPr>
        <p:txBody>
          <a:bodyPr/>
          <a:lstStyle/>
          <a:p>
            <a:r>
              <a:rPr lang="en-US"/>
              <a:t>Click to edit Master title style</a:t>
            </a:r>
          </a:p>
        </p:txBody>
      </p:sp>
      <p:sp>
        <p:nvSpPr>
          <p:cNvPr id="11" name="Text Placeholder 2"/>
          <p:cNvSpPr>
            <a:spLocks noGrp="1"/>
          </p:cNvSpPr>
          <p:nvPr>
            <p:ph type="body" idx="1"/>
          </p:nvPr>
        </p:nvSpPr>
        <p:spPr>
          <a:xfrm>
            <a:off x="82296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2"/>
          </p:nvPr>
        </p:nvSpPr>
        <p:spPr>
          <a:xfrm>
            <a:off x="83820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3"/>
          </p:nvPr>
        </p:nvSpPr>
        <p:spPr>
          <a:xfrm>
            <a:off x="621792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5"/>
          <p:cNvSpPr>
            <a:spLocks noGrp="1"/>
          </p:cNvSpPr>
          <p:nvPr>
            <p:ph sz="quarter" idx="4"/>
          </p:nvPr>
        </p:nvSpPr>
        <p:spPr>
          <a:xfrm>
            <a:off x="621792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65054440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22960" y="274320"/>
            <a:ext cx="10515600" cy="1280160"/>
          </a:xfrm>
        </p:spPr>
        <p:txBody>
          <a:bodyPr/>
          <a:lstStyle/>
          <a:p>
            <a:r>
              <a:rPr lang="en-US"/>
              <a:t>Click to edit Master title style</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2"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328371329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8" name="Picture 7" descr="A bridge over a dam&#10;&#10;Description automatically generated with medium confidence">
            <a:extLst>
              <a:ext uri="{FF2B5EF4-FFF2-40B4-BE49-F238E27FC236}">
                <a16:creationId xmlns:a16="http://schemas.microsoft.com/office/drawing/2014/main" id="{3F7ED933-27E2-7188-246E-74580DC263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AC40A7CA-3F49-647F-A1CB-8AA83ACA82AE}"/>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9B14BD0B-1E1C-0D48-FED8-23531192D378}"/>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02C588E4-48A2-B82E-BAAA-75F1CCBC52C7}"/>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2104022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9974964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4114800" cy="1645920"/>
          </a:xfrm>
        </p:spPr>
        <p:txBody>
          <a:bodyPr anchor="b"/>
          <a:lstStyle>
            <a:lvl1pPr>
              <a:defRPr sz="3200"/>
            </a:lvl1pPr>
          </a:lstStyle>
          <a:p>
            <a:r>
              <a:rPr lang="en-US"/>
              <a:t>Click to edit Master title style</a:t>
            </a:r>
          </a:p>
        </p:txBody>
      </p:sp>
      <p:sp>
        <p:nvSpPr>
          <p:cNvPr id="9" name="Content Placeholder 2"/>
          <p:cNvSpPr>
            <a:spLocks noGrp="1"/>
          </p:cNvSpPr>
          <p:nvPr>
            <p:ph idx="1"/>
          </p:nvPr>
        </p:nvSpPr>
        <p:spPr>
          <a:xfrm>
            <a:off x="5120640" y="274320"/>
            <a:ext cx="6217920" cy="539496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22960" y="2011680"/>
            <a:ext cx="4114800" cy="3657600"/>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5"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20670221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4297680"/>
            <a:ext cx="10515600" cy="731520"/>
          </a:xfrm>
        </p:spPr>
        <p:txBody>
          <a:bodyPr anchor="b">
            <a:normAutofit/>
          </a:bodyPr>
          <a:lstStyle>
            <a:lvl1pPr>
              <a:defRPr sz="3200"/>
            </a:lvl1pPr>
          </a:lstStyle>
          <a:p>
            <a:r>
              <a:rPr lang="en-US"/>
              <a:t>Click to edit Master title style</a:t>
            </a:r>
          </a:p>
        </p:txBody>
      </p:sp>
      <p:sp>
        <p:nvSpPr>
          <p:cNvPr id="4" name="Text Placeholder 3"/>
          <p:cNvSpPr>
            <a:spLocks noGrp="1"/>
          </p:cNvSpPr>
          <p:nvPr>
            <p:ph type="body" sz="half" idx="2"/>
          </p:nvPr>
        </p:nvSpPr>
        <p:spPr>
          <a:xfrm>
            <a:off x="822960" y="5120640"/>
            <a:ext cx="10515599" cy="548640"/>
          </a:xfrm>
        </p:spPr>
        <p:txBody>
          <a:bodyPr>
            <a:normAutofit/>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8"/>
          <p:cNvSpPr>
            <a:spLocks noGrp="1"/>
          </p:cNvSpPr>
          <p:nvPr>
            <p:ph type="pic" sz="quarter" idx="13"/>
          </p:nvPr>
        </p:nvSpPr>
        <p:spPr>
          <a:xfrm>
            <a:off x="822960" y="274320"/>
            <a:ext cx="10515600" cy="3931920"/>
          </a:xfrm>
        </p:spPr>
        <p:txBody>
          <a:bodyPr/>
          <a:lstStyle/>
          <a:p>
            <a:endParaRPr lang="en-US" dirty="0"/>
          </a:p>
        </p:txBody>
      </p:sp>
      <p:sp>
        <p:nvSpPr>
          <p:cNvPr id="10"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1"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1090915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6576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822960" y="4023360"/>
            <a:ext cx="10515599" cy="1371599"/>
          </a:xfrm>
        </p:spPr>
        <p:txBody>
          <a:bodyPr anchor="ct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34367473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108960"/>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822960" y="3474720"/>
            <a:ext cx="10518648" cy="548968"/>
          </a:xfrm>
        </p:spPr>
        <p:txBody>
          <a:bodyPr anchor="t">
            <a:normAutofit/>
          </a:bodyPr>
          <a:lstStyle>
            <a:lvl1pPr marL="0" indent="0">
              <a:buNone/>
              <a:defRPr sz="14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22960" y="4389120"/>
            <a:ext cx="10518648" cy="1280160"/>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0" name="TextBox 59"/>
          <p:cNvSpPr txBox="1"/>
          <p:nvPr/>
        </p:nvSpPr>
        <p:spPr>
          <a:xfrm>
            <a:off x="822960" y="54864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15600" y="30175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376900680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22960" y="1417320"/>
            <a:ext cx="10515600" cy="2560320"/>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822960" y="4114800"/>
            <a:ext cx="10515600" cy="1371600"/>
          </a:xfrm>
        </p:spPr>
        <p:txBody>
          <a:bodyPr anchor="t">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080129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22960" y="274320"/>
            <a:ext cx="10515600" cy="1280160"/>
          </a:xfrm>
        </p:spPr>
        <p:txBody>
          <a:bodyPr/>
          <a:lstStyle/>
          <a:p>
            <a:endParaRPr lang="en-US"/>
          </a:p>
        </p:txBody>
      </p:sp>
      <p:sp>
        <p:nvSpPr>
          <p:cNvPr id="7" name="Text Placeholder 2"/>
          <p:cNvSpPr>
            <a:spLocks noGrp="1"/>
          </p:cNvSpPr>
          <p:nvPr>
            <p:ph type="body" idx="1"/>
          </p:nvPr>
        </p:nvSpPr>
        <p:spPr>
          <a:xfrm>
            <a:off x="82296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8" name="Text Placeholder 3"/>
          <p:cNvSpPr>
            <a:spLocks noGrp="1"/>
          </p:cNvSpPr>
          <p:nvPr>
            <p:ph type="body" sz="half" idx="15"/>
          </p:nvPr>
        </p:nvSpPr>
        <p:spPr>
          <a:xfrm>
            <a:off x="82296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9" name="Text Placeholder 4"/>
          <p:cNvSpPr>
            <a:spLocks noGrp="1"/>
          </p:cNvSpPr>
          <p:nvPr>
            <p:ph type="body" sz="quarter" idx="3"/>
          </p:nvPr>
        </p:nvSpPr>
        <p:spPr>
          <a:xfrm>
            <a:off x="438912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0" name="Text Placeholder 3"/>
          <p:cNvSpPr>
            <a:spLocks noGrp="1"/>
          </p:cNvSpPr>
          <p:nvPr>
            <p:ph type="body" sz="half" idx="16"/>
          </p:nvPr>
        </p:nvSpPr>
        <p:spPr>
          <a:xfrm>
            <a:off x="438912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11" name="Text Placeholder 4"/>
          <p:cNvSpPr>
            <a:spLocks noGrp="1"/>
          </p:cNvSpPr>
          <p:nvPr>
            <p:ph type="body" sz="quarter" idx="13"/>
          </p:nvPr>
        </p:nvSpPr>
        <p:spPr>
          <a:xfrm>
            <a:off x="795528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12" name="Text Placeholder 3"/>
          <p:cNvSpPr>
            <a:spLocks noGrp="1"/>
          </p:cNvSpPr>
          <p:nvPr>
            <p:ph type="body" sz="half" idx="17"/>
          </p:nvPr>
        </p:nvSpPr>
        <p:spPr>
          <a:xfrm>
            <a:off x="795528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14"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2427944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22960" y="274320"/>
            <a:ext cx="10515600" cy="1280160"/>
          </a:xfrm>
        </p:spPr>
        <p:txBody>
          <a:bodyPr/>
          <a:lstStyle/>
          <a:p>
            <a:endParaRPr lang="en-US"/>
          </a:p>
        </p:txBody>
      </p:sp>
      <p:sp>
        <p:nvSpPr>
          <p:cNvPr id="19" name="Text Placeholder 2"/>
          <p:cNvSpPr>
            <a:spLocks noGrp="1"/>
          </p:cNvSpPr>
          <p:nvPr>
            <p:ph type="body" idx="1"/>
          </p:nvPr>
        </p:nvSpPr>
        <p:spPr>
          <a:xfrm>
            <a:off x="82296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21" name="Text Placeholder 3"/>
          <p:cNvSpPr>
            <a:spLocks noGrp="1"/>
          </p:cNvSpPr>
          <p:nvPr>
            <p:ph type="body" sz="half" idx="18"/>
          </p:nvPr>
        </p:nvSpPr>
        <p:spPr>
          <a:xfrm>
            <a:off x="82296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22" name="Text Placeholder 4"/>
          <p:cNvSpPr>
            <a:spLocks noGrp="1"/>
          </p:cNvSpPr>
          <p:nvPr>
            <p:ph type="body" sz="quarter" idx="3"/>
          </p:nvPr>
        </p:nvSpPr>
        <p:spPr>
          <a:xfrm>
            <a:off x="438912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24" name="Text Placeholder 3"/>
          <p:cNvSpPr>
            <a:spLocks noGrp="1"/>
          </p:cNvSpPr>
          <p:nvPr>
            <p:ph type="body" sz="half" idx="19"/>
          </p:nvPr>
        </p:nvSpPr>
        <p:spPr>
          <a:xfrm>
            <a:off x="438912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25" name="Text Placeholder 4"/>
          <p:cNvSpPr>
            <a:spLocks noGrp="1"/>
          </p:cNvSpPr>
          <p:nvPr>
            <p:ph type="body" sz="quarter" idx="13"/>
          </p:nvPr>
        </p:nvSpPr>
        <p:spPr>
          <a:xfrm>
            <a:off x="795528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a:p>
        </p:txBody>
      </p:sp>
      <p:sp>
        <p:nvSpPr>
          <p:cNvPr id="27" name="Text Placeholder 3"/>
          <p:cNvSpPr>
            <a:spLocks noGrp="1"/>
          </p:cNvSpPr>
          <p:nvPr>
            <p:ph type="body" sz="half" idx="20"/>
          </p:nvPr>
        </p:nvSpPr>
        <p:spPr>
          <a:xfrm>
            <a:off x="795528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a:p>
        </p:txBody>
      </p:sp>
      <p:sp>
        <p:nvSpPr>
          <p:cNvPr id="6" name="Picture Placeholder 5"/>
          <p:cNvSpPr>
            <a:spLocks noGrp="1"/>
          </p:cNvSpPr>
          <p:nvPr>
            <p:ph type="pic" sz="quarter" idx="23"/>
          </p:nvPr>
        </p:nvSpPr>
        <p:spPr>
          <a:xfrm>
            <a:off x="822960" y="1645920"/>
            <a:ext cx="3382963" cy="2651760"/>
          </a:xfrm>
        </p:spPr>
        <p:txBody>
          <a:bodyPr/>
          <a:lstStyle/>
          <a:p>
            <a:endParaRPr lang="en-US" dirty="0"/>
          </a:p>
        </p:txBody>
      </p:sp>
      <p:sp>
        <p:nvSpPr>
          <p:cNvPr id="17" name="Picture Placeholder 5"/>
          <p:cNvSpPr>
            <a:spLocks noGrp="1"/>
          </p:cNvSpPr>
          <p:nvPr>
            <p:ph type="pic" sz="quarter" idx="24"/>
          </p:nvPr>
        </p:nvSpPr>
        <p:spPr>
          <a:xfrm>
            <a:off x="4389120" y="1645920"/>
            <a:ext cx="3382963" cy="2651760"/>
          </a:xfrm>
        </p:spPr>
        <p:txBody>
          <a:bodyPr/>
          <a:lstStyle/>
          <a:p>
            <a:endParaRPr lang="en-US" dirty="0"/>
          </a:p>
        </p:txBody>
      </p:sp>
      <p:sp>
        <p:nvSpPr>
          <p:cNvPr id="18" name="Picture Placeholder 5"/>
          <p:cNvSpPr>
            <a:spLocks noGrp="1"/>
          </p:cNvSpPr>
          <p:nvPr>
            <p:ph type="pic" sz="quarter" idx="25"/>
          </p:nvPr>
        </p:nvSpPr>
        <p:spPr>
          <a:xfrm>
            <a:off x="7955280" y="1645920"/>
            <a:ext cx="3382963" cy="2651760"/>
          </a:xfrm>
        </p:spPr>
        <p:txBody>
          <a:bodyPr/>
          <a:lstStyle/>
          <a:p>
            <a:endParaRPr lang="en-US" dirty="0"/>
          </a:p>
        </p:txBody>
      </p:sp>
      <p:sp>
        <p:nvSpPr>
          <p:cNvPr id="16"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318657123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914400" y="274320"/>
            <a:ext cx="10698480" cy="1463040"/>
          </a:xfrm>
          <a:noFill/>
          <a:ln w="38100">
            <a:noFill/>
          </a:ln>
        </p:spPr>
        <p:txBody>
          <a:bodyPr lIns="72000" tIns="72000" rIns="72000" bIns="72000" anchor="ctr" anchorCtr="0">
            <a:normAutofit/>
          </a:bodyPr>
          <a:lstStyle>
            <a:lvl1pPr algn="l">
              <a:defRPr sz="4000" cap="none" spc="0" baseline="0">
                <a:solidFill>
                  <a:srgbClr val="000000"/>
                </a:solidFill>
              </a:defRPr>
            </a:lvl1pPr>
          </a:lstStyle>
          <a:p>
            <a:endParaRPr lang="en-US" noProof="0"/>
          </a:p>
        </p:txBody>
      </p:sp>
      <p:sp>
        <p:nvSpPr>
          <p:cNvPr id="3" name="Content Placeholder 2"/>
          <p:cNvSpPr>
            <a:spLocks noGrp="1"/>
          </p:cNvSpPr>
          <p:nvPr>
            <p:ph idx="1"/>
          </p:nvPr>
        </p:nvSpPr>
        <p:spPr>
          <a:xfrm>
            <a:off x="914400" y="1828800"/>
            <a:ext cx="10698480" cy="3657600"/>
          </a:xfrm>
        </p:spPr>
        <p:txBody>
          <a:bodyPr numCol="1" spcCol="108000">
            <a:normAutofit/>
          </a:bodyPr>
          <a:lstStyle>
            <a:lvl1pPr marL="457200" indent="-457200" algn="l">
              <a:spcAft>
                <a:spcPts val="1200"/>
              </a:spcAft>
              <a:buClr>
                <a:schemeClr val="accent6"/>
              </a:buClr>
              <a:buFont typeface="Arial" panose="020B0604020202020204" pitchFamily="34" charset="0"/>
              <a:buChar char="•"/>
              <a:defRPr sz="2800">
                <a:solidFill>
                  <a:srgbClr val="000000"/>
                </a:solidFill>
              </a:defRPr>
            </a:lvl1pPr>
            <a:lvl2pPr marL="571500" indent="-342900" algn="l">
              <a:spcAft>
                <a:spcPts val="1200"/>
              </a:spcAft>
              <a:buClr>
                <a:schemeClr val="accent6"/>
              </a:buClr>
              <a:buFont typeface="Courier New" panose="02070309020205020404" pitchFamily="49" charset="0"/>
              <a:buChar char="o"/>
              <a:defRPr sz="2400">
                <a:solidFill>
                  <a:srgbClr val="000000"/>
                </a:solidFill>
              </a:defRPr>
            </a:lvl2pPr>
            <a:lvl3pPr marL="685800" indent="-228600" algn="l">
              <a:spcAft>
                <a:spcPts val="1200"/>
              </a:spcAft>
              <a:buClr>
                <a:schemeClr val="accent6"/>
              </a:buClr>
              <a:buFont typeface="Wingdings" panose="05000000000000000000" pitchFamily="2" charset="2"/>
              <a:buChar char="§"/>
              <a:defRPr sz="2000">
                <a:solidFill>
                  <a:srgbClr val="000000"/>
                </a:solidFill>
              </a:defRPr>
            </a:lvl3pPr>
            <a:lvl4pPr marL="1143000" indent="-457200" algn="l">
              <a:spcBef>
                <a:spcPct val="0"/>
              </a:spcBef>
              <a:spcAft>
                <a:spcPts val="1200"/>
              </a:spcAft>
              <a:buClr>
                <a:schemeClr val="accent6"/>
              </a:buClr>
              <a:buFont typeface="+mj-lt"/>
              <a:buAutoNum type="arabicPeriod"/>
              <a:defRPr sz="1800">
                <a:solidFill>
                  <a:srgbClr val="000000"/>
                </a:solidFill>
              </a:defRPr>
            </a:lvl4pPr>
            <a:lvl5pPr marL="1371600" indent="-457200" algn="l">
              <a:spcAft>
                <a:spcPts val="1200"/>
              </a:spcAft>
              <a:buClr>
                <a:schemeClr val="accent6"/>
              </a:buClr>
              <a:buFont typeface="+mj-lt"/>
              <a:buAutoNum type="alphaLcPeriod"/>
              <a:defRPr sz="1600">
                <a:solidFill>
                  <a:srgbClr val="000000"/>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endParaRPr lang="en-US" dirty="0"/>
          </a:p>
        </p:txBody>
      </p:sp>
      <p:sp>
        <p:nvSpPr>
          <p:cNvPr id="4" name="Rectangle 3">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861" y="5653999"/>
            <a:ext cx="1478538" cy="904857"/>
          </a:xfrm>
          <a:prstGeom prst="rect">
            <a:avLst/>
          </a:prstGeom>
        </p:spPr>
      </p:pic>
      <p:sp>
        <p:nvSpPr>
          <p:cNvPr id="11" name="Slide Number Placeholder 8"/>
          <p:cNvSpPr txBox="1"/>
          <p:nvPr userDrawn="1"/>
        </p:nvSpPr>
        <p:spPr>
          <a:xfrm>
            <a:off x="1056315" y="59131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mtClean="0"/>
              <a:t>‹#›</a:t>
            </a:fld>
            <a:endParaRPr lang="en-US" dirty="0"/>
          </a:p>
        </p:txBody>
      </p:sp>
      <p:sp>
        <p:nvSpPr>
          <p:cNvPr id="13"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r>
              <a:rPr lang="en-US" dirty="0"/>
              <a:t>ASU Advanced Water Law Seminar</a:t>
            </a:r>
          </a:p>
        </p:txBody>
      </p:sp>
    </p:spTree>
    <p:extLst>
      <p:ext uri="{BB962C8B-B14F-4D97-AF65-F5344CB8AC3E}">
        <p14:creationId xmlns:p14="http://schemas.microsoft.com/office/powerpoint/2010/main" val="322336530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Text and Image: Option 2">
    <p:spTree>
      <p:nvGrpSpPr>
        <p:cNvPr id="1" name=""/>
        <p:cNvGrpSpPr/>
        <p:nvPr/>
      </p:nvGrpSpPr>
      <p:grpSpPr>
        <a:xfrm>
          <a:off x="0" y="0"/>
          <a:ext cx="0" cy="0"/>
          <a:chOff x="0" y="0"/>
          <a:chExt cx="0" cy="0"/>
        </a:xfrm>
      </p:grpSpPr>
      <p:sp>
        <p:nvSpPr>
          <p:cNvPr id="13" name="Picture Placeholder 10"/>
          <p:cNvSpPr>
            <a:spLocks noGrp="1"/>
          </p:cNvSpPr>
          <p:nvPr>
            <p:ph type="pic" sz="quarter" idx="15"/>
          </p:nvPr>
        </p:nvSpPr>
        <p:spPr>
          <a:xfrm>
            <a:off x="6583680" y="1828800"/>
            <a:ext cx="5029200" cy="3657600"/>
          </a:xfrm>
        </p:spPr>
        <p:txBody>
          <a:bodyPr/>
          <a:lstStyle/>
          <a:p>
            <a:r>
              <a:rPr lang="en-US" dirty="0"/>
              <a:t>Click icon to add picture</a:t>
            </a:r>
            <a:endParaRPr lang="en-GB" dirty="0"/>
          </a:p>
        </p:txBody>
      </p:sp>
      <p:sp>
        <p:nvSpPr>
          <p:cNvPr id="8" name="Content Placeholder 2"/>
          <p:cNvSpPr>
            <a:spLocks noGrp="1"/>
          </p:cNvSpPr>
          <p:nvPr>
            <p:ph idx="1"/>
          </p:nvPr>
        </p:nvSpPr>
        <p:spPr>
          <a:xfrm>
            <a:off x="914400" y="1828800"/>
            <a:ext cx="5486400" cy="3840480"/>
          </a:xfrm>
        </p:spPr>
        <p:txBody>
          <a:bodyPr/>
          <a:lstStyle>
            <a:lvl1pPr marL="457200" indent="-457200">
              <a:buClr>
                <a:schemeClr val="accent6"/>
              </a:buClr>
              <a:buFont typeface="Arial" panose="020B0604020202020204" pitchFamily="34" charset="0"/>
              <a:buChar char="•"/>
              <a:defRPr/>
            </a:lvl1pPr>
            <a:lvl2pPr marL="457200" indent="-228600">
              <a:buClr>
                <a:schemeClr val="accent6"/>
              </a:buClr>
              <a:buFont typeface="Courier New" panose="02070309020205020404" pitchFamily="49" charset="0"/>
              <a:buChar char="o"/>
              <a:defRPr/>
            </a:lvl2pPr>
            <a:lvl3pPr marL="685800" indent="-228600">
              <a:buClr>
                <a:schemeClr val="accent6"/>
              </a:buClr>
              <a:buFont typeface="Wingdings" panose="05000000000000000000" pitchFamily="2" charset="2"/>
              <a:buChar char="§"/>
              <a:defRPr/>
            </a:lvl3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914400" y="274320"/>
            <a:ext cx="10698480" cy="1463040"/>
          </a:xfrm>
        </p:spPr>
        <p:txBody>
          <a:bodyPr lIns="73152" tIns="73152" rIns="73152" bIns="73152"/>
          <a:lstStyle>
            <a:lvl1pPr algn="l">
              <a:defRPr/>
            </a:lvl1pPr>
          </a:lstStyle>
          <a:p>
            <a:endParaRPr lang="en-US"/>
          </a:p>
        </p:txBody>
      </p:sp>
      <p:sp>
        <p:nvSpPr>
          <p:cNvPr id="11"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861" y="5653999"/>
            <a:ext cx="1478538" cy="904857"/>
          </a:xfrm>
          <a:prstGeom prst="rect">
            <a:avLst/>
          </a:prstGeom>
        </p:spPr>
      </p:pic>
      <p:sp>
        <p:nvSpPr>
          <p:cNvPr id="14" name="Slide Number Placeholder 8"/>
          <p:cNvSpPr txBox="1"/>
          <p:nvPr userDrawn="1"/>
        </p:nvSpPr>
        <p:spPr>
          <a:xfrm>
            <a:off x="1056315" y="59131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mtClean="0"/>
              <a:t>‹#›</a:t>
            </a:fld>
            <a:endParaRPr lang="en-US" dirty="0"/>
          </a:p>
        </p:txBody>
      </p:sp>
      <p:sp>
        <p:nvSpPr>
          <p:cNvPr id="15"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r>
              <a:rPr lang="en-US" dirty="0"/>
              <a:t>ASU Advanced Water Law Seminar</a:t>
            </a:r>
          </a:p>
        </p:txBody>
      </p:sp>
      <p:sp>
        <p:nvSpPr>
          <p:cNvPr id="16" name="Rectangle 15">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71648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625033-1A65-AD7A-87A2-565965CD29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6EE928D8-663C-E62E-1039-8CF00B2B053F}"/>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A5A1A172-3D2F-6007-45BF-AF3AC572AB3D}"/>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BE77BAA-B94C-56A3-6D1F-05AFF000B57E}"/>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361093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1</a:t>
            </a:r>
          </a:p>
        </p:txBody>
      </p:sp>
      <p:sp>
        <p:nvSpPr>
          <p:cNvPr id="3" name="Subtitle 2"/>
          <p:cNvSpPr>
            <a:spLocks noGrp="1"/>
          </p:cNvSpPr>
          <p:nvPr>
            <p:ph type="subTitle" idx="1" hasCustomPrompt="1"/>
          </p:nvPr>
        </p:nvSpPr>
        <p:spPr>
          <a:xfrm>
            <a:off x="1828802"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10"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311375" y="901149"/>
            <a:ext cx="3569253" cy="1309755"/>
          </a:xfrm>
          <a:prstGeom prst="rect">
            <a:avLst/>
          </a:prstGeom>
        </p:spPr>
      </p:pic>
      <p:sp>
        <p:nvSpPr>
          <p:cNvPr id="11" name="TextBox 10"/>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1483204538"/>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864">
          <p15:clr>
            <a:srgbClr val="FBAE40"/>
          </p15:clr>
        </p15:guide>
        <p15:guide id="4" pos="48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16"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2</a:t>
            </a:r>
          </a:p>
        </p:txBody>
      </p:sp>
      <p:sp>
        <p:nvSpPr>
          <p:cNvPr id="17" name="Subtitle 2"/>
          <p:cNvSpPr>
            <a:spLocks noGrp="1"/>
          </p:cNvSpPr>
          <p:nvPr>
            <p:ph type="subTitle" idx="1" hasCustomPrompt="1"/>
          </p:nvPr>
        </p:nvSpPr>
        <p:spPr>
          <a:xfrm>
            <a:off x="1828801"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18"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311375" y="901149"/>
            <a:ext cx="3569253" cy="1309755"/>
          </a:xfrm>
          <a:prstGeom prst="rect">
            <a:avLst/>
          </a:prstGeom>
        </p:spPr>
      </p:pic>
      <p:sp>
        <p:nvSpPr>
          <p:cNvPr id="8" name="TextBox 7"/>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3857394260"/>
      </p:ext>
    </p:extLst>
  </p:cSld>
  <p:clrMapOvr>
    <a:masterClrMapping/>
  </p:clrMapOvr>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8"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3</a:t>
            </a:r>
          </a:p>
        </p:txBody>
      </p:sp>
      <p:sp>
        <p:nvSpPr>
          <p:cNvPr id="9" name="Subtitle 2"/>
          <p:cNvSpPr>
            <a:spLocks noGrp="1"/>
          </p:cNvSpPr>
          <p:nvPr>
            <p:ph type="subTitle" idx="1" hasCustomPrompt="1"/>
          </p:nvPr>
        </p:nvSpPr>
        <p:spPr>
          <a:xfrm>
            <a:off x="1828801"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11"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311375" y="901149"/>
            <a:ext cx="3569253" cy="1309755"/>
          </a:xfrm>
          <a:prstGeom prst="rect">
            <a:avLst/>
          </a:prstGeom>
        </p:spPr>
      </p:pic>
      <p:sp>
        <p:nvSpPr>
          <p:cNvPr id="10" name="TextBox 9"/>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313123878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77388" y="742121"/>
            <a:ext cx="7392000" cy="5388224"/>
          </a:xfrm>
        </p:spPr>
        <p:txBody>
          <a:bodyPr lIns="108000" tIns="46800" rIns="108000" bIns="46800"/>
          <a:lstStyle>
            <a:lvl1pPr>
              <a:defRPr>
                <a:solidFill>
                  <a:schemeClr val="tx1"/>
                </a:solidFill>
              </a:defRPr>
            </a:lvl1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5"/>
          </p:nvPr>
        </p:nvSpPr>
        <p:spPr/>
        <p:txBody>
          <a:bodyPr/>
          <a:lstStyle/>
          <a:p>
            <a:r>
              <a:rPr lang="en-US" dirty="0"/>
              <a:t>ASU Advanced Water Law Seminar</a:t>
            </a:r>
          </a:p>
        </p:txBody>
      </p:sp>
      <p:sp>
        <p:nvSpPr>
          <p:cNvPr id="9" name="Footer Placeholder 8"/>
          <p:cNvSpPr>
            <a:spLocks noGrp="1"/>
          </p:cNvSpPr>
          <p:nvPr>
            <p:ph type="ftr" sz="quarter" idx="16"/>
          </p:nvPr>
        </p:nvSpPr>
        <p:spPr/>
        <p:txBody>
          <a:bodyPr/>
          <a:lstStyle/>
          <a:p>
            <a:endParaRPr lang="en-GB" dirty="0"/>
          </a:p>
        </p:txBody>
      </p:sp>
      <p:sp>
        <p:nvSpPr>
          <p:cNvPr id="10" name="Slide Number Placeholder 9"/>
          <p:cNvSpPr>
            <a:spLocks noGrp="1"/>
          </p:cNvSpPr>
          <p:nvPr>
            <p:ph type="sldNum" sz="quarter" idx="17"/>
          </p:nvPr>
        </p:nvSpPr>
        <p:spPr/>
        <p:txBody>
          <a:bodyPr/>
          <a:lstStyle/>
          <a:p>
            <a:fld id="{FC86A65E-82A9-2E44-B623-2C55316353C7}" type="slidenum">
              <a:rPr lang="en-US" smtClean="0"/>
              <a:t>‹#›</a:t>
            </a:fld>
            <a:endParaRPr lang="en-US" dirty="0"/>
          </a:p>
        </p:txBody>
      </p:sp>
      <p:sp>
        <p:nvSpPr>
          <p:cNvPr id="12" name="Title 11"/>
          <p:cNvSpPr>
            <a:spLocks noGrp="1"/>
          </p:cNvSpPr>
          <p:nvPr>
            <p:ph type="title" hasCustomPrompt="1"/>
          </p:nvPr>
        </p:nvSpPr>
        <p:spPr>
          <a:xfrm>
            <a:off x="517713" y="434710"/>
            <a:ext cx="3661139" cy="1061901"/>
          </a:xfrm>
        </p:spPr>
        <p:txBody>
          <a:bodyPr/>
          <a:lstStyle>
            <a:lvl1pPr>
              <a:defRPr/>
            </a:lvl1pPr>
          </a:lstStyle>
          <a:p>
            <a:r>
              <a:rPr lang="en-US"/>
              <a:t>Contents</a:t>
            </a:r>
          </a:p>
        </p:txBody>
      </p:sp>
    </p:spTree>
    <p:extLst>
      <p:ext uri="{BB962C8B-B14F-4D97-AF65-F5344CB8AC3E}">
        <p14:creationId xmlns:p14="http://schemas.microsoft.com/office/powerpoint/2010/main" val="643981026"/>
      </p:ext>
    </p:extLst>
  </p:cSld>
  <p:clrMapOvr>
    <a:masterClrMapping/>
  </p:clrMapOvr>
  <p:transition/>
  <p:extLst>
    <p:ext uri="{DCECCB84-F9BA-43D5-87BE-67443E8EF086}">
      <p15:sldGuideLst xmlns:p15="http://schemas.microsoft.com/office/powerpoint/2012/main">
        <p15:guide id="1" orient="horz" pos="1620">
          <p15:clr>
            <a:srgbClr val="FBAE40"/>
          </p15:clr>
        </p15:guide>
        <p15:guide id="2" orient="horz" pos="4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slide: v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rgbClr val="FFFFFF"/>
                </a:solidFill>
              </a:defRPr>
            </a:lvl1pPr>
          </a:lstStyle>
          <a:p>
            <a:r>
              <a:rPr lang="en-GB"/>
              <a:t>Divider slide: Option 1</a:t>
            </a:r>
          </a:p>
        </p:txBody>
      </p:sp>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dirty="0"/>
          </a:p>
        </p:txBody>
      </p:sp>
      <p:sp>
        <p:nvSpPr>
          <p:cNvPr id="6" name="Slide Number Placeholder 5"/>
          <p:cNvSpPr>
            <a:spLocks noGrp="1"/>
          </p:cNvSpPr>
          <p:nvPr>
            <p:ph type="sldNum" sz="quarter" idx="12"/>
          </p:nvPr>
        </p:nvSpPr>
        <p:spPr>
          <a:xfrm>
            <a:off x="492314" y="6195551"/>
            <a:ext cx="439815" cy="365125"/>
          </a:xfrm>
        </p:spPr>
        <p:txBody>
          <a:bodyPr/>
          <a:lstStyle>
            <a:lvl1pPr>
              <a:defRPr>
                <a:solidFill>
                  <a:srgbClr val="FFFFFF"/>
                </a:solidFill>
              </a:defRPr>
            </a:lvl1pPr>
          </a:lstStyle>
          <a:p>
            <a:fld id="{FC86A65E-82A9-2E44-B623-2C55316353C7}" type="slidenum">
              <a:rPr lang="en-US"/>
              <a:t>‹#›</a:t>
            </a:fld>
            <a:endParaRPr lang="en-US" dirty="0"/>
          </a:p>
        </p:txBody>
      </p:sp>
      <p:sp>
        <p:nvSpPr>
          <p:cNvPr id="9" name="TextBox 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239201537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slide: v2">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chemeClr val="bg1"/>
                </a:solidFill>
              </a:defRPr>
            </a:lvl1pPr>
          </a:lstStyle>
          <a:p>
            <a:r>
              <a:rPr lang="en-GB"/>
              <a:t>Divider slide: Option 2</a:t>
            </a:r>
          </a:p>
        </p:txBody>
      </p:sp>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dirty="0"/>
          </a:p>
        </p:txBody>
      </p:sp>
      <p:sp>
        <p:nvSpPr>
          <p:cNvPr id="6" name="Slide Number Placeholder 5"/>
          <p:cNvSpPr>
            <a:spLocks noGrp="1"/>
          </p:cNvSpPr>
          <p:nvPr>
            <p:ph type="sldNum" sz="quarter" idx="12"/>
          </p:nvPr>
        </p:nvSpPr>
        <p:spPr>
          <a:xfrm>
            <a:off x="492314" y="6194787"/>
            <a:ext cx="439815" cy="365125"/>
          </a:xfrm>
        </p:spPr>
        <p:txBody>
          <a:bodyPr/>
          <a:lstStyle>
            <a:lvl1pPr>
              <a:defRPr>
                <a:solidFill>
                  <a:srgbClr val="FFFFFF"/>
                </a:solidFill>
              </a:defRPr>
            </a:lvl1pPr>
          </a:lstStyle>
          <a:p>
            <a:fld id="{FC86A65E-82A9-2E44-B623-2C55316353C7}" type="slidenum">
              <a:rPr lang="en-US"/>
              <a:t>‹#›</a:t>
            </a:fld>
            <a:endParaRPr lang="en-US" dirty="0"/>
          </a:p>
        </p:txBody>
      </p:sp>
      <p:sp>
        <p:nvSpPr>
          <p:cNvPr id="9" name="TextBox 8"/>
          <p:cNvSpPr txBox="1"/>
          <p:nvPr userDrawn="1"/>
        </p:nvSpPr>
        <p:spPr>
          <a:xfrm>
            <a:off x="817163" y="6245587"/>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100176466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slide: v3">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rgbClr val="FFFFFF"/>
                </a:solidFill>
              </a:defRPr>
            </a:lvl1pPr>
          </a:lstStyle>
          <a:p>
            <a:r>
              <a:rPr lang="en-GB"/>
              <a:t>Divider slide: Option 3</a:t>
            </a:r>
          </a:p>
        </p:txBody>
      </p:sp>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92314" y="6193986"/>
            <a:ext cx="439815" cy="365125"/>
          </a:xfrm>
        </p:spPr>
        <p:txBody>
          <a:bodyPr/>
          <a:lstStyle>
            <a:lvl1pPr>
              <a:defRPr>
                <a:solidFill>
                  <a:schemeClr val="bg1"/>
                </a:solidFill>
              </a:defRPr>
            </a:lvl1pPr>
          </a:lstStyle>
          <a:p>
            <a:fld id="{FC86A65E-82A9-2E44-B623-2C55316353C7}" type="slidenum">
              <a:rPr lang="en-US" smtClean="0"/>
              <a:t>‹#›</a:t>
            </a:fld>
            <a:endParaRPr lang="en-US" dirty="0"/>
          </a:p>
        </p:txBody>
      </p:sp>
      <p:sp>
        <p:nvSpPr>
          <p:cNvPr id="10" name="TextBox 9"/>
          <p:cNvSpPr txBox="1"/>
          <p:nvPr userDrawn="1"/>
        </p:nvSpPr>
        <p:spPr>
          <a:xfrm>
            <a:off x="817163" y="6244785"/>
            <a:ext cx="46488" cy="215444"/>
          </a:xfrm>
          <a:prstGeom prst="rect">
            <a:avLst/>
          </a:prstGeom>
          <a:noFill/>
        </p:spPr>
        <p:txBody>
          <a:bodyPr wrap="none" lIns="0" rIns="0" rtlCol="0">
            <a:spAutoFit/>
          </a:bodyPr>
          <a:lstStyle/>
          <a:p>
            <a:r>
              <a:rPr lang="en-GB" sz="800" b="0" i="0" dirty="0">
                <a:solidFill>
                  <a:schemeClr val="accent2"/>
                </a:solidFill>
                <a:latin typeface="Calibri Light"/>
                <a:cs typeface="Calibri Light"/>
              </a:rPr>
              <a:t>|</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185319074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86A65E-82A9-2E44-B623-2C55316353C7}" type="slidenum">
              <a:rPr/>
              <a:t>‹#›</a:t>
            </a:fld>
            <a:endParaRPr lang="en-GB" dirty="0"/>
          </a:p>
        </p:txBody>
      </p:sp>
      <p:sp>
        <p:nvSpPr>
          <p:cNvPr id="10" name="Content Placeholder 9"/>
          <p:cNvSpPr>
            <a:spLocks noGrp="1"/>
          </p:cNvSpPr>
          <p:nvPr>
            <p:ph sz="quarter" idx="13"/>
          </p:nvPr>
        </p:nvSpPr>
        <p:spPr>
          <a:xfrm>
            <a:off x="516937" y="1616281"/>
            <a:ext cx="11032936" cy="4511040"/>
          </a:xfrm>
        </p:spPr>
        <p:txBody>
          <a:bodyPr/>
          <a:lstStyle/>
          <a:p>
            <a:pPr lvl="0"/>
            <a:r>
              <a:rPr lang="en-US"/>
              <a:t>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476500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AP blue background">
    <p:bg>
      <p:bgPr>
        <a:solidFill>
          <a:schemeClr val="accent3"/>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ASU Advanced Water Law Seminar</a:t>
            </a:r>
            <a:endParaRPr lang="en-GB"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C86A65E-82A9-2E44-B623-2C55316353C7}" type="slidenum">
              <a:rPr lang="en-US"/>
              <a:t>‹#›</a:t>
            </a:fld>
            <a:endParaRPr lang="en-US" dirty="0"/>
          </a:p>
        </p:txBody>
      </p:sp>
      <p:sp>
        <p:nvSpPr>
          <p:cNvPr id="17" name="Content Placeholder 2"/>
          <p:cNvSpPr>
            <a:spLocks noGrp="1"/>
          </p:cNvSpPr>
          <p:nvPr>
            <p:ph sz="quarter" idx="14"/>
          </p:nvPr>
        </p:nvSpPr>
        <p:spPr>
          <a:xfrm>
            <a:off x="516467" y="1600120"/>
            <a:ext cx="11034184" cy="4511040"/>
          </a:xfrm>
        </p:spPr>
        <p:txBody>
          <a:bodyPr/>
          <a:lstStyle>
            <a:lvl1pPr>
              <a:defRPr>
                <a:solidFill>
                  <a:schemeClr val="bg1"/>
                </a:solidFill>
              </a:defRPr>
            </a:lvl1pPr>
            <a:lvl2pPr>
              <a:defRPr>
                <a:solidFill>
                  <a:schemeClr val="accent3">
                    <a:lumMod val="20000"/>
                    <a:lumOff val="80000"/>
                  </a:schemeClr>
                </a:solidFill>
              </a:defRPr>
            </a:lvl2pPr>
            <a:lvl3pPr>
              <a:buClr>
                <a:schemeClr val="accent4">
                  <a:lumMod val="40000"/>
                  <a:lumOff val="60000"/>
                </a:schemeClr>
              </a:buClr>
              <a:defRPr>
                <a:solidFill>
                  <a:schemeClr val="accent4">
                    <a:lumMod val="40000"/>
                    <a:lumOff val="60000"/>
                  </a:schemeClr>
                </a:solidFill>
              </a:defRPr>
            </a:lvl3pPr>
            <a:lvl4pPr>
              <a:buClr>
                <a:schemeClr val="accent4">
                  <a:lumMod val="60000"/>
                  <a:lumOff val="40000"/>
                </a:schemeClr>
              </a:buClr>
              <a:defRPr>
                <a:solidFill>
                  <a:schemeClr val="accent4">
                    <a:lumMod val="60000"/>
                    <a:lumOff val="40000"/>
                  </a:schemeClr>
                </a:solidFill>
              </a:defRPr>
            </a:lvl4pPr>
            <a:lvl5pPr>
              <a:buClr>
                <a:schemeClr val="accent4">
                  <a:lumMod val="60000"/>
                  <a:lumOff val="40000"/>
                </a:schemeClr>
              </a:buClr>
              <a:defRPr>
                <a:solidFill>
                  <a:schemeClr val="accent4">
                    <a:lumMod val="60000"/>
                    <a:lumOff val="40000"/>
                  </a:schemeClr>
                </a:solidFill>
              </a:defRPr>
            </a:lvl5pPr>
          </a:lstStyle>
          <a:p>
            <a:pPr lvl="0"/>
            <a:r>
              <a:rPr lang="en-US"/>
              <a:t>Edit Master text styles</a:t>
            </a:r>
          </a:p>
          <a:p>
            <a:pPr lvl="1"/>
            <a:r>
              <a:rPr lang="en-US"/>
              <a:t>Second level</a:t>
            </a:r>
          </a:p>
          <a:p>
            <a:pPr lvl="2"/>
            <a:r>
              <a:rPr lang="en-US"/>
              <a:t>Third level</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776" y="6008961"/>
            <a:ext cx="1582403" cy="73034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TextBox 1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spTree>
    <p:extLst>
      <p:ext uri="{BB962C8B-B14F-4D97-AF65-F5344CB8AC3E}">
        <p14:creationId xmlns:p14="http://schemas.microsoft.com/office/powerpoint/2010/main" val="311246631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AP tan background">
    <p:bg>
      <p:bgPr>
        <a:solidFill>
          <a:schemeClr val="accent4">
            <a:lumMod val="75000"/>
          </a:schemeClr>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ASU Advanced Water Law Seminar</a:t>
            </a:r>
            <a:endParaRPr lang="en-GB" dirty="0"/>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C86A65E-82A9-2E44-B623-2C55316353C7}" type="slidenum">
              <a:rPr lang="en-US"/>
              <a:t>‹#›</a:t>
            </a:fld>
            <a:endParaRPr lang="en-US" dirty="0"/>
          </a:p>
        </p:txBody>
      </p:sp>
      <p:sp>
        <p:nvSpPr>
          <p:cNvPr id="17" name="Content Placeholder 2"/>
          <p:cNvSpPr>
            <a:spLocks noGrp="1"/>
          </p:cNvSpPr>
          <p:nvPr>
            <p:ph sz="quarter" idx="14"/>
          </p:nvPr>
        </p:nvSpPr>
        <p:spPr>
          <a:xfrm>
            <a:off x="516467" y="1600120"/>
            <a:ext cx="11034184" cy="4511040"/>
          </a:xfrm>
        </p:spPr>
        <p:txBody>
          <a:bodyPr/>
          <a:lstStyle>
            <a:lvl1pPr>
              <a:defRPr>
                <a:solidFill>
                  <a:schemeClr val="bg1"/>
                </a:solidFill>
              </a:defRPr>
            </a:lvl1pPr>
            <a:lvl2pPr>
              <a:defRPr>
                <a:solidFill>
                  <a:schemeClr val="accent3">
                    <a:lumMod val="20000"/>
                    <a:lumOff val="80000"/>
                  </a:schemeClr>
                </a:solidFill>
              </a:defRPr>
            </a:lvl2pPr>
            <a:lvl3pPr algn="l">
              <a:buClr>
                <a:schemeClr val="accent4">
                  <a:lumMod val="40000"/>
                  <a:lumOff val="60000"/>
                </a:schemeClr>
              </a:buClr>
              <a:defRPr>
                <a:solidFill>
                  <a:schemeClr val="accent4">
                    <a:lumMod val="40000"/>
                    <a:lumOff val="60000"/>
                  </a:schemeClr>
                </a:solidFill>
              </a:defRPr>
            </a:lvl3pPr>
            <a:lvl4pPr algn="l">
              <a:buClr>
                <a:schemeClr val="accent4">
                  <a:lumMod val="60000"/>
                  <a:lumOff val="40000"/>
                </a:schemeClr>
              </a:buClr>
              <a:defRPr>
                <a:solidFill>
                  <a:schemeClr val="accent4">
                    <a:lumMod val="60000"/>
                    <a:lumOff val="40000"/>
                  </a:schemeClr>
                </a:solidFill>
              </a:defRPr>
            </a:lvl4pPr>
            <a:lvl5pPr algn="l">
              <a:buClr>
                <a:schemeClr val="accent4">
                  <a:lumMod val="60000"/>
                  <a:lumOff val="40000"/>
                </a:schemeClr>
              </a:buClr>
              <a:defRPr>
                <a:solidFill>
                  <a:schemeClr val="accent4">
                    <a:lumMod val="60000"/>
                    <a:lumOff val="40000"/>
                  </a:schemeClr>
                </a:solidFill>
              </a:defRPr>
            </a:lvl5pPr>
          </a:lstStyle>
          <a:p>
            <a:pPr lvl="0"/>
            <a:r>
              <a:rPr lang="en-US"/>
              <a:t>Edit Master text styles</a:t>
            </a:r>
          </a:p>
          <a:p>
            <a:pPr lvl="1"/>
            <a:r>
              <a:rPr lang="en-US"/>
              <a:t>Second level</a:t>
            </a:r>
          </a:p>
          <a:p>
            <a:pPr lvl="2"/>
            <a:r>
              <a:rPr lang="en-US"/>
              <a:t>Third level</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36776" y="6008961"/>
            <a:ext cx="1582403" cy="73034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TextBox 1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spTree>
    <p:extLst>
      <p:ext uri="{BB962C8B-B14F-4D97-AF65-F5344CB8AC3E}">
        <p14:creationId xmlns:p14="http://schemas.microsoft.com/office/powerpoint/2010/main" val="956285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3" name="Picture 2" descr="A picture containing sky, outdoor, road, way&#10;&#10;Description automatically generated">
            <a:extLst>
              <a:ext uri="{FF2B5EF4-FFF2-40B4-BE49-F238E27FC236}">
                <a16:creationId xmlns:a16="http://schemas.microsoft.com/office/drawing/2014/main" id="{D23E4F63-2932-44D7-1AB8-C6EE9A721A1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6EE928D8-663C-E62E-1039-8CF00B2B053F}"/>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A5A1A172-3D2F-6007-45BF-AF3AC572AB3D}"/>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BE77BAA-B94C-56A3-6D1F-05AFF000B57E}"/>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17298768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Table, Chart or Smart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C86A65E-82A9-2E44-B623-2C55316353C7}" type="slidenum">
              <a:rPr/>
              <a:t>‹#›</a:t>
            </a:fld>
            <a:endParaRPr lang="en-GB" dirty="0"/>
          </a:p>
        </p:txBody>
      </p:sp>
      <p:sp>
        <p:nvSpPr>
          <p:cNvPr id="10" name="Content Placeholder 2"/>
          <p:cNvSpPr>
            <a:spLocks noGrp="1"/>
          </p:cNvSpPr>
          <p:nvPr>
            <p:ph idx="1" hasCustomPrompt="1"/>
          </p:nvPr>
        </p:nvSpPr>
        <p:spPr>
          <a:xfrm>
            <a:off x="517713" y="1598108"/>
            <a:ext cx="1103293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Text, Table, Chart or SmartArt</a:t>
            </a:r>
          </a:p>
        </p:txBody>
      </p:sp>
    </p:spTree>
    <p:extLst>
      <p:ext uri="{BB962C8B-B14F-4D97-AF65-F5344CB8AC3E}">
        <p14:creationId xmlns:p14="http://schemas.microsoft.com/office/powerpoint/2010/main" val="143238899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Text and Image: Option 1">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ASU Advanced Water Law Seminar</a:t>
            </a:r>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endParaRPr lang="en-GB" dirty="0"/>
          </a:p>
        </p:txBody>
      </p:sp>
      <p:sp>
        <p:nvSpPr>
          <p:cNvPr id="13" name="Picture Placeholder 10"/>
          <p:cNvSpPr>
            <a:spLocks noGrp="1"/>
          </p:cNvSpPr>
          <p:nvPr>
            <p:ph type="pic" sz="quarter" idx="15"/>
          </p:nvPr>
        </p:nvSpPr>
        <p:spPr>
          <a:xfrm>
            <a:off x="7893049" y="1589777"/>
            <a:ext cx="3657600" cy="4511040"/>
          </a:xfrm>
        </p:spPr>
        <p:txBody>
          <a:bodyPr/>
          <a:lstStyle/>
          <a:p>
            <a:r>
              <a:rPr lang="en-US" dirty="0"/>
              <a:t>Click icon to add picture</a:t>
            </a:r>
            <a:endParaRPr lang="en-GB" dirty="0"/>
          </a:p>
        </p:txBody>
      </p:sp>
      <p:sp>
        <p:nvSpPr>
          <p:cNvPr id="8" name="Content Placeholder 2"/>
          <p:cNvSpPr>
            <a:spLocks noGrp="1"/>
          </p:cNvSpPr>
          <p:nvPr>
            <p:ph idx="1" hasCustomPrompt="1"/>
          </p:nvPr>
        </p:nvSpPr>
        <p:spPr>
          <a:xfrm>
            <a:off x="517713" y="1589777"/>
            <a:ext cx="713149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Title, Text and Image: Option 1</a:t>
            </a:r>
          </a:p>
        </p:txBody>
      </p:sp>
    </p:spTree>
    <p:extLst>
      <p:ext uri="{BB962C8B-B14F-4D97-AF65-F5344CB8AC3E}">
        <p14:creationId xmlns:p14="http://schemas.microsoft.com/office/powerpoint/2010/main" val="34299559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ext and Image: Option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ASU Advanced Water Law Seminar</a:t>
            </a:r>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endParaRPr lang="en-GB" dirty="0"/>
          </a:p>
        </p:txBody>
      </p:sp>
      <p:sp>
        <p:nvSpPr>
          <p:cNvPr id="13" name="Picture Placeholder 10"/>
          <p:cNvSpPr>
            <a:spLocks noGrp="1"/>
          </p:cNvSpPr>
          <p:nvPr>
            <p:ph type="pic" sz="quarter" idx="15"/>
          </p:nvPr>
        </p:nvSpPr>
        <p:spPr>
          <a:xfrm>
            <a:off x="6186169" y="1589145"/>
            <a:ext cx="5364480" cy="4511040"/>
          </a:xfrm>
        </p:spPr>
        <p:txBody>
          <a:bodyPr/>
          <a:lstStyle/>
          <a:p>
            <a:r>
              <a:rPr lang="en-US" dirty="0"/>
              <a:t>Click icon to add picture</a:t>
            </a:r>
            <a:endParaRPr lang="en-GB" dirty="0"/>
          </a:p>
        </p:txBody>
      </p:sp>
      <p:sp>
        <p:nvSpPr>
          <p:cNvPr id="8" name="Content Placeholder 2"/>
          <p:cNvSpPr>
            <a:spLocks noGrp="1"/>
          </p:cNvSpPr>
          <p:nvPr>
            <p:ph idx="1" hasCustomPrompt="1"/>
          </p:nvPr>
        </p:nvSpPr>
        <p:spPr>
          <a:xfrm>
            <a:off x="517713" y="1589145"/>
            <a:ext cx="542461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Title, Text and Image: Option 2</a:t>
            </a:r>
          </a:p>
        </p:txBody>
      </p:sp>
    </p:spTree>
    <p:extLst>
      <p:ext uri="{BB962C8B-B14F-4D97-AF65-F5344CB8AC3E}">
        <p14:creationId xmlns:p14="http://schemas.microsoft.com/office/powerpoint/2010/main" val="151049860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image: Option 1">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dirty="0"/>
              <a:t>ASU Advanced Water Law Seminar</a:t>
            </a:r>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endParaRPr lang="en-GB" dirty="0"/>
          </a:p>
        </p:txBody>
      </p:sp>
      <p:sp>
        <p:nvSpPr>
          <p:cNvPr id="13" name="Picture Placeholder 10"/>
          <p:cNvSpPr>
            <a:spLocks noGrp="1"/>
          </p:cNvSpPr>
          <p:nvPr>
            <p:ph type="pic" sz="quarter" idx="15"/>
          </p:nvPr>
        </p:nvSpPr>
        <p:spPr>
          <a:xfrm>
            <a:off x="517713" y="1589777"/>
            <a:ext cx="11032936" cy="45110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1</a:t>
            </a:r>
          </a:p>
        </p:txBody>
      </p:sp>
    </p:spTree>
    <p:extLst>
      <p:ext uri="{BB962C8B-B14F-4D97-AF65-F5344CB8AC3E}">
        <p14:creationId xmlns:p14="http://schemas.microsoft.com/office/powerpoint/2010/main" val="196788748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image: Option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dirty="0"/>
              <a:t>ASU Advanced Water Law Seminar</a:t>
            </a:r>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C86A65E-82A9-2E44-B623-2C55316353C7}" type="slidenum">
              <a:rPr/>
              <a:t>‹#›</a:t>
            </a:fld>
            <a:endParaRPr lang="en-GB" dirty="0"/>
          </a:p>
        </p:txBody>
      </p:sp>
      <p:sp>
        <p:nvSpPr>
          <p:cNvPr id="11" name="Picture Placeholder 10"/>
          <p:cNvSpPr>
            <a:spLocks noGrp="1"/>
          </p:cNvSpPr>
          <p:nvPr>
            <p:ph type="pic" sz="quarter" idx="15"/>
          </p:nvPr>
        </p:nvSpPr>
        <p:spPr>
          <a:xfrm>
            <a:off x="517713" y="1589145"/>
            <a:ext cx="5424616" cy="4511040"/>
          </a:xfrm>
        </p:spPr>
        <p:txBody>
          <a:bodyPr/>
          <a:lstStyle/>
          <a:p>
            <a:r>
              <a:rPr lang="en-US" dirty="0"/>
              <a:t>Click icon to add picture</a:t>
            </a:r>
            <a:endParaRPr lang="en-GB" dirty="0"/>
          </a:p>
        </p:txBody>
      </p:sp>
      <p:sp>
        <p:nvSpPr>
          <p:cNvPr id="12" name="Picture Placeholder 10"/>
          <p:cNvSpPr>
            <a:spLocks noGrp="1"/>
          </p:cNvSpPr>
          <p:nvPr>
            <p:ph type="pic" sz="quarter" idx="16"/>
          </p:nvPr>
        </p:nvSpPr>
        <p:spPr>
          <a:xfrm>
            <a:off x="6186168" y="1589145"/>
            <a:ext cx="5364480" cy="45110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2</a:t>
            </a:r>
          </a:p>
        </p:txBody>
      </p:sp>
    </p:spTree>
    <p:extLst>
      <p:ext uri="{BB962C8B-B14F-4D97-AF65-F5344CB8AC3E}">
        <p14:creationId xmlns:p14="http://schemas.microsoft.com/office/powerpoint/2010/main" val="185550798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image: Option 3">
    <p:spTree>
      <p:nvGrpSpPr>
        <p:cNvPr id="1" name=""/>
        <p:cNvGrpSpPr/>
        <p:nvPr/>
      </p:nvGrpSpPr>
      <p:grpSpPr>
        <a:xfrm>
          <a:off x="0" y="0"/>
          <a:ext cx="0" cy="0"/>
          <a:chOff x="0" y="0"/>
          <a:chExt cx="0" cy="0"/>
        </a:xfrm>
      </p:grpSpPr>
      <p:sp>
        <p:nvSpPr>
          <p:cNvPr id="7" name="Picture Placeholder 10"/>
          <p:cNvSpPr>
            <a:spLocks noGrp="1"/>
          </p:cNvSpPr>
          <p:nvPr>
            <p:ph type="pic" sz="quarter" idx="17"/>
          </p:nvPr>
        </p:nvSpPr>
        <p:spPr>
          <a:xfrm>
            <a:off x="517714" y="3820131"/>
            <a:ext cx="6646087" cy="2316480"/>
          </a:xfrm>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r>
              <a:rPr lang="en-US" dirty="0"/>
              <a:t>ASU Advanced Water Law Seminar</a:t>
            </a:r>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C86A65E-82A9-2E44-B623-2C55316353C7}" type="slidenum">
              <a:rPr/>
              <a:t>‹#›</a:t>
            </a:fld>
            <a:endParaRPr lang="en-GB" dirty="0"/>
          </a:p>
        </p:txBody>
      </p:sp>
      <p:sp>
        <p:nvSpPr>
          <p:cNvPr id="8" name="Picture Placeholder 10"/>
          <p:cNvSpPr>
            <a:spLocks noGrp="1"/>
          </p:cNvSpPr>
          <p:nvPr>
            <p:ph type="pic" sz="quarter" idx="18"/>
          </p:nvPr>
        </p:nvSpPr>
        <p:spPr>
          <a:xfrm>
            <a:off x="517713" y="1588452"/>
            <a:ext cx="6646088" cy="2072640"/>
          </a:xfrm>
        </p:spPr>
        <p:txBody>
          <a:bodyPr/>
          <a:lstStyle/>
          <a:p>
            <a:r>
              <a:rPr lang="en-US" dirty="0"/>
              <a:t>Click icon to add picture</a:t>
            </a:r>
            <a:endParaRPr lang="en-GB" dirty="0"/>
          </a:p>
        </p:txBody>
      </p:sp>
      <p:sp>
        <p:nvSpPr>
          <p:cNvPr id="9" name="Picture Placeholder 10"/>
          <p:cNvSpPr>
            <a:spLocks noGrp="1"/>
          </p:cNvSpPr>
          <p:nvPr>
            <p:ph type="pic" sz="quarter" idx="19"/>
          </p:nvPr>
        </p:nvSpPr>
        <p:spPr>
          <a:xfrm>
            <a:off x="7283449" y="1588453"/>
            <a:ext cx="4267200" cy="4548159"/>
          </a:xfrm>
        </p:spPr>
        <p:txBody>
          <a:bodyPr/>
          <a:lstStyle/>
          <a:p>
            <a:r>
              <a:rPr lang="en-US" dirty="0"/>
              <a:t>Click icon to add picture</a:t>
            </a:r>
            <a:endParaRPr lang="en-GB" dirty="0"/>
          </a:p>
        </p:txBody>
      </p:sp>
      <p:sp>
        <p:nvSpPr>
          <p:cNvPr id="11" name="Title 10"/>
          <p:cNvSpPr>
            <a:spLocks noGrp="1"/>
          </p:cNvSpPr>
          <p:nvPr>
            <p:ph type="title" hasCustomPrompt="1"/>
          </p:nvPr>
        </p:nvSpPr>
        <p:spPr/>
        <p:txBody>
          <a:bodyPr/>
          <a:lstStyle/>
          <a:p>
            <a:r>
              <a:rPr lang="en-US"/>
              <a:t>Title and Image: Option 3</a:t>
            </a:r>
          </a:p>
        </p:txBody>
      </p:sp>
    </p:spTree>
    <p:extLst>
      <p:ext uri="{BB962C8B-B14F-4D97-AF65-F5344CB8AC3E}">
        <p14:creationId xmlns:p14="http://schemas.microsoft.com/office/powerpoint/2010/main" val="363510773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image: Option 4">
    <p:spTree>
      <p:nvGrpSpPr>
        <p:cNvPr id="1" name=""/>
        <p:cNvGrpSpPr/>
        <p:nvPr/>
      </p:nvGrpSpPr>
      <p:grpSpPr>
        <a:xfrm>
          <a:off x="0" y="0"/>
          <a:ext cx="0" cy="0"/>
          <a:chOff x="0" y="0"/>
          <a:chExt cx="0" cy="0"/>
        </a:xfrm>
      </p:grpSpPr>
      <p:sp>
        <p:nvSpPr>
          <p:cNvPr id="16" name="Picture Placeholder 10"/>
          <p:cNvSpPr>
            <a:spLocks noGrp="1"/>
          </p:cNvSpPr>
          <p:nvPr>
            <p:ph type="pic" sz="quarter" idx="18"/>
          </p:nvPr>
        </p:nvSpPr>
        <p:spPr>
          <a:xfrm>
            <a:off x="517713" y="1582633"/>
            <a:ext cx="5425440" cy="2072640"/>
          </a:xfrm>
        </p:spPr>
        <p:txBody>
          <a:bodyPr/>
          <a:lstStyle/>
          <a:p>
            <a:r>
              <a:rPr lang="en-US" dirty="0"/>
              <a:t>Click icon to add picture</a:t>
            </a:r>
            <a:endParaRPr lang="en-GB" dirty="0"/>
          </a:p>
        </p:txBody>
      </p:sp>
      <p:sp>
        <p:nvSpPr>
          <p:cNvPr id="17" name="Picture Placeholder 10"/>
          <p:cNvSpPr>
            <a:spLocks noGrp="1"/>
          </p:cNvSpPr>
          <p:nvPr>
            <p:ph type="pic" sz="quarter" idx="19"/>
          </p:nvPr>
        </p:nvSpPr>
        <p:spPr>
          <a:xfrm>
            <a:off x="6070780" y="1582633"/>
            <a:ext cx="5425440" cy="2072640"/>
          </a:xfrm>
        </p:spPr>
        <p:txBody>
          <a:bodyPr/>
          <a:lstStyle/>
          <a:p>
            <a:r>
              <a:rPr lang="en-US" dirty="0"/>
              <a:t>Click icon to add picture</a:t>
            </a:r>
            <a:endParaRPr lang="en-GB" dirty="0"/>
          </a:p>
        </p:txBody>
      </p:sp>
      <p:sp>
        <p:nvSpPr>
          <p:cNvPr id="5" name="Date Placeholder 4"/>
          <p:cNvSpPr>
            <a:spLocks noGrp="1"/>
          </p:cNvSpPr>
          <p:nvPr>
            <p:ph type="dt" sz="half" idx="10"/>
          </p:nvPr>
        </p:nvSpPr>
        <p:spPr/>
        <p:txBody>
          <a:bodyPr/>
          <a:lstStyle/>
          <a:p>
            <a:r>
              <a:rPr lang="en-US" dirty="0"/>
              <a:t>ASU Advanced Water Law Seminar</a:t>
            </a:r>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86A65E-82A9-2E44-B623-2C55316353C7}" type="slidenum">
              <a:rPr/>
              <a:t>‹#›</a:t>
            </a:fld>
            <a:endParaRPr lang="en-GB" dirty="0"/>
          </a:p>
        </p:txBody>
      </p:sp>
      <p:sp>
        <p:nvSpPr>
          <p:cNvPr id="18" name="Picture Placeholder 10"/>
          <p:cNvSpPr>
            <a:spLocks noGrp="1"/>
          </p:cNvSpPr>
          <p:nvPr>
            <p:ph type="pic" sz="quarter" idx="20"/>
          </p:nvPr>
        </p:nvSpPr>
        <p:spPr>
          <a:xfrm>
            <a:off x="517713" y="3770279"/>
            <a:ext cx="5425440" cy="2072640"/>
          </a:xfrm>
        </p:spPr>
        <p:txBody>
          <a:bodyPr/>
          <a:lstStyle/>
          <a:p>
            <a:r>
              <a:rPr lang="en-US" dirty="0"/>
              <a:t>Click icon to add picture</a:t>
            </a:r>
            <a:endParaRPr lang="en-GB" dirty="0"/>
          </a:p>
        </p:txBody>
      </p:sp>
      <p:sp>
        <p:nvSpPr>
          <p:cNvPr id="19" name="Picture Placeholder 10"/>
          <p:cNvSpPr>
            <a:spLocks noGrp="1"/>
          </p:cNvSpPr>
          <p:nvPr>
            <p:ph type="pic" sz="quarter" idx="21"/>
          </p:nvPr>
        </p:nvSpPr>
        <p:spPr>
          <a:xfrm>
            <a:off x="6070780" y="3770279"/>
            <a:ext cx="5425440" cy="20726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4</a:t>
            </a:r>
          </a:p>
        </p:txBody>
      </p:sp>
    </p:spTree>
    <p:extLst>
      <p:ext uri="{BB962C8B-B14F-4D97-AF65-F5344CB8AC3E}">
        <p14:creationId xmlns:p14="http://schemas.microsoft.com/office/powerpoint/2010/main" val="225468875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ASU Advanced Water Law Seminar</a:t>
            </a:r>
            <a:endParaRPr lang="en-GB" dirty="0"/>
          </a:p>
        </p:txBody>
      </p:sp>
      <p:sp>
        <p:nvSpPr>
          <p:cNvPr id="11" name="Picture Placeholder 10"/>
          <p:cNvSpPr>
            <a:spLocks noGrp="1"/>
          </p:cNvSpPr>
          <p:nvPr>
            <p:ph type="pic" sz="quarter" idx="18"/>
          </p:nvPr>
        </p:nvSpPr>
        <p:spPr>
          <a:xfrm>
            <a:off x="0" y="-1"/>
            <a:ext cx="12192000" cy="6858001"/>
          </a:xfrm>
        </p:spPr>
        <p:txBody>
          <a:bodyPr/>
          <a:lstStyle/>
          <a:p>
            <a:r>
              <a:rPr lang="en-US" dirty="0"/>
              <a:t>Click icon to add picture</a:t>
            </a:r>
            <a:endParaRPr lang="en-GB" dirty="0"/>
          </a:p>
        </p:txBody>
      </p:sp>
    </p:spTree>
    <p:extLst>
      <p:ext uri="{BB962C8B-B14F-4D97-AF65-F5344CB8AC3E}">
        <p14:creationId xmlns:p14="http://schemas.microsoft.com/office/powerpoint/2010/main" val="30588359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ASU Advanced Water Law Seminar</a:t>
            </a:r>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C86A65E-82A9-2E44-B623-2C55316353C7}" type="slidenum">
              <a:rPr/>
              <a:t>‹#›</a:t>
            </a:fld>
            <a:endParaRPr lang="en-GB" dirty="0"/>
          </a:p>
        </p:txBody>
      </p:sp>
      <p:sp>
        <p:nvSpPr>
          <p:cNvPr id="2" name="Title 1"/>
          <p:cNvSpPr>
            <a:spLocks noGrp="1"/>
          </p:cNvSpPr>
          <p:nvPr>
            <p:ph type="title" hasCustomPrompt="1"/>
          </p:nvPr>
        </p:nvSpPr>
        <p:spPr/>
        <p:txBody>
          <a:bodyPr/>
          <a:lstStyle/>
          <a:p>
            <a:r>
              <a:rPr lang="en-US"/>
              <a:t>Title Only</a:t>
            </a:r>
          </a:p>
        </p:txBody>
      </p:sp>
    </p:spTree>
    <p:extLst>
      <p:ext uri="{BB962C8B-B14F-4D97-AF65-F5344CB8AC3E}">
        <p14:creationId xmlns:p14="http://schemas.microsoft.com/office/powerpoint/2010/main" val="54392089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End slide">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dirty="0"/>
              <a:t>ASU Advanced Water Law Seminar</a:t>
            </a:r>
            <a:endParaRPr lang="en-GB" dirty="0"/>
          </a:p>
        </p:txBody>
      </p:sp>
      <p:sp>
        <p:nvSpPr>
          <p:cNvPr id="12" name="Text Placeholder 11"/>
          <p:cNvSpPr>
            <a:spLocks noGrp="1"/>
          </p:cNvSpPr>
          <p:nvPr>
            <p:ph type="body" sz="quarter" idx="15" hasCustomPrompt="1"/>
          </p:nvPr>
        </p:nvSpPr>
        <p:spPr>
          <a:xfrm>
            <a:off x="2620346" y="6210749"/>
            <a:ext cx="6910023" cy="358936"/>
          </a:xfrm>
        </p:spPr>
        <p:txBody>
          <a:bodyPr lIns="108000" tIns="46800" rIns="108000" bIns="46800" anchor="b" anchorCtr="0">
            <a:noAutofit/>
          </a:bodyPr>
          <a:lstStyle>
            <a:lvl1pPr marL="0" indent="0" algn="ctr">
              <a:lnSpc>
                <a:spcPct val="100000"/>
              </a:lnSpc>
              <a:spcAft>
                <a:spcPct val="0"/>
              </a:spcAft>
              <a:buNone/>
              <a:defRPr sz="1600" b="1" i="0">
                <a:solidFill>
                  <a:srgbClr val="FFFFFF"/>
                </a:solidFill>
                <a:latin typeface="Calibri"/>
                <a:cs typeface="Calibri"/>
              </a:defRPr>
            </a:lvl1pPr>
            <a:lvl2pPr>
              <a:lnSpc>
                <a:spcPct val="100000"/>
              </a:lnSpc>
              <a:spcAft>
                <a:spcPct val="0"/>
              </a:spcAft>
              <a:defRPr sz="1467" b="1" i="0">
                <a:solidFill>
                  <a:srgbClr val="FFFFFF"/>
                </a:solidFill>
                <a:latin typeface="Calibri"/>
                <a:cs typeface="Calibri"/>
              </a:defRPr>
            </a:lvl2pPr>
            <a:lvl3pPr marL="0" indent="0">
              <a:spcAft>
                <a:spcPct val="0"/>
              </a:spcAft>
              <a:buNone/>
              <a:defRPr sz="2000" b="0" i="0">
                <a:latin typeface="Calibri Light"/>
                <a:cs typeface="Calibri Light"/>
              </a:defRPr>
            </a:lvl3pPr>
            <a:lvl4pPr marL="0" indent="0">
              <a:spcAft>
                <a:spcPct val="0"/>
              </a:spcAft>
              <a:buNone/>
              <a:defRPr sz="2000"/>
            </a:lvl4pPr>
            <a:lvl5pPr marL="0" indent="0">
              <a:spcAft>
                <a:spcPct val="0"/>
              </a:spcAft>
              <a:buNone/>
              <a:defRPr sz="2000"/>
            </a:lvl5pPr>
          </a:lstStyle>
          <a:p>
            <a:pPr lvl="0"/>
            <a:r>
              <a:rPr lang="en-GB"/>
              <a:t>name@cap-az.com</a:t>
            </a:r>
          </a:p>
        </p:txBody>
      </p:sp>
      <p:sp>
        <p:nvSpPr>
          <p:cNvPr id="18" name="Title 1"/>
          <p:cNvSpPr>
            <a:spLocks noGrp="1"/>
          </p:cNvSpPr>
          <p:nvPr>
            <p:ph type="ctrTitle" hasCustomPrompt="1"/>
          </p:nvPr>
        </p:nvSpPr>
        <p:spPr>
          <a:xfrm>
            <a:off x="2620346" y="4406086"/>
            <a:ext cx="6910023" cy="771945"/>
          </a:xfrm>
        </p:spPr>
        <p:txBody>
          <a:bodyPr lIns="0" anchor="b" anchorCtr="0">
            <a:normAutofit/>
          </a:bodyPr>
          <a:lstStyle>
            <a:lvl1pPr algn="ctr">
              <a:defRPr sz="4267" b="1" baseline="0">
                <a:solidFill>
                  <a:schemeClr val="bg1"/>
                </a:solidFill>
              </a:defRPr>
            </a:lvl1pPr>
          </a:lstStyle>
          <a:p>
            <a:r>
              <a:rPr lang="en-GB"/>
              <a:t>Thank you/End slide</a:t>
            </a:r>
          </a:p>
        </p:txBody>
      </p:sp>
      <p:sp>
        <p:nvSpPr>
          <p:cNvPr id="19" name="Subtitle 2"/>
          <p:cNvSpPr>
            <a:spLocks noGrp="1"/>
          </p:cNvSpPr>
          <p:nvPr>
            <p:ph type="subTitle" idx="1" hasCustomPrompt="1"/>
          </p:nvPr>
        </p:nvSpPr>
        <p:spPr>
          <a:xfrm>
            <a:off x="2620346" y="5181263"/>
            <a:ext cx="6910023" cy="1010893"/>
          </a:xfrm>
        </p:spPr>
        <p:txBody>
          <a:bodyPr>
            <a:normAutofit/>
          </a:bodyPr>
          <a:lstStyle>
            <a:lvl1pPr marL="0" indent="0" algn="ctr">
              <a:buNone/>
              <a:defRPr sz="2933" b="0" i="0">
                <a:solidFill>
                  <a:schemeClr val="bg1"/>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Final statement/Closing comments</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311375" y="901149"/>
            <a:ext cx="3569253" cy="1309755"/>
          </a:xfrm>
          <a:prstGeom prst="rect">
            <a:avLst/>
          </a:prstGeom>
        </p:spPr>
      </p:pic>
      <p:sp>
        <p:nvSpPr>
          <p:cNvPr id="8" name="TextBox 7"/>
          <p:cNvSpPr txBox="1"/>
          <p:nvPr userDrawn="1"/>
        </p:nvSpPr>
        <p:spPr>
          <a:xfrm>
            <a:off x="1828800" y="2850488"/>
            <a:ext cx="8534400" cy="609600"/>
          </a:xfrm>
          <a:prstGeom prst="rect">
            <a:avLst/>
          </a:prstGeom>
          <a:noFill/>
        </p:spPr>
        <p:txBody>
          <a:bodyPr wrap="square" rtlCol="0">
            <a:noAutofit/>
          </a:bodyPr>
          <a:lstStyle/>
          <a:p>
            <a:pPr algn="ctr"/>
            <a:r>
              <a:rPr lang="en-US" sz="4800" dirty="0">
                <a:solidFill>
                  <a:schemeClr val="bg1"/>
                </a:solidFill>
                <a:latin typeface="Arial Black" panose="020B0A04020102020204" pitchFamily="34" charset="0"/>
              </a:rPr>
              <a:t>KNOW YOUR WATER</a:t>
            </a:r>
          </a:p>
        </p:txBody>
      </p:sp>
    </p:spTree>
    <p:extLst>
      <p:ext uri="{BB962C8B-B14F-4D97-AF65-F5344CB8AC3E}">
        <p14:creationId xmlns:p14="http://schemas.microsoft.com/office/powerpoint/2010/main" val="330776534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350C2-0B7A-540F-0293-52F77503A69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6EE928D8-663C-E62E-1039-8CF00B2B053F}"/>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A5A1A172-3D2F-6007-45BF-AF3AC572AB3D}"/>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BE77BAA-B94C-56A3-6D1F-05AFF000B57E}"/>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694487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ustom Layou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502920"/>
            <a:ext cx="5181600" cy="411163"/>
          </a:xfrm>
          <a:prstGeom prst="rect">
            <a:avLst/>
          </a:prstGeom>
          <a:ln>
            <a:noFill/>
          </a:ln>
        </p:spPr>
        <p:txBody>
          <a:bodyPr/>
          <a:lstStyle>
            <a:lvl1pPr algn="l">
              <a:defRPr sz="2400" b="1">
                <a:solidFill>
                  <a:schemeClr val="tx1"/>
                </a:solidFill>
                <a:latin typeface="Century Gothic" pitchFamily="34" charset="0"/>
              </a:defRPr>
            </a:lvl1pPr>
          </a:lstStyle>
          <a:p>
            <a:r>
              <a:rPr lang="en-US"/>
              <a:t>Your header goes here.</a:t>
            </a:r>
          </a:p>
        </p:txBody>
      </p:sp>
      <p:cxnSp>
        <p:nvCxnSpPr>
          <p:cNvPr id="3" name="Straight Connector 2"/>
          <p:cNvCxnSpPr/>
          <p:nvPr/>
        </p:nvCxnSpPr>
        <p:spPr>
          <a:xfrm>
            <a:off x="751914" y="1086718"/>
            <a:ext cx="9147333" cy="1588"/>
          </a:xfrm>
          <a:prstGeom prst="line">
            <a:avLst/>
          </a:prstGeom>
          <a:ln w="19050">
            <a:solidFill>
              <a:srgbClr val="4F81BD"/>
            </a:solidFill>
          </a:ln>
        </p:spPr>
        <p:style>
          <a:lnRef idx="2">
            <a:schemeClr val="accent1"/>
          </a:lnRef>
          <a:fillRef idx="0">
            <a:schemeClr val="accent1"/>
          </a:fillRef>
          <a:effectRef idx="1">
            <a:schemeClr val="accent1"/>
          </a:effectRef>
          <a:fontRef idx="minor">
            <a:schemeClr val="tx1"/>
          </a:fontRef>
        </p:style>
      </p:cxnSp>
      <p:sp>
        <p:nvSpPr>
          <p:cNvPr id="4" name="Text Placeholder 5"/>
          <p:cNvSpPr>
            <a:spLocks noGrp="1"/>
          </p:cNvSpPr>
          <p:nvPr>
            <p:ph type="body" sz="quarter" idx="10" hasCustomPrompt="1"/>
          </p:nvPr>
        </p:nvSpPr>
        <p:spPr>
          <a:xfrm>
            <a:off x="687918" y="1371600"/>
            <a:ext cx="7948084" cy="457200"/>
          </a:xfrm>
          <a:prstGeom prst="rect">
            <a:avLst/>
          </a:prstGeom>
        </p:spPr>
        <p:txBody>
          <a:bodyPr/>
          <a:lstStyle>
            <a:lvl1pPr marL="0" indent="0">
              <a:buNone/>
              <a:defRPr sz="1800" baseline="0">
                <a:solidFill>
                  <a:schemeClr val="accent6">
                    <a:lumMod val="50000"/>
                  </a:schemeClr>
                </a:solidFill>
                <a:latin typeface="Century Gothic" pitchFamily="34" charset="0"/>
              </a:defRPr>
            </a:lvl1pPr>
          </a:lstStyle>
          <a:p>
            <a:pPr lvl="0"/>
            <a:r>
              <a:rPr lang="en-US"/>
              <a:t>Your body text goes here.</a:t>
            </a:r>
          </a:p>
        </p:txBody>
      </p:sp>
    </p:spTree>
    <p:extLst>
      <p:ext uri="{BB962C8B-B14F-4D97-AF65-F5344CB8AC3E}">
        <p14:creationId xmlns:p14="http://schemas.microsoft.com/office/powerpoint/2010/main" val="28860792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0704" y="274320"/>
            <a:ext cx="10515600" cy="1463040"/>
          </a:xfrm>
          <a:noFill/>
          <a:ln w="38100">
            <a:noFill/>
          </a:ln>
        </p:spPr>
        <p:txBody>
          <a:bodyPr lIns="72000" tIns="72000" rIns="72000" bIns="72000" anchor="ctr" anchorCtr="0">
            <a:normAutofit/>
          </a:bodyPr>
          <a:lstStyle>
            <a:lvl1pPr algn="l">
              <a:defRPr sz="4000" cap="none" spc="0" baseline="0">
                <a:solidFill>
                  <a:srgbClr val="000000"/>
                </a:solidFill>
              </a:defRPr>
            </a:lvl1pPr>
          </a:lstStyle>
          <a:p>
            <a:endParaRPr lang="en-US" noProof="0"/>
          </a:p>
        </p:txBody>
      </p:sp>
      <p:sp>
        <p:nvSpPr>
          <p:cNvPr id="3" name="Content Placeholder 2"/>
          <p:cNvSpPr>
            <a:spLocks noGrp="1"/>
          </p:cNvSpPr>
          <p:nvPr>
            <p:ph idx="1"/>
          </p:nvPr>
        </p:nvSpPr>
        <p:spPr>
          <a:xfrm>
            <a:off x="1060704" y="1920240"/>
            <a:ext cx="10515600" cy="3657600"/>
          </a:xfrm>
        </p:spPr>
        <p:txBody>
          <a:bodyPr numCol="1" spcCol="108000">
            <a:normAutofit/>
          </a:bodyPr>
          <a:lstStyle>
            <a:lvl1pPr marL="457189" indent="-457189" algn="l">
              <a:spcAft>
                <a:spcPts val="1200"/>
              </a:spcAft>
              <a:buClr>
                <a:schemeClr val="accent6"/>
              </a:buClr>
              <a:buFont typeface="Arial" panose="020B0604020202020204" pitchFamily="34" charset="0"/>
              <a:buChar char="•"/>
              <a:defRPr sz="2800">
                <a:solidFill>
                  <a:srgbClr val="000000"/>
                </a:solidFill>
              </a:defRPr>
            </a:lvl1pPr>
            <a:lvl2pPr marL="571486" indent="-342891" algn="l">
              <a:spcAft>
                <a:spcPts val="1200"/>
              </a:spcAft>
              <a:buClr>
                <a:schemeClr val="accent6"/>
              </a:buClr>
              <a:buFont typeface="Courier New" panose="02070309020205020404" pitchFamily="49" charset="0"/>
              <a:buChar char="o"/>
              <a:defRPr sz="2400">
                <a:solidFill>
                  <a:srgbClr val="000000"/>
                </a:solidFill>
              </a:defRPr>
            </a:lvl2pPr>
            <a:lvl3pPr marL="685783" indent="-228594" algn="l">
              <a:spcAft>
                <a:spcPts val="1200"/>
              </a:spcAft>
              <a:buClr>
                <a:schemeClr val="accent6"/>
              </a:buClr>
              <a:buFont typeface="Wingdings" panose="05000000000000000000" pitchFamily="2" charset="2"/>
              <a:buChar char="§"/>
              <a:defRPr sz="2000">
                <a:solidFill>
                  <a:srgbClr val="000000"/>
                </a:solidFill>
              </a:defRPr>
            </a:lvl3pPr>
            <a:lvl4pPr marL="1142971" indent="-457189" algn="l">
              <a:spcBef>
                <a:spcPct val="0"/>
              </a:spcBef>
              <a:spcAft>
                <a:spcPts val="1200"/>
              </a:spcAft>
              <a:buClr>
                <a:schemeClr val="accent6"/>
              </a:buClr>
              <a:buFont typeface="+mj-lt"/>
              <a:buAutoNum type="arabicPeriod"/>
              <a:defRPr sz="1800">
                <a:solidFill>
                  <a:srgbClr val="000000"/>
                </a:solidFill>
              </a:defRPr>
            </a:lvl4pPr>
            <a:lvl5pPr marL="1371566" indent="-457189" algn="l">
              <a:spcAft>
                <a:spcPts val="1200"/>
              </a:spcAft>
              <a:buClr>
                <a:schemeClr val="accent6"/>
              </a:buClr>
              <a:buFont typeface="+mj-lt"/>
              <a:buAutoNum type="alphaLcPeriod"/>
              <a:defRPr sz="1600">
                <a:solidFill>
                  <a:srgbClr val="000000"/>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p:cNvSpPr>
            <a:spLocks noGrp="1"/>
          </p:cNvSpPr>
          <p:nvPr>
            <p:ph type="ftr" sz="quarter" idx="11"/>
          </p:nvPr>
        </p:nvSpPr>
        <p:spPr>
          <a:xfrm>
            <a:off x="1613663" y="5934016"/>
            <a:ext cx="6089032" cy="320040"/>
          </a:xfrm>
        </p:spPr>
        <p:txBody>
          <a:bodyPr/>
          <a:lstStyle>
            <a:lvl1pPr>
              <a:defRPr sz="1200">
                <a:solidFill>
                  <a:srgbClr val="000000"/>
                </a:solidFill>
              </a:defRPr>
            </a:lvl1pPr>
          </a:lstStyle>
          <a:p>
            <a:endParaRPr lang="en-US" dirty="0"/>
          </a:p>
        </p:txBody>
      </p:sp>
      <p:sp>
        <p:nvSpPr>
          <p:cNvPr id="4" name="Rectangle 3">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noProof="0"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861" y="5654001"/>
            <a:ext cx="1478539" cy="904857"/>
          </a:xfrm>
          <a:prstGeom prst="rect">
            <a:avLst/>
          </a:prstGeom>
        </p:spPr>
      </p:pic>
      <p:sp>
        <p:nvSpPr>
          <p:cNvPr id="11" name="Slide Number Placeholder 8"/>
          <p:cNvSpPr txBox="1"/>
          <p:nvPr userDrawn="1"/>
        </p:nvSpPr>
        <p:spPr>
          <a:xfrm>
            <a:off x="1056315" y="59131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z="1100" smtClean="0"/>
              <a:t>‹#›</a:t>
            </a:fld>
            <a:endParaRPr lang="en-US" sz="1100" dirty="0"/>
          </a:p>
        </p:txBody>
      </p:sp>
      <p:sp>
        <p:nvSpPr>
          <p:cNvPr id="13"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r>
              <a:rPr lang="en-US" dirty="0"/>
              <a:t>ASU Advanced Water Law Seminar</a:t>
            </a:r>
          </a:p>
        </p:txBody>
      </p:sp>
    </p:spTree>
    <p:extLst>
      <p:ext uri="{BB962C8B-B14F-4D97-AF65-F5344CB8AC3E}">
        <p14:creationId xmlns:p14="http://schemas.microsoft.com/office/powerpoint/2010/main" val="123758805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Custom Layou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502920"/>
            <a:ext cx="9107055" cy="411480"/>
          </a:xfrm>
          <a:prstGeom prst="rect">
            <a:avLst/>
          </a:prstGeom>
          <a:ln>
            <a:noFill/>
          </a:ln>
        </p:spPr>
        <p:txBody>
          <a:bodyPr/>
          <a:lstStyle>
            <a:lvl1pPr algn="l">
              <a:defRPr sz="3600" b="1" baseline="0">
                <a:solidFill>
                  <a:schemeClr val="tx1"/>
                </a:solidFill>
                <a:latin typeface="Century Gothic" pitchFamily="34" charset="0"/>
              </a:defRPr>
            </a:lvl1pPr>
          </a:lstStyle>
          <a:p>
            <a:r>
              <a:rPr lang="en-US"/>
              <a:t>Your header goes here</a:t>
            </a:r>
            <a:br>
              <a:rPr lang="en-US"/>
            </a:br>
            <a:r>
              <a:rPr lang="en-US"/>
              <a:t>Two Lines.</a:t>
            </a:r>
          </a:p>
        </p:txBody>
      </p:sp>
      <p:cxnSp>
        <p:nvCxnSpPr>
          <p:cNvPr id="3" name="Straight Connector 2"/>
          <p:cNvCxnSpPr/>
          <p:nvPr/>
        </p:nvCxnSpPr>
        <p:spPr>
          <a:xfrm>
            <a:off x="751914" y="1687067"/>
            <a:ext cx="9147333" cy="1588"/>
          </a:xfrm>
          <a:prstGeom prst="line">
            <a:avLst/>
          </a:prstGeom>
          <a:ln w="19050">
            <a:solidFill>
              <a:srgbClr val="4F81BD"/>
            </a:solidFill>
          </a:ln>
        </p:spPr>
        <p:style>
          <a:lnRef idx="2">
            <a:schemeClr val="accent1"/>
          </a:lnRef>
          <a:fillRef idx="0">
            <a:schemeClr val="accent1"/>
          </a:fillRef>
          <a:effectRef idx="1">
            <a:schemeClr val="accent1"/>
          </a:effectRef>
          <a:fontRef idx="minor">
            <a:schemeClr val="tx1"/>
          </a:fontRef>
        </p:style>
      </p:cxnSp>
      <p:sp>
        <p:nvSpPr>
          <p:cNvPr id="4" name="Text Placeholder 5"/>
          <p:cNvSpPr>
            <a:spLocks noGrp="1"/>
          </p:cNvSpPr>
          <p:nvPr>
            <p:ph type="body" sz="quarter" idx="10" hasCustomPrompt="1"/>
          </p:nvPr>
        </p:nvSpPr>
        <p:spPr>
          <a:xfrm>
            <a:off x="687918" y="1971949"/>
            <a:ext cx="7948084" cy="457200"/>
          </a:xfrm>
          <a:prstGeom prst="rect">
            <a:avLst/>
          </a:prstGeom>
        </p:spPr>
        <p:txBody>
          <a:bodyPr/>
          <a:lstStyle>
            <a:lvl1pPr marL="0" indent="0">
              <a:buNone/>
              <a:defRPr sz="2200" baseline="0">
                <a:solidFill>
                  <a:schemeClr val="accent6">
                    <a:lumMod val="50000"/>
                  </a:schemeClr>
                </a:solidFill>
                <a:latin typeface="Century Gothic" pitchFamily="34" charset="0"/>
              </a:defRPr>
            </a:lvl1pPr>
          </a:lstStyle>
          <a:p>
            <a:pPr lvl="0"/>
            <a:r>
              <a:rPr lang="en-US"/>
              <a:t>Your body text goes here.</a:t>
            </a:r>
          </a:p>
        </p:txBody>
      </p:sp>
    </p:spTree>
    <p:extLst>
      <p:ext uri="{BB962C8B-B14F-4D97-AF65-F5344CB8AC3E}">
        <p14:creationId xmlns:p14="http://schemas.microsoft.com/office/powerpoint/2010/main" val="171143636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199" y="1419227"/>
            <a:ext cx="10515600" cy="2560320"/>
          </a:xfrm>
        </p:spPr>
        <p:txBody>
          <a:bodyPr anchor="b">
            <a:normAutofit/>
          </a:bodyPr>
          <a:lstStyle>
            <a:lvl1pPr>
              <a:defRPr sz="4400">
                <a:solidFill>
                  <a:schemeClr val="accent2"/>
                </a:solidFill>
              </a:defRPr>
            </a:lvl1pPr>
          </a:lstStyle>
          <a:p>
            <a:endParaRPr lang="en-US"/>
          </a:p>
        </p:txBody>
      </p:sp>
      <p:sp>
        <p:nvSpPr>
          <p:cNvPr id="8" name="Text Placeholder 2"/>
          <p:cNvSpPr>
            <a:spLocks noGrp="1"/>
          </p:cNvSpPr>
          <p:nvPr>
            <p:ph type="body" idx="1"/>
          </p:nvPr>
        </p:nvSpPr>
        <p:spPr>
          <a:xfrm>
            <a:off x="841248" y="4114800"/>
            <a:ext cx="10515600" cy="1374776"/>
          </a:xfrm>
        </p:spPr>
        <p:txBody>
          <a:bodyPr>
            <a:normAutofit/>
          </a:bodyPr>
          <a:lstStyle>
            <a:lvl1pPr marL="0" indent="0">
              <a:buNone/>
              <a:defRPr sz="1800" b="0" cap="all" baseline="0">
                <a:solidFill>
                  <a:schemeClr val="accent3"/>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endParaRPr lang="en-US"/>
          </a:p>
        </p:txBody>
      </p:sp>
      <p:sp>
        <p:nvSpPr>
          <p:cNvPr id="13"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4"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134296579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10515600" cy="1280160"/>
          </a:xfrm>
        </p:spPr>
        <p:txBody>
          <a:bodyPr/>
          <a:lstStyle/>
          <a:p>
            <a:r>
              <a:rPr lang="en-US"/>
              <a:t>Click to edit Master title style</a:t>
            </a:r>
          </a:p>
        </p:txBody>
      </p:sp>
      <p:sp>
        <p:nvSpPr>
          <p:cNvPr id="9" name="Content Placeholder 2"/>
          <p:cNvSpPr>
            <a:spLocks noGrp="1"/>
          </p:cNvSpPr>
          <p:nvPr>
            <p:ph sz="half" idx="1"/>
          </p:nvPr>
        </p:nvSpPr>
        <p:spPr>
          <a:xfrm>
            <a:off x="82296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217920" y="1645920"/>
            <a:ext cx="512064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8"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68931684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463040" y="6149976"/>
            <a:ext cx="7771491" cy="365125"/>
          </a:xfrm>
        </p:spPr>
        <p:txBody>
          <a:bodyPr/>
          <a:lstStyle/>
          <a:p>
            <a:endParaRPr lang="en-US" sz="1200" dirty="0"/>
          </a:p>
        </p:txBody>
      </p:sp>
      <p:sp>
        <p:nvSpPr>
          <p:cNvPr id="6" name="Slide Number Placeholder 5"/>
          <p:cNvSpPr>
            <a:spLocks noGrp="1"/>
          </p:cNvSpPr>
          <p:nvPr>
            <p:ph type="sldNum" sz="quarter" idx="12"/>
          </p:nvPr>
        </p:nvSpPr>
        <p:spPr/>
        <p:txBody>
          <a:bodyPr/>
          <a:lstStyle/>
          <a:p>
            <a:fld id="{96F96655-134D-4E33-9B31-5D8603E579F2}" type="slidenum">
              <a:rPr lang="en-US" smtClean="0"/>
              <a:t>‹#›</a:t>
            </a:fld>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88872" y="5954508"/>
            <a:ext cx="1000845" cy="757993"/>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46533" y="6126718"/>
            <a:ext cx="1207267" cy="413573"/>
          </a:xfrm>
          <a:prstGeom prst="rect">
            <a:avLst/>
          </a:prstGeom>
        </p:spPr>
      </p:pic>
      <p:cxnSp>
        <p:nvCxnSpPr>
          <p:cNvPr id="13" name="Straight Connector 12"/>
          <p:cNvCxnSpPr/>
          <p:nvPr userDrawn="1"/>
        </p:nvCxnSpPr>
        <p:spPr>
          <a:xfrm flipH="1">
            <a:off x="1312951" y="6149976"/>
            <a:ext cx="0" cy="365125"/>
          </a:xfrm>
          <a:prstGeom prst="line">
            <a:avLst/>
          </a:prstGeom>
          <a:ln w="1905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011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4114800" cy="1645920"/>
          </a:xfrm>
        </p:spPr>
        <p:txBody>
          <a:bodyPr anchor="b"/>
          <a:lstStyle>
            <a:lvl1pPr>
              <a:defRPr sz="3200"/>
            </a:lvl1pPr>
          </a:lstStyle>
          <a:p>
            <a:r>
              <a:rPr lang="en-US"/>
              <a:t>Click to edit Master title style</a:t>
            </a:r>
          </a:p>
        </p:txBody>
      </p:sp>
      <p:sp>
        <p:nvSpPr>
          <p:cNvPr id="9" name="Content Placeholder 2"/>
          <p:cNvSpPr>
            <a:spLocks noGrp="1"/>
          </p:cNvSpPr>
          <p:nvPr>
            <p:ph idx="1"/>
          </p:nvPr>
        </p:nvSpPr>
        <p:spPr>
          <a:xfrm>
            <a:off x="5120640" y="274320"/>
            <a:ext cx="6217920" cy="539496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22960" y="2011680"/>
            <a:ext cx="4114800" cy="3657600"/>
          </a:xfrm>
        </p:spPr>
        <p:txBody>
          <a:bodyPr/>
          <a:lstStyle>
            <a:lvl1pPr marL="0" indent="0">
              <a:buNone/>
              <a:defRPr sz="1600">
                <a:solidFill>
                  <a:schemeClr val="accent3"/>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15"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42438424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22960" y="274320"/>
            <a:ext cx="10515600" cy="1280160"/>
          </a:xfrm>
        </p:spPr>
        <p:txBody>
          <a:bodyPr/>
          <a:lstStyle/>
          <a:p>
            <a:r>
              <a:rPr lang="en-US"/>
              <a:t>Click to edit Master title style</a:t>
            </a:r>
          </a:p>
        </p:txBody>
      </p:sp>
      <p:sp>
        <p:nvSpPr>
          <p:cNvPr id="8" name="Content Placeholder 2"/>
          <p:cNvSpPr>
            <a:spLocks noGrp="1"/>
          </p:cNvSpPr>
          <p:nvPr>
            <p:ph idx="1"/>
          </p:nvPr>
        </p:nvSpPr>
        <p:spPr>
          <a:xfrm>
            <a:off x="822960" y="1645920"/>
            <a:ext cx="10515600" cy="4114800"/>
          </a:xfrm>
        </p:spPr>
        <p:txBody>
          <a:bodyPr/>
          <a:lstStyle>
            <a:lvl4pPr marL="1714457" indent="-342891">
              <a:buClr>
                <a:schemeClr val="accent2"/>
              </a:buClr>
              <a:buFont typeface="+mj-lt"/>
              <a:buAutoNum type="arabicPeriod"/>
              <a:defRPr/>
            </a:lvl4pPr>
            <a:lvl5pPr marL="2171646" indent="-342891">
              <a:buClr>
                <a:schemeClr val="accent2"/>
              </a:buClr>
              <a:buSzTx/>
              <a:buFont typeface="+mj-lt"/>
              <a:buAutoNum type="alpha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2"/>
          </p:nvPr>
        </p:nvSpPr>
        <p:spPr>
          <a:xfrm>
            <a:off x="822960" y="6126480"/>
            <a:ext cx="457200" cy="365125"/>
          </a:xfrm>
        </p:spPr>
        <p:txBody>
          <a:bodyPr/>
          <a:lstStyle/>
          <a:p>
            <a:fld id="{7D412D27-75C4-4B14-9F68-2F55AF1F7AC2}" type="slidenum">
              <a:rPr lang="en-US" smtClean="0"/>
              <a:t>‹#›</a:t>
            </a:fld>
            <a:endParaRPr lang="en-US" dirty="0"/>
          </a:p>
        </p:txBody>
      </p:sp>
      <p:sp>
        <p:nvSpPr>
          <p:cNvPr id="13"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endParaRPr lang="en-US" dirty="0"/>
          </a:p>
        </p:txBody>
      </p:sp>
    </p:spTree>
    <p:extLst>
      <p:ext uri="{BB962C8B-B14F-4D97-AF65-F5344CB8AC3E}">
        <p14:creationId xmlns:p14="http://schemas.microsoft.com/office/powerpoint/2010/main" val="163749198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endParaRPr lang="en-US" dirty="0"/>
          </a:p>
        </p:txBody>
      </p:sp>
    </p:spTree>
    <p:extLst>
      <p:ext uri="{BB962C8B-B14F-4D97-AF65-F5344CB8AC3E}">
        <p14:creationId xmlns:p14="http://schemas.microsoft.com/office/powerpoint/2010/main" val="127077300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841249" y="1828800"/>
            <a:ext cx="6400800" cy="2103120"/>
          </a:xfrm>
        </p:spPr>
        <p:txBody>
          <a:bodyPr anchor="b">
            <a:normAutofit/>
          </a:bodyPr>
          <a:lstStyle>
            <a:lvl1pPr algn="l">
              <a:defRPr sz="4000">
                <a:solidFill>
                  <a:schemeClr val="bg1"/>
                </a:solidFill>
              </a:defRPr>
            </a:lvl1pPr>
          </a:lstStyle>
          <a:p>
            <a:r>
              <a:rPr lang="en-US" dirty="0"/>
              <a:t>Click to edit master title style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l="16722" t="29012" r="16722" b="29012"/>
          <a:stretch/>
        </p:blipFill>
        <p:spPr>
          <a:xfrm>
            <a:off x="841248" y="457200"/>
            <a:ext cx="2103120" cy="715061"/>
          </a:xfrm>
          <a:prstGeom prst="rect">
            <a:avLst/>
          </a:prstGeom>
        </p:spPr>
      </p:pic>
      <p:sp>
        <p:nvSpPr>
          <p:cNvPr id="13" name="TextBox 12"/>
          <p:cNvSpPr txBox="1"/>
          <p:nvPr userDrawn="1"/>
        </p:nvSpPr>
        <p:spPr>
          <a:xfrm>
            <a:off x="8629100" y="5923654"/>
            <a:ext cx="2722027" cy="276999"/>
          </a:xfrm>
          <a:prstGeom prst="rect">
            <a:avLst/>
          </a:prstGeom>
          <a:noFill/>
        </p:spPr>
        <p:txBody>
          <a:bodyPr wrap="none" rtlCol="0">
            <a:spAutoFit/>
          </a:bodyPr>
          <a:lstStyle/>
          <a:p>
            <a:r>
              <a:rPr lang="en-US" sz="1200" dirty="0">
                <a:solidFill>
                  <a:schemeClr val="bg1"/>
                </a:solidFill>
                <a:latin typeface="+mj-lt"/>
              </a:rPr>
              <a:t>YOUR WATER. YOUR FUTURE.</a:t>
            </a:r>
          </a:p>
        </p:txBody>
      </p:sp>
      <p:sp>
        <p:nvSpPr>
          <p:cNvPr id="17" name="Subtitle 2"/>
          <p:cNvSpPr>
            <a:spLocks noGrp="1"/>
          </p:cNvSpPr>
          <p:nvPr>
            <p:ph type="subTitle" idx="1" hasCustomPrompt="1"/>
          </p:nvPr>
        </p:nvSpPr>
        <p:spPr>
          <a:xfrm>
            <a:off x="822960" y="4114800"/>
            <a:ext cx="6400800" cy="2103120"/>
          </a:xfrm>
        </p:spPr>
        <p:txBody>
          <a:bodyPr anchor="b">
            <a:normAutofit/>
          </a:bodyPr>
          <a:lstStyle>
            <a:lvl1pPr marL="0" indent="0" algn="l">
              <a:lnSpc>
                <a:spcPct val="100000"/>
              </a:lnSpc>
              <a:spcBef>
                <a:spcPts val="600"/>
              </a:spcBef>
              <a:spcAft>
                <a:spcPts val="600"/>
              </a:spcAft>
              <a:buNone/>
              <a:defRPr sz="2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author, author’s title, meeting location and date</a:t>
            </a:r>
          </a:p>
        </p:txBody>
      </p:sp>
    </p:spTree>
    <p:extLst>
      <p:ext uri="{BB962C8B-B14F-4D97-AF65-F5344CB8AC3E}">
        <p14:creationId xmlns:p14="http://schemas.microsoft.com/office/powerpoint/2010/main" val="2195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7" name="Picture 6" descr="A picture containing outdoor, person&#10;&#10;Description automatically generated">
            <a:extLst>
              <a:ext uri="{FF2B5EF4-FFF2-40B4-BE49-F238E27FC236}">
                <a16:creationId xmlns:a16="http://schemas.microsoft.com/office/drawing/2014/main" id="{57930FBF-DB76-E7ED-6F5C-8FA38A7111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14A7431-DE03-39BE-BFE2-A321CA19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722" t="29012" r="16722" b="29012"/>
          <a:stretch/>
        </p:blipFill>
        <p:spPr>
          <a:xfrm>
            <a:off x="457200" y="365760"/>
            <a:ext cx="2011680" cy="683971"/>
          </a:xfrm>
          <a:prstGeom prst="rect">
            <a:avLst/>
          </a:prstGeom>
        </p:spPr>
      </p:pic>
      <p:sp>
        <p:nvSpPr>
          <p:cNvPr id="4" name="Title 1">
            <a:extLst>
              <a:ext uri="{FF2B5EF4-FFF2-40B4-BE49-F238E27FC236}">
                <a16:creationId xmlns:a16="http://schemas.microsoft.com/office/drawing/2014/main" id="{6EE928D8-663C-E62E-1039-8CF00B2B053F}"/>
              </a:ext>
            </a:extLst>
          </p:cNvPr>
          <p:cNvSpPr>
            <a:spLocks noGrp="1"/>
          </p:cNvSpPr>
          <p:nvPr>
            <p:ph type="ctrTitle"/>
          </p:nvPr>
        </p:nvSpPr>
        <p:spPr>
          <a:xfrm>
            <a:off x="457200" y="2881381"/>
            <a:ext cx="6309360" cy="2103120"/>
          </a:xfrm>
        </p:spPr>
        <p:txBody>
          <a:bodyPr anchor="b">
            <a:normAutofit/>
          </a:bodyPr>
          <a:lstStyle>
            <a:lvl1pPr algn="l">
              <a:defRPr sz="4400">
                <a:solidFill>
                  <a:schemeClr val="bg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A5A1A172-3D2F-6007-45BF-AF3AC572AB3D}"/>
              </a:ext>
            </a:extLst>
          </p:cNvPr>
          <p:cNvSpPr>
            <a:spLocks noGrp="1"/>
          </p:cNvSpPr>
          <p:nvPr>
            <p:ph type="subTitle" idx="1"/>
          </p:nvPr>
        </p:nvSpPr>
        <p:spPr>
          <a:xfrm>
            <a:off x="457198" y="5075941"/>
            <a:ext cx="6309360" cy="155448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TextBox 5">
            <a:extLst>
              <a:ext uri="{FF2B5EF4-FFF2-40B4-BE49-F238E27FC236}">
                <a16:creationId xmlns:a16="http://schemas.microsoft.com/office/drawing/2014/main" id="{0BE77BAA-B94C-56A3-6D1F-05AFF000B57E}"/>
              </a:ext>
            </a:extLst>
          </p:cNvPr>
          <p:cNvSpPr txBox="1"/>
          <p:nvPr userDrawn="1"/>
        </p:nvSpPr>
        <p:spPr>
          <a:xfrm>
            <a:off x="8930078" y="6353422"/>
            <a:ext cx="2722027" cy="276999"/>
          </a:xfrm>
          <a:prstGeom prst="rect">
            <a:avLst/>
          </a:prstGeom>
          <a:noFill/>
        </p:spPr>
        <p:txBody>
          <a:bodyPr wrap="none" rtlCol="0">
            <a:spAutoFit/>
          </a:bodyPr>
          <a:lstStyle/>
          <a:p>
            <a:r>
              <a:rPr lang="en-US" sz="1200"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3628417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8" name="Content Placeholder 2"/>
          <p:cNvSpPr>
            <a:spLocks noGrp="1"/>
          </p:cNvSpPr>
          <p:nvPr>
            <p:ph idx="1"/>
          </p:nvPr>
        </p:nvSpPr>
        <p:spPr>
          <a:xfrm>
            <a:off x="822960" y="1645920"/>
            <a:ext cx="10515600" cy="4114800"/>
          </a:xfrm>
        </p:spPr>
        <p:txBody>
          <a:bodyPr/>
          <a:lstStyle>
            <a:lvl4pPr marL="1714500" indent="-342900">
              <a:buClr>
                <a:schemeClr val="accent2"/>
              </a:buClr>
              <a:buFont typeface="+mj-lt"/>
              <a:buAutoNum type="arabicPeriod"/>
              <a:defRPr/>
            </a:lvl4pPr>
            <a:lvl5pPr marL="2171700" indent="-342900">
              <a:buClr>
                <a:schemeClr val="accent2"/>
              </a:buClr>
              <a:buSzPct val="100000"/>
              <a:buFont typeface="+mj-lt"/>
              <a:buAutoNum type="alphaL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82699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38199" y="1419226"/>
            <a:ext cx="10515600" cy="2560320"/>
          </a:xfrm>
        </p:spPr>
        <p:txBody>
          <a:bodyPr anchor="b">
            <a:normAutofit/>
          </a:bodyPr>
          <a:lstStyle>
            <a:lvl1pPr>
              <a:defRPr sz="4400">
                <a:solidFill>
                  <a:schemeClr val="accent2"/>
                </a:solidFill>
              </a:defRPr>
            </a:lvl1pPr>
          </a:lstStyle>
          <a:p>
            <a:endParaRPr lang="en-US" dirty="0"/>
          </a:p>
        </p:txBody>
      </p:sp>
      <p:sp>
        <p:nvSpPr>
          <p:cNvPr id="8" name="Text Placeholder 2"/>
          <p:cNvSpPr>
            <a:spLocks noGrp="1"/>
          </p:cNvSpPr>
          <p:nvPr>
            <p:ph type="body" idx="1"/>
          </p:nvPr>
        </p:nvSpPr>
        <p:spPr>
          <a:xfrm>
            <a:off x="841248" y="4114800"/>
            <a:ext cx="10515600" cy="1374776"/>
          </a:xfrm>
        </p:spPr>
        <p:txBody>
          <a:bodyPr>
            <a:normAutofit/>
          </a:bodyPr>
          <a:lstStyle>
            <a:lvl1pPr marL="0" indent="0">
              <a:buNone/>
              <a:defRPr sz="1800" b="0" cap="all" baseline="0">
                <a:solidFill>
                  <a:schemeClr val="accent3"/>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13"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4"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144556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9" name="Content Placeholder 2"/>
          <p:cNvSpPr>
            <a:spLocks noGrp="1"/>
          </p:cNvSpPr>
          <p:nvPr>
            <p:ph sz="half" idx="1"/>
          </p:nvPr>
        </p:nvSpPr>
        <p:spPr>
          <a:xfrm>
            <a:off x="822960" y="1645920"/>
            <a:ext cx="5120640" cy="4114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6217920" y="1645920"/>
            <a:ext cx="5120640" cy="4114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8"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316197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11" name="Text Placeholder 2"/>
          <p:cNvSpPr>
            <a:spLocks noGrp="1"/>
          </p:cNvSpPr>
          <p:nvPr>
            <p:ph type="body" idx="1"/>
          </p:nvPr>
        </p:nvSpPr>
        <p:spPr>
          <a:xfrm>
            <a:off x="82296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Content Placeholder 3"/>
          <p:cNvSpPr>
            <a:spLocks noGrp="1"/>
          </p:cNvSpPr>
          <p:nvPr>
            <p:ph sz="half" idx="2"/>
          </p:nvPr>
        </p:nvSpPr>
        <p:spPr>
          <a:xfrm>
            <a:off x="83820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3"/>
          </p:nvPr>
        </p:nvSpPr>
        <p:spPr>
          <a:xfrm>
            <a:off x="6217920" y="1645920"/>
            <a:ext cx="5120640" cy="731520"/>
          </a:xfrm>
        </p:spPr>
        <p:txBody>
          <a:bodyPr anchor="b"/>
          <a:lstStyle>
            <a:lvl1pPr marL="0" indent="0">
              <a:lnSpc>
                <a:spcPct val="90000"/>
              </a:lnSpc>
              <a:buNone/>
              <a:defRPr sz="24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5"/>
          <p:cNvSpPr>
            <a:spLocks noGrp="1"/>
          </p:cNvSpPr>
          <p:nvPr>
            <p:ph sz="quarter" idx="4"/>
          </p:nvPr>
        </p:nvSpPr>
        <p:spPr>
          <a:xfrm>
            <a:off x="6217920" y="2468880"/>
            <a:ext cx="5120640" cy="3291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36071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822960" y="274320"/>
            <a:ext cx="10515600" cy="1280160"/>
          </a:xfrm>
        </p:spPr>
        <p:txBody>
          <a:bodyPr/>
          <a:lstStyle/>
          <a:p>
            <a:r>
              <a:rPr lang="en-US" dirty="0"/>
              <a:t>Click to edit Master title style</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2"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731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9817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822960" y="274320"/>
            <a:ext cx="4114800" cy="1645920"/>
          </a:xfrm>
        </p:spPr>
        <p:txBody>
          <a:bodyPr anchor="b"/>
          <a:lstStyle>
            <a:lvl1pPr>
              <a:defRPr sz="3200"/>
            </a:lvl1pPr>
          </a:lstStyle>
          <a:p>
            <a:r>
              <a:rPr lang="en-US" dirty="0"/>
              <a:t>Click to edit Master title style</a:t>
            </a:r>
          </a:p>
        </p:txBody>
      </p:sp>
      <p:sp>
        <p:nvSpPr>
          <p:cNvPr id="9" name="Content Placeholder 2"/>
          <p:cNvSpPr>
            <a:spLocks noGrp="1"/>
          </p:cNvSpPr>
          <p:nvPr>
            <p:ph idx="1"/>
          </p:nvPr>
        </p:nvSpPr>
        <p:spPr>
          <a:xfrm>
            <a:off x="5120640" y="274320"/>
            <a:ext cx="6217920" cy="539496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half" idx="2"/>
          </p:nvPr>
        </p:nvSpPr>
        <p:spPr>
          <a:xfrm>
            <a:off x="822960" y="2011680"/>
            <a:ext cx="4114800" cy="3657600"/>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5"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33386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4297680"/>
            <a:ext cx="10515600" cy="731520"/>
          </a:xfrm>
        </p:spPr>
        <p:txBody>
          <a:bodyPr anchor="b">
            <a:normAutofit/>
          </a:bodyPr>
          <a:lstStyle>
            <a:lvl1pPr>
              <a:defRPr sz="3200"/>
            </a:lvl1pPr>
          </a:lstStyle>
          <a:p>
            <a:r>
              <a:rPr lang="en-US" dirty="0"/>
              <a:t>Click to edit Master title style</a:t>
            </a:r>
          </a:p>
        </p:txBody>
      </p:sp>
      <p:sp>
        <p:nvSpPr>
          <p:cNvPr id="4" name="Text Placeholder 3"/>
          <p:cNvSpPr>
            <a:spLocks noGrp="1"/>
          </p:cNvSpPr>
          <p:nvPr>
            <p:ph type="body" sz="half" idx="2"/>
          </p:nvPr>
        </p:nvSpPr>
        <p:spPr>
          <a:xfrm>
            <a:off x="822960" y="5120640"/>
            <a:ext cx="10515599" cy="548640"/>
          </a:xfrm>
        </p:spPr>
        <p:txBody>
          <a:bodyPr>
            <a:normAutofit/>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8"/>
          <p:cNvSpPr>
            <a:spLocks noGrp="1"/>
          </p:cNvSpPr>
          <p:nvPr>
            <p:ph type="pic" sz="quarter" idx="13"/>
          </p:nvPr>
        </p:nvSpPr>
        <p:spPr>
          <a:xfrm>
            <a:off x="822960" y="274320"/>
            <a:ext cx="10515600" cy="3931920"/>
          </a:xfrm>
        </p:spPr>
        <p:txBody>
          <a:bodyPr/>
          <a:lstStyle/>
          <a:p>
            <a:endParaRPr lang="en-US" dirty="0"/>
          </a:p>
        </p:txBody>
      </p:sp>
      <p:sp>
        <p:nvSpPr>
          <p:cNvPr id="10"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1"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13217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6576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22960" y="4023360"/>
            <a:ext cx="10515599" cy="1371599"/>
          </a:xfrm>
        </p:spPr>
        <p:txBody>
          <a:bodyPr anchor="ctr">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126218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2960" y="274320"/>
            <a:ext cx="10515600" cy="3108960"/>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822960" y="3474720"/>
            <a:ext cx="10518648" cy="548968"/>
          </a:xfrm>
        </p:spPr>
        <p:txBody>
          <a:bodyPr anchor="t">
            <a:normAutofit/>
          </a:bodyPr>
          <a:lstStyle>
            <a:lvl1pPr marL="0" indent="0">
              <a:buNone/>
              <a:defRPr sz="14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4" name="Text Placeholder 3"/>
          <p:cNvSpPr>
            <a:spLocks noGrp="1"/>
          </p:cNvSpPr>
          <p:nvPr>
            <p:ph type="body" sz="half" idx="2"/>
          </p:nvPr>
        </p:nvSpPr>
        <p:spPr>
          <a:xfrm>
            <a:off x="822960" y="4389120"/>
            <a:ext cx="10518648" cy="1280160"/>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0" name="TextBox 59"/>
          <p:cNvSpPr txBox="1"/>
          <p:nvPr/>
        </p:nvSpPr>
        <p:spPr>
          <a:xfrm>
            <a:off x="822960" y="54864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15600" y="30175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3"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155407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138797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22960" y="1417320"/>
            <a:ext cx="10515600" cy="2560320"/>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22960" y="4114800"/>
            <a:ext cx="10515600" cy="1371600"/>
          </a:xfrm>
        </p:spPr>
        <p:txBody>
          <a:bodyPr anchor="t">
            <a:normAutofit/>
          </a:bodyPr>
          <a:lstStyle>
            <a:lvl1pPr marL="0" indent="0">
              <a:buNone/>
              <a:defRPr sz="18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0"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00001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22960" y="274320"/>
            <a:ext cx="10515600" cy="1280160"/>
          </a:xfrm>
        </p:spPr>
        <p:txBody>
          <a:bodyPr/>
          <a:lstStyle/>
          <a:p>
            <a:endParaRPr lang="en-US" dirty="0"/>
          </a:p>
        </p:txBody>
      </p:sp>
      <p:sp>
        <p:nvSpPr>
          <p:cNvPr id="7" name="Text Placeholder 2"/>
          <p:cNvSpPr>
            <a:spLocks noGrp="1"/>
          </p:cNvSpPr>
          <p:nvPr>
            <p:ph type="body" idx="1"/>
          </p:nvPr>
        </p:nvSpPr>
        <p:spPr>
          <a:xfrm>
            <a:off x="82296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8" name="Text Placeholder 3"/>
          <p:cNvSpPr>
            <a:spLocks noGrp="1"/>
          </p:cNvSpPr>
          <p:nvPr>
            <p:ph type="body" sz="half" idx="15"/>
          </p:nvPr>
        </p:nvSpPr>
        <p:spPr>
          <a:xfrm>
            <a:off x="82296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9" name="Text Placeholder 4"/>
          <p:cNvSpPr>
            <a:spLocks noGrp="1"/>
          </p:cNvSpPr>
          <p:nvPr>
            <p:ph type="body" sz="quarter" idx="3"/>
          </p:nvPr>
        </p:nvSpPr>
        <p:spPr>
          <a:xfrm>
            <a:off x="438912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0" name="Text Placeholder 3"/>
          <p:cNvSpPr>
            <a:spLocks noGrp="1"/>
          </p:cNvSpPr>
          <p:nvPr>
            <p:ph type="body" sz="half" idx="16"/>
          </p:nvPr>
        </p:nvSpPr>
        <p:spPr>
          <a:xfrm>
            <a:off x="438912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1" name="Text Placeholder 4"/>
          <p:cNvSpPr>
            <a:spLocks noGrp="1"/>
          </p:cNvSpPr>
          <p:nvPr>
            <p:ph type="body" sz="quarter" idx="13"/>
          </p:nvPr>
        </p:nvSpPr>
        <p:spPr>
          <a:xfrm>
            <a:off x="7955280" y="1645920"/>
            <a:ext cx="3383280" cy="68580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12" name="Text Placeholder 3"/>
          <p:cNvSpPr>
            <a:spLocks noGrp="1"/>
          </p:cNvSpPr>
          <p:nvPr>
            <p:ph type="body" sz="half" idx="17"/>
          </p:nvPr>
        </p:nvSpPr>
        <p:spPr>
          <a:xfrm>
            <a:off x="7955280" y="2377440"/>
            <a:ext cx="3383280" cy="338328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14"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16"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358246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22960" y="274320"/>
            <a:ext cx="10515600" cy="1280160"/>
          </a:xfrm>
        </p:spPr>
        <p:txBody>
          <a:bodyPr/>
          <a:lstStyle/>
          <a:p>
            <a:endParaRPr lang="en-US" dirty="0"/>
          </a:p>
        </p:txBody>
      </p:sp>
      <p:sp>
        <p:nvSpPr>
          <p:cNvPr id="19" name="Text Placeholder 2"/>
          <p:cNvSpPr>
            <a:spLocks noGrp="1"/>
          </p:cNvSpPr>
          <p:nvPr>
            <p:ph type="body" idx="1"/>
          </p:nvPr>
        </p:nvSpPr>
        <p:spPr>
          <a:xfrm>
            <a:off x="82296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1" name="Text Placeholder 3"/>
          <p:cNvSpPr>
            <a:spLocks noGrp="1"/>
          </p:cNvSpPr>
          <p:nvPr>
            <p:ph type="body" sz="half" idx="18"/>
          </p:nvPr>
        </p:nvSpPr>
        <p:spPr>
          <a:xfrm>
            <a:off x="82296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2" name="Text Placeholder 4"/>
          <p:cNvSpPr>
            <a:spLocks noGrp="1"/>
          </p:cNvSpPr>
          <p:nvPr>
            <p:ph type="body" sz="quarter" idx="3"/>
          </p:nvPr>
        </p:nvSpPr>
        <p:spPr>
          <a:xfrm>
            <a:off x="438912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4" name="Text Placeholder 3"/>
          <p:cNvSpPr>
            <a:spLocks noGrp="1"/>
          </p:cNvSpPr>
          <p:nvPr>
            <p:ph type="body" sz="half" idx="19"/>
          </p:nvPr>
        </p:nvSpPr>
        <p:spPr>
          <a:xfrm>
            <a:off x="438912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25" name="Text Placeholder 4"/>
          <p:cNvSpPr>
            <a:spLocks noGrp="1"/>
          </p:cNvSpPr>
          <p:nvPr>
            <p:ph type="body" sz="quarter" idx="13"/>
          </p:nvPr>
        </p:nvSpPr>
        <p:spPr>
          <a:xfrm>
            <a:off x="7955280" y="4389120"/>
            <a:ext cx="3383280" cy="548640"/>
          </a:xfrm>
        </p:spPr>
        <p:txBody>
          <a:bodyPr anchor="b">
            <a:noAutofit/>
          </a:bodyPr>
          <a:lstStyle>
            <a:lvl1pPr marL="0" indent="0">
              <a:lnSpc>
                <a:spcPct val="90000"/>
              </a:lnSpc>
              <a:buNone/>
              <a:defRPr sz="2000" b="0" cap="all" baseline="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US" dirty="0"/>
          </a:p>
        </p:txBody>
      </p:sp>
      <p:sp>
        <p:nvSpPr>
          <p:cNvPr id="27" name="Text Placeholder 3"/>
          <p:cNvSpPr>
            <a:spLocks noGrp="1"/>
          </p:cNvSpPr>
          <p:nvPr>
            <p:ph type="body" sz="half" idx="20"/>
          </p:nvPr>
        </p:nvSpPr>
        <p:spPr>
          <a:xfrm>
            <a:off x="7955280" y="5029200"/>
            <a:ext cx="3383280" cy="73152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a:p>
        </p:txBody>
      </p:sp>
      <p:sp>
        <p:nvSpPr>
          <p:cNvPr id="6" name="Picture Placeholder 5"/>
          <p:cNvSpPr>
            <a:spLocks noGrp="1"/>
          </p:cNvSpPr>
          <p:nvPr>
            <p:ph type="pic" sz="quarter" idx="23"/>
          </p:nvPr>
        </p:nvSpPr>
        <p:spPr>
          <a:xfrm>
            <a:off x="822960" y="1645920"/>
            <a:ext cx="3382963" cy="2651760"/>
          </a:xfrm>
        </p:spPr>
        <p:txBody>
          <a:bodyPr/>
          <a:lstStyle/>
          <a:p>
            <a:endParaRPr lang="en-US" dirty="0"/>
          </a:p>
        </p:txBody>
      </p:sp>
      <p:sp>
        <p:nvSpPr>
          <p:cNvPr id="17" name="Picture Placeholder 5"/>
          <p:cNvSpPr>
            <a:spLocks noGrp="1"/>
          </p:cNvSpPr>
          <p:nvPr>
            <p:ph type="pic" sz="quarter" idx="24"/>
          </p:nvPr>
        </p:nvSpPr>
        <p:spPr>
          <a:xfrm>
            <a:off x="4389120" y="1645920"/>
            <a:ext cx="3382963" cy="2651760"/>
          </a:xfrm>
        </p:spPr>
        <p:txBody>
          <a:bodyPr/>
          <a:lstStyle/>
          <a:p>
            <a:endParaRPr lang="en-US" dirty="0"/>
          </a:p>
        </p:txBody>
      </p:sp>
      <p:sp>
        <p:nvSpPr>
          <p:cNvPr id="18" name="Picture Placeholder 5"/>
          <p:cNvSpPr>
            <a:spLocks noGrp="1"/>
          </p:cNvSpPr>
          <p:nvPr>
            <p:ph type="pic" sz="quarter" idx="25"/>
          </p:nvPr>
        </p:nvSpPr>
        <p:spPr>
          <a:xfrm>
            <a:off x="7955280" y="1645920"/>
            <a:ext cx="3382963" cy="2651760"/>
          </a:xfrm>
        </p:spPr>
        <p:txBody>
          <a:bodyPr/>
          <a:lstStyle/>
          <a:p>
            <a:endParaRPr lang="en-US" dirty="0"/>
          </a:p>
        </p:txBody>
      </p:sp>
      <p:sp>
        <p:nvSpPr>
          <p:cNvPr id="16" name="Slide Number Placeholder 5"/>
          <p:cNvSpPr>
            <a:spLocks noGrp="1"/>
          </p:cNvSpPr>
          <p:nvPr>
            <p:ph type="sldNum" sz="quarter" idx="12"/>
          </p:nvPr>
        </p:nvSpPr>
        <p:spPr>
          <a:xfrm>
            <a:off x="822960" y="6126480"/>
            <a:ext cx="457200" cy="365125"/>
          </a:xfrm>
        </p:spPr>
        <p:txBody>
          <a:bodyPr/>
          <a:lstStyle/>
          <a:p>
            <a:fld id="{6D22F896-40B5-4ADD-8801-0D06FADFA095}" type="slidenum">
              <a:rPr lang="en-US" smtClean="0"/>
              <a:t>‹#›</a:t>
            </a:fld>
            <a:endParaRPr lang="en-US" dirty="0"/>
          </a:p>
        </p:txBody>
      </p:sp>
      <p:sp>
        <p:nvSpPr>
          <p:cNvPr id="20" name="Footer Placeholder 4"/>
          <p:cNvSpPr>
            <a:spLocks noGrp="1"/>
          </p:cNvSpPr>
          <p:nvPr>
            <p:ph type="ftr" sz="quarter" idx="11"/>
          </p:nvPr>
        </p:nvSpPr>
        <p:spPr>
          <a:xfrm>
            <a:off x="1371600" y="6126480"/>
            <a:ext cx="7772400" cy="365125"/>
          </a:xfrm>
        </p:spPr>
        <p:txBody>
          <a:bodyPr/>
          <a:lstStyle>
            <a:lvl1pPr>
              <a:defRPr cap="none"/>
            </a:lvl1pPr>
          </a:lstStyle>
          <a:p>
            <a:r>
              <a:rPr lang="en-US" dirty="0"/>
              <a:t>[FROM TOP MENU, SELECT "INSERT" THEN CLICK "HEADER &amp; FOOTER" TO ADD PRESENTATION TITLE  AND DATE UNDER "FOOTER", THEN "APPLY TO ALL"]</a:t>
            </a:r>
          </a:p>
        </p:txBody>
      </p:sp>
    </p:spTree>
    <p:extLst>
      <p:ext uri="{BB962C8B-B14F-4D97-AF65-F5344CB8AC3E}">
        <p14:creationId xmlns:p14="http://schemas.microsoft.com/office/powerpoint/2010/main" val="291687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914400" y="274320"/>
            <a:ext cx="10698480" cy="1463040"/>
          </a:xfrm>
          <a:noFill/>
          <a:ln w="38100">
            <a:noFill/>
          </a:ln>
        </p:spPr>
        <p:txBody>
          <a:bodyPr lIns="72000" tIns="72000" rIns="72000" bIns="72000" anchor="ctr" anchorCtr="0">
            <a:normAutofit/>
          </a:bodyPr>
          <a:lstStyle>
            <a:lvl1pPr algn="l">
              <a:defRPr sz="4000" cap="none" spc="0" baseline="0">
                <a:solidFill>
                  <a:srgbClr val="000000"/>
                </a:solidFill>
              </a:defRPr>
            </a:lvl1pPr>
          </a:lstStyle>
          <a:p>
            <a:endParaRPr lang="en-US" noProof="0" dirty="0"/>
          </a:p>
        </p:txBody>
      </p:sp>
      <p:sp>
        <p:nvSpPr>
          <p:cNvPr id="3" name="Content Placeholder 2"/>
          <p:cNvSpPr>
            <a:spLocks noGrp="1"/>
          </p:cNvSpPr>
          <p:nvPr>
            <p:ph idx="1"/>
          </p:nvPr>
        </p:nvSpPr>
        <p:spPr>
          <a:xfrm>
            <a:off x="914400" y="1828800"/>
            <a:ext cx="10698480" cy="3657600"/>
          </a:xfrm>
        </p:spPr>
        <p:txBody>
          <a:bodyPr numCol="1" spcCol="108000">
            <a:normAutofit/>
          </a:bodyPr>
          <a:lstStyle>
            <a:lvl1pPr marL="457200" indent="-457200" algn="l">
              <a:spcAft>
                <a:spcPts val="1200"/>
              </a:spcAft>
              <a:buClr>
                <a:schemeClr val="accent6"/>
              </a:buClr>
              <a:buFont typeface="Arial" panose="020B0604020202020204" pitchFamily="34" charset="0"/>
              <a:buChar char="•"/>
              <a:defRPr sz="2800">
                <a:solidFill>
                  <a:srgbClr val="000000"/>
                </a:solidFill>
              </a:defRPr>
            </a:lvl1pPr>
            <a:lvl2pPr marL="571500" indent="-342900" algn="l">
              <a:spcAft>
                <a:spcPts val="1200"/>
              </a:spcAft>
              <a:buClr>
                <a:schemeClr val="accent6"/>
              </a:buClr>
              <a:buFont typeface="Courier New" panose="02070309020205020404" pitchFamily="49" charset="0"/>
              <a:buChar char="o"/>
              <a:defRPr sz="2400">
                <a:solidFill>
                  <a:srgbClr val="000000"/>
                </a:solidFill>
              </a:defRPr>
            </a:lvl2pPr>
            <a:lvl3pPr marL="685800" indent="-228600" algn="l">
              <a:spcAft>
                <a:spcPts val="1200"/>
              </a:spcAft>
              <a:buClr>
                <a:schemeClr val="accent6"/>
              </a:buClr>
              <a:buFont typeface="Wingdings" panose="05000000000000000000" pitchFamily="2" charset="2"/>
              <a:buChar char="§"/>
              <a:defRPr sz="2000">
                <a:solidFill>
                  <a:srgbClr val="000000"/>
                </a:solidFill>
              </a:defRPr>
            </a:lvl3pPr>
            <a:lvl4pPr marL="1143000" indent="-457200" algn="l">
              <a:spcBef>
                <a:spcPts val="0"/>
              </a:spcBef>
              <a:spcAft>
                <a:spcPts val="1200"/>
              </a:spcAft>
              <a:buClr>
                <a:schemeClr val="accent6"/>
              </a:buClr>
              <a:buFont typeface="+mj-lt"/>
              <a:buAutoNum type="arabicPeriod"/>
              <a:defRPr sz="1800">
                <a:solidFill>
                  <a:srgbClr val="000000"/>
                </a:solidFill>
              </a:defRPr>
            </a:lvl4pPr>
            <a:lvl5pPr marL="1371600" indent="-457200" algn="l">
              <a:spcAft>
                <a:spcPts val="1200"/>
              </a:spcAft>
              <a:buClr>
                <a:schemeClr val="accent6"/>
              </a:buClr>
              <a:buFont typeface="+mj-lt"/>
              <a:buAutoNum type="alphaLcPeriod"/>
              <a:defRPr sz="1600">
                <a:solidFill>
                  <a:srgbClr val="000000"/>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r>
              <a:rPr lang="en-US" dirty="0"/>
              <a:t>Send questions to CAPUniversity@cap-az.com</a:t>
            </a:r>
          </a:p>
        </p:txBody>
      </p:sp>
      <p:sp>
        <p:nvSpPr>
          <p:cNvPr id="4" name="Rectangle 3">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3861" y="5653999"/>
            <a:ext cx="1478538" cy="904857"/>
          </a:xfrm>
          <a:prstGeom prst="rect">
            <a:avLst/>
          </a:prstGeom>
        </p:spPr>
      </p:pic>
      <p:sp>
        <p:nvSpPr>
          <p:cNvPr id="11" name="Slide Number Placeholder 8"/>
          <p:cNvSpPr txBox="1">
            <a:spLocks/>
          </p:cNvSpPr>
          <p:nvPr userDrawn="1"/>
        </p:nvSpPr>
        <p:spPr>
          <a:xfrm>
            <a:off x="1056315" y="59131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mtClean="0"/>
              <a:pPr/>
              <a:t>‹#›</a:t>
            </a:fld>
            <a:endParaRPr lang="en-US" dirty="0"/>
          </a:p>
        </p:txBody>
      </p:sp>
      <p:sp>
        <p:nvSpPr>
          <p:cNvPr id="13"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r>
              <a:rPr lang="en-US" dirty="0"/>
              <a:t>9/20/23</a:t>
            </a:r>
          </a:p>
        </p:txBody>
      </p:sp>
    </p:spTree>
    <p:extLst>
      <p:ext uri="{BB962C8B-B14F-4D97-AF65-F5344CB8AC3E}">
        <p14:creationId xmlns:p14="http://schemas.microsoft.com/office/powerpoint/2010/main" val="79116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Text and Image: Option 2">
    <p:spTree>
      <p:nvGrpSpPr>
        <p:cNvPr id="1" name=""/>
        <p:cNvGrpSpPr/>
        <p:nvPr/>
      </p:nvGrpSpPr>
      <p:grpSpPr>
        <a:xfrm>
          <a:off x="0" y="0"/>
          <a:ext cx="0" cy="0"/>
          <a:chOff x="0" y="0"/>
          <a:chExt cx="0" cy="0"/>
        </a:xfrm>
      </p:grpSpPr>
      <p:sp>
        <p:nvSpPr>
          <p:cNvPr id="13" name="Picture Placeholder 10"/>
          <p:cNvSpPr>
            <a:spLocks noGrp="1"/>
          </p:cNvSpPr>
          <p:nvPr>
            <p:ph type="pic" sz="quarter" idx="15"/>
          </p:nvPr>
        </p:nvSpPr>
        <p:spPr>
          <a:xfrm>
            <a:off x="6583680" y="1828800"/>
            <a:ext cx="5029200" cy="3657600"/>
          </a:xfrm>
        </p:spPr>
        <p:txBody>
          <a:bodyPr/>
          <a:lstStyle/>
          <a:p>
            <a:r>
              <a:rPr lang="en-US" dirty="0"/>
              <a:t>Click icon to add picture</a:t>
            </a:r>
            <a:endParaRPr lang="en-GB" dirty="0"/>
          </a:p>
        </p:txBody>
      </p:sp>
      <p:sp>
        <p:nvSpPr>
          <p:cNvPr id="8" name="Content Placeholder 2"/>
          <p:cNvSpPr>
            <a:spLocks noGrp="1"/>
          </p:cNvSpPr>
          <p:nvPr>
            <p:ph idx="1"/>
          </p:nvPr>
        </p:nvSpPr>
        <p:spPr>
          <a:xfrm>
            <a:off x="914400" y="1828800"/>
            <a:ext cx="5486400" cy="3840480"/>
          </a:xfrm>
        </p:spPr>
        <p:txBody>
          <a:bodyPr/>
          <a:lstStyle>
            <a:lvl1pPr marL="457200" indent="-457200">
              <a:buClr>
                <a:schemeClr val="accent6"/>
              </a:buClr>
              <a:buFont typeface="Arial" panose="020B0604020202020204" pitchFamily="34" charset="0"/>
              <a:buChar char="•"/>
              <a:defRPr/>
            </a:lvl1pPr>
            <a:lvl2pPr marL="457200" indent="-228600">
              <a:buClr>
                <a:schemeClr val="accent6"/>
              </a:buClr>
              <a:buFont typeface="Courier New" panose="02070309020205020404" pitchFamily="49" charset="0"/>
              <a:buChar char="o"/>
              <a:defRPr/>
            </a:lvl2pPr>
            <a:lvl3pPr marL="685800" indent="-228600">
              <a:buClr>
                <a:schemeClr val="accent6"/>
              </a:buClr>
              <a:buFont typeface="Wingdings" panose="05000000000000000000" pitchFamily="2" charset="2"/>
              <a:buChar char="§"/>
              <a:defRPr/>
            </a:lvl3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a:xfrm>
            <a:off x="914400" y="274320"/>
            <a:ext cx="10698480" cy="1463040"/>
          </a:xfrm>
        </p:spPr>
        <p:txBody>
          <a:bodyPr lIns="73152" tIns="73152" rIns="73152" bIns="73152"/>
          <a:lstStyle>
            <a:lvl1pPr algn="l">
              <a:defRPr/>
            </a:lvl1pPr>
          </a:lstStyle>
          <a:p>
            <a:endParaRPr lang="en-US" dirty="0"/>
          </a:p>
        </p:txBody>
      </p:sp>
      <p:sp>
        <p:nvSpPr>
          <p:cNvPr id="11" name="Footer Placeholder 7"/>
          <p:cNvSpPr>
            <a:spLocks noGrp="1"/>
          </p:cNvSpPr>
          <p:nvPr>
            <p:ph type="ftr" sz="quarter" idx="11"/>
          </p:nvPr>
        </p:nvSpPr>
        <p:spPr>
          <a:xfrm>
            <a:off x="1613662" y="5934016"/>
            <a:ext cx="6089032" cy="320040"/>
          </a:xfrm>
        </p:spPr>
        <p:txBody>
          <a:bodyPr/>
          <a:lstStyle>
            <a:lvl1pPr>
              <a:defRPr sz="1200">
                <a:solidFill>
                  <a:srgbClr val="000000"/>
                </a:solidFill>
              </a:defRPr>
            </a:lvl1pPr>
          </a:lstStyle>
          <a:p>
            <a:r>
              <a:rPr lang="en-US" dirty="0"/>
              <a:t>Send questions to CAPUniversity@cap-az.com</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03861" y="5653999"/>
            <a:ext cx="1478538" cy="904857"/>
          </a:xfrm>
          <a:prstGeom prst="rect">
            <a:avLst/>
          </a:prstGeom>
        </p:spPr>
      </p:pic>
      <p:sp>
        <p:nvSpPr>
          <p:cNvPr id="14" name="Slide Number Placeholder 8"/>
          <p:cNvSpPr txBox="1">
            <a:spLocks/>
          </p:cNvSpPr>
          <p:nvPr userDrawn="1"/>
        </p:nvSpPr>
        <p:spPr>
          <a:xfrm>
            <a:off x="1056315" y="59131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2F0A33C-B6D6-454E-A4EA-5198AC78DEE3}" type="slidenum">
              <a:rPr lang="en-US" smtClean="0"/>
              <a:pPr/>
              <a:t>‹#›</a:t>
            </a:fld>
            <a:endParaRPr lang="en-US" dirty="0"/>
          </a:p>
        </p:txBody>
      </p:sp>
      <p:sp>
        <p:nvSpPr>
          <p:cNvPr id="15" name="Date Placeholder 6"/>
          <p:cNvSpPr>
            <a:spLocks noGrp="1"/>
          </p:cNvSpPr>
          <p:nvPr>
            <p:ph type="dt" sz="half" idx="10"/>
          </p:nvPr>
        </p:nvSpPr>
        <p:spPr>
          <a:xfrm>
            <a:off x="7886441" y="5931408"/>
            <a:ext cx="2025832" cy="323968"/>
          </a:xfrm>
        </p:spPr>
        <p:txBody>
          <a:bodyPr/>
          <a:lstStyle>
            <a:lvl1pPr>
              <a:defRPr sz="1200">
                <a:solidFill>
                  <a:srgbClr val="000000"/>
                </a:solidFill>
              </a:defRPr>
            </a:lvl1pPr>
          </a:lstStyle>
          <a:p>
            <a:r>
              <a:rPr lang="en-US" dirty="0"/>
              <a:t>9/20/23</a:t>
            </a:r>
          </a:p>
        </p:txBody>
      </p:sp>
      <p:sp>
        <p:nvSpPr>
          <p:cNvPr id="16" name="Rectangle 15">
            <a:extLst>
              <a:ext uri="{FF2B5EF4-FFF2-40B4-BE49-F238E27FC236}">
                <a16:creationId xmlns:a16="http://schemas.microsoft.com/office/drawing/2014/main" id="{DC5B8FA8-6A22-40E7-B3E9-A963C93B51FA}"/>
              </a:ext>
            </a:extLst>
          </p:cNvPr>
          <p:cNvSpPr/>
          <p:nvPr userDrawn="1"/>
        </p:nvSpPr>
        <p:spPr>
          <a:xfrm>
            <a:off x="0" y="274320"/>
            <a:ext cx="457200" cy="1463040"/>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2704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1</a:t>
            </a:r>
          </a:p>
        </p:txBody>
      </p:sp>
      <p:sp>
        <p:nvSpPr>
          <p:cNvPr id="3" name="Subtitle 2"/>
          <p:cNvSpPr>
            <a:spLocks noGrp="1"/>
          </p:cNvSpPr>
          <p:nvPr>
            <p:ph type="subTitle" idx="1" hasCustomPrompt="1"/>
          </p:nvPr>
        </p:nvSpPr>
        <p:spPr>
          <a:xfrm>
            <a:off x="1828802"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4" name="Date Placeholder 3"/>
          <p:cNvSpPr>
            <a:spLocks noGrp="1"/>
          </p:cNvSpPr>
          <p:nvPr>
            <p:ph type="dt" sz="half" idx="10"/>
          </p:nvPr>
        </p:nvSpPr>
        <p:spPr/>
        <p:txBody>
          <a:bodyPr/>
          <a:lstStyle/>
          <a:p>
            <a:endParaRPr lang="en-GB" dirty="0"/>
          </a:p>
        </p:txBody>
      </p:sp>
      <p:sp>
        <p:nvSpPr>
          <p:cNvPr id="10"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9" name="Picture 8"/>
          <p:cNvPicPr>
            <a:picLocks noChangeAspect="1"/>
          </p:cNvPicPr>
          <p:nvPr userDrawn="1"/>
        </p:nvPicPr>
        <p:blipFill>
          <a:blip r:embed="rId3"/>
          <a:srcRect l="15485" t="26506" r="15485" b="26506"/>
          <a:stretch>
            <a:fillRect/>
          </a:stretch>
        </p:blipFill>
        <p:spPr>
          <a:xfrm>
            <a:off x="4311375" y="901149"/>
            <a:ext cx="3569253" cy="1309755"/>
          </a:xfrm>
          <a:prstGeom prst="rect">
            <a:avLst/>
          </a:prstGeom>
        </p:spPr>
      </p:pic>
      <p:sp>
        <p:nvSpPr>
          <p:cNvPr id="11" name="TextBox 10"/>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26264207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864">
          <p15:clr>
            <a:srgbClr val="FBAE40"/>
          </p15:clr>
        </p15:guide>
        <p15:guide id="4" pos="489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p>
        </p:txBody>
      </p:sp>
      <p:sp>
        <p:nvSpPr>
          <p:cNvPr id="16"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2</a:t>
            </a:r>
          </a:p>
        </p:txBody>
      </p:sp>
      <p:sp>
        <p:nvSpPr>
          <p:cNvPr id="17" name="Subtitle 2"/>
          <p:cNvSpPr>
            <a:spLocks noGrp="1"/>
          </p:cNvSpPr>
          <p:nvPr>
            <p:ph type="subTitle" idx="1" hasCustomPrompt="1"/>
          </p:nvPr>
        </p:nvSpPr>
        <p:spPr>
          <a:xfrm>
            <a:off x="1828801"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18"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7" name="Picture 6"/>
          <p:cNvPicPr>
            <a:picLocks noChangeAspect="1"/>
          </p:cNvPicPr>
          <p:nvPr userDrawn="1"/>
        </p:nvPicPr>
        <p:blipFill>
          <a:blip r:embed="rId3"/>
          <a:srcRect l="15485" t="26506" r="15485" b="26506"/>
          <a:stretch>
            <a:fillRect/>
          </a:stretch>
        </p:blipFill>
        <p:spPr>
          <a:xfrm>
            <a:off x="4311375" y="901149"/>
            <a:ext cx="3569253" cy="1309755"/>
          </a:xfrm>
          <a:prstGeom prst="rect">
            <a:avLst/>
          </a:prstGeom>
        </p:spPr>
      </p:pic>
      <p:sp>
        <p:nvSpPr>
          <p:cNvPr id="8" name="TextBox 7"/>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88852025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v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p>
        </p:txBody>
      </p:sp>
      <p:sp>
        <p:nvSpPr>
          <p:cNvPr id="8" name="Title 1"/>
          <p:cNvSpPr>
            <a:spLocks noGrp="1"/>
          </p:cNvSpPr>
          <p:nvPr>
            <p:ph type="ctrTitle" hasCustomPrompt="1"/>
          </p:nvPr>
        </p:nvSpPr>
        <p:spPr>
          <a:xfrm>
            <a:off x="1828800" y="4881052"/>
            <a:ext cx="8534400" cy="771945"/>
          </a:xfrm>
        </p:spPr>
        <p:txBody>
          <a:bodyPr lIns="0" anchor="b" anchorCtr="0">
            <a:normAutofit/>
          </a:bodyPr>
          <a:lstStyle>
            <a:lvl1pPr algn="ctr">
              <a:defRPr sz="4267" b="1" baseline="0">
                <a:solidFill>
                  <a:srgbClr val="FFFFFF"/>
                </a:solidFill>
              </a:defRPr>
            </a:lvl1pPr>
          </a:lstStyle>
          <a:p>
            <a:r>
              <a:rPr lang="en-GB"/>
              <a:t>Title slide: Option 3</a:t>
            </a:r>
          </a:p>
        </p:txBody>
      </p:sp>
      <p:sp>
        <p:nvSpPr>
          <p:cNvPr id="9" name="Subtitle 2"/>
          <p:cNvSpPr>
            <a:spLocks noGrp="1"/>
          </p:cNvSpPr>
          <p:nvPr>
            <p:ph type="subTitle" idx="1" hasCustomPrompt="1"/>
          </p:nvPr>
        </p:nvSpPr>
        <p:spPr>
          <a:xfrm>
            <a:off x="1828801" y="5651619"/>
            <a:ext cx="8534399" cy="969608"/>
          </a:xfrm>
        </p:spPr>
        <p:txBody>
          <a:bodyPr>
            <a:normAutofit/>
          </a:bodyPr>
          <a:lstStyle>
            <a:lvl1pPr marL="0" indent="0" algn="ctr">
              <a:buNone/>
              <a:defRPr sz="2933" b="0" i="0">
                <a:solidFill>
                  <a:srgbClr val="FFFFFF"/>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Subtitle</a:t>
            </a:r>
          </a:p>
        </p:txBody>
      </p:sp>
      <p:sp>
        <p:nvSpPr>
          <p:cNvPr id="11" name="Text Placeholder 9"/>
          <p:cNvSpPr>
            <a:spLocks noGrp="1"/>
          </p:cNvSpPr>
          <p:nvPr>
            <p:ph type="body" sz="quarter" idx="13" hasCustomPrompt="1"/>
          </p:nvPr>
        </p:nvSpPr>
        <p:spPr>
          <a:xfrm>
            <a:off x="1828800" y="4659966"/>
            <a:ext cx="8534400" cy="209549"/>
          </a:xfrm>
        </p:spPr>
        <p:txBody>
          <a:bodyPr>
            <a:noAutofit/>
          </a:bodyPr>
          <a:lstStyle>
            <a:lvl1pPr marL="0" indent="0" algn="ctr">
              <a:buNone/>
              <a:defRPr sz="1400" b="0" i="0" cap="all">
                <a:solidFill>
                  <a:srgbClr val="FFFFFF"/>
                </a:solidFill>
                <a:latin typeface="Arial" panose="020B0604020202020204" pitchFamily="34" charset="0"/>
                <a:cs typeface="Arial" panose="020B0604020202020204" pitchFamily="34" charset="0"/>
              </a:defRPr>
            </a:lvl1pPr>
          </a:lstStyle>
          <a:p>
            <a:pPr lvl="0"/>
            <a:r>
              <a:rPr lang="en-GB"/>
              <a:t>Name Surname</a:t>
            </a:r>
          </a:p>
        </p:txBody>
      </p:sp>
      <p:pic>
        <p:nvPicPr>
          <p:cNvPr id="7" name="Picture 6"/>
          <p:cNvPicPr>
            <a:picLocks noChangeAspect="1"/>
          </p:cNvPicPr>
          <p:nvPr userDrawn="1"/>
        </p:nvPicPr>
        <p:blipFill>
          <a:blip r:embed="rId3"/>
          <a:srcRect l="15485" t="26506" r="15485" b="26506"/>
          <a:stretch>
            <a:fillRect/>
          </a:stretch>
        </p:blipFill>
        <p:spPr>
          <a:xfrm>
            <a:off x="4311375" y="901149"/>
            <a:ext cx="3569253" cy="1309755"/>
          </a:xfrm>
          <a:prstGeom prst="rect">
            <a:avLst/>
          </a:prstGeom>
        </p:spPr>
      </p:pic>
      <p:sp>
        <p:nvSpPr>
          <p:cNvPr id="10" name="TextBox 9"/>
          <p:cNvSpPr txBox="1"/>
          <p:nvPr userDrawn="1"/>
        </p:nvSpPr>
        <p:spPr>
          <a:xfrm>
            <a:off x="1828800" y="2983008"/>
            <a:ext cx="8534400" cy="609600"/>
          </a:xfrm>
          <a:prstGeom prst="rect">
            <a:avLst/>
          </a:prstGeom>
          <a:noFill/>
        </p:spPr>
        <p:txBody>
          <a:bodyPr wrap="square" rtlCol="0">
            <a:noAutofit/>
          </a:bodyPr>
          <a:lstStyle/>
          <a:p>
            <a:pPr algn="ctr"/>
            <a:r>
              <a:rPr lang="en-US" sz="3733" dirty="0">
                <a:solidFill>
                  <a:schemeClr val="bg1"/>
                </a:solidFill>
                <a:latin typeface="Arial Black" panose="020B0A04020102020204" pitchFamily="34" charset="0"/>
              </a:rPr>
              <a:t>YOUR WATER. YOUR FUTURE.</a:t>
            </a:r>
          </a:p>
        </p:txBody>
      </p:sp>
    </p:spTree>
    <p:extLst>
      <p:ext uri="{BB962C8B-B14F-4D97-AF65-F5344CB8AC3E}">
        <p14:creationId xmlns:p14="http://schemas.microsoft.com/office/powerpoint/2010/main" val="177513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77388" y="742121"/>
            <a:ext cx="7392000" cy="5388224"/>
          </a:xfrm>
        </p:spPr>
        <p:txBody>
          <a:bodyPr lIns="108000" tIns="46800" rIns="108000" bIns="46800"/>
          <a:lstStyle>
            <a:lvl1pPr>
              <a:defRPr>
                <a:solidFill>
                  <a:schemeClr val="tx1"/>
                </a:solidFill>
              </a:defRPr>
            </a:lvl1p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5"/>
          </p:nvPr>
        </p:nvSpPr>
        <p:spPr/>
        <p:txBody>
          <a:bodyPr/>
          <a:lstStyle/>
          <a:p>
            <a:endParaRPr lang="en-US" dirty="0"/>
          </a:p>
        </p:txBody>
      </p:sp>
      <p:sp>
        <p:nvSpPr>
          <p:cNvPr id="9" name="Footer Placeholder 8"/>
          <p:cNvSpPr>
            <a:spLocks noGrp="1"/>
          </p:cNvSpPr>
          <p:nvPr>
            <p:ph type="ftr" sz="quarter" idx="16"/>
          </p:nvPr>
        </p:nvSpPr>
        <p:spPr/>
        <p:txBody>
          <a:bodyPr/>
          <a:lstStyle/>
          <a:p>
            <a:r>
              <a:rPr lang="en-US"/>
              <a:t>CAP Legislative Water Briefing</a:t>
            </a:r>
            <a:endParaRPr lang="en-GB" dirty="0"/>
          </a:p>
        </p:txBody>
      </p:sp>
      <p:sp>
        <p:nvSpPr>
          <p:cNvPr id="10" name="Slide Number Placeholder 9"/>
          <p:cNvSpPr>
            <a:spLocks noGrp="1"/>
          </p:cNvSpPr>
          <p:nvPr>
            <p:ph type="sldNum" sz="quarter" idx="17"/>
          </p:nvPr>
        </p:nvSpPr>
        <p:spPr/>
        <p:txBody>
          <a:bodyPr/>
          <a:lstStyle/>
          <a:p>
            <a:fld id="{FC86A65E-82A9-2E44-B623-2C55316353C7}" type="slidenum">
              <a:rPr lang="en-US" smtClean="0"/>
              <a:t>‹#›</a:t>
            </a:fld>
            <a:endParaRPr lang="en-US" dirty="0"/>
          </a:p>
        </p:txBody>
      </p:sp>
      <p:sp>
        <p:nvSpPr>
          <p:cNvPr id="12" name="Title 11"/>
          <p:cNvSpPr>
            <a:spLocks noGrp="1"/>
          </p:cNvSpPr>
          <p:nvPr>
            <p:ph type="title" hasCustomPrompt="1"/>
          </p:nvPr>
        </p:nvSpPr>
        <p:spPr>
          <a:xfrm>
            <a:off x="517713" y="434710"/>
            <a:ext cx="3661139" cy="1061901"/>
          </a:xfrm>
        </p:spPr>
        <p:txBody>
          <a:bodyPr/>
          <a:lstStyle>
            <a:lvl1pPr>
              <a:defRPr/>
            </a:lvl1pPr>
          </a:lstStyle>
          <a:p>
            <a:r>
              <a:rPr lang="en-US"/>
              <a:t>Contents</a:t>
            </a:r>
          </a:p>
        </p:txBody>
      </p:sp>
    </p:spTree>
    <p:extLst>
      <p:ext uri="{BB962C8B-B14F-4D97-AF65-F5344CB8AC3E}">
        <p14:creationId xmlns:p14="http://schemas.microsoft.com/office/powerpoint/2010/main" val="771463949"/>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4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slide: v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rgbClr val="FFFFFF"/>
                </a:solidFill>
              </a:defRPr>
            </a:lvl1pPr>
          </a:lstStyle>
          <a:p>
            <a:r>
              <a:rPr lang="en-GB"/>
              <a:t>Divider slide: Option 1</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CAP Legislative Water Briefing</a:t>
            </a:r>
            <a:endParaRPr lang="en-GB" dirty="0"/>
          </a:p>
        </p:txBody>
      </p:sp>
      <p:sp>
        <p:nvSpPr>
          <p:cNvPr id="6" name="Slide Number Placeholder 5"/>
          <p:cNvSpPr>
            <a:spLocks noGrp="1"/>
          </p:cNvSpPr>
          <p:nvPr>
            <p:ph type="sldNum" sz="quarter" idx="12"/>
          </p:nvPr>
        </p:nvSpPr>
        <p:spPr>
          <a:xfrm>
            <a:off x="492314" y="6195551"/>
            <a:ext cx="439815" cy="365125"/>
          </a:xfrm>
        </p:spPr>
        <p:txBody>
          <a:bodyPr/>
          <a:lstStyle>
            <a:lvl1pPr>
              <a:defRPr>
                <a:solidFill>
                  <a:srgbClr val="FFFFFF"/>
                </a:solidFill>
              </a:defRPr>
            </a:lvl1pPr>
          </a:lstStyle>
          <a:p>
            <a:fld id="{FC86A65E-82A9-2E44-B623-2C55316353C7}" type="slidenum">
              <a:rPr lang="en-US"/>
              <a:t>‹#›</a:t>
            </a:fld>
            <a:endParaRPr lang="en-US" dirty="0"/>
          </a:p>
        </p:txBody>
      </p:sp>
      <p:sp>
        <p:nvSpPr>
          <p:cNvPr id="9" name="TextBox 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pic>
        <p:nvPicPr>
          <p:cNvPr id="17" name="Picture 16"/>
          <p:cNvPicPr>
            <a:picLocks noChangeAspect="1"/>
          </p:cNvPicPr>
          <p:nvPr userDrawn="1"/>
        </p:nvPicPr>
        <p:blipFill>
          <a:blip r:embed="rId2"/>
          <a:srcRect/>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888861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Divider 2">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nature, valley, canyon&#10;&#10;Description automatically generated">
            <a:extLst>
              <a:ext uri="{FF2B5EF4-FFF2-40B4-BE49-F238E27FC236}">
                <a16:creationId xmlns:a16="http://schemas.microsoft.com/office/drawing/2014/main" id="{4A1D9D74-C3A9-B8F4-C9CD-FC982B5904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2090B5-52EE-D992-DB73-69FA40DE2F41}"/>
              </a:ext>
            </a:extLst>
          </p:cNvPr>
          <p:cNvSpPr>
            <a:spLocks noGrp="1"/>
          </p:cNvSpPr>
          <p:nvPr>
            <p:ph type="title"/>
          </p:nvPr>
        </p:nvSpPr>
        <p:spPr>
          <a:xfrm>
            <a:off x="457198" y="1709738"/>
            <a:ext cx="11247120" cy="2468880"/>
          </a:xfrm>
        </p:spPr>
        <p:txBody>
          <a:bodyPr anchor="b">
            <a:normAutofit/>
          </a:bodyPr>
          <a:lstStyle>
            <a:lvl1pPr>
              <a:defRPr sz="44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2A8FDF-900D-CEAD-5567-F7955781595D}"/>
              </a:ext>
            </a:extLst>
          </p:cNvPr>
          <p:cNvSpPr>
            <a:spLocks noGrp="1"/>
          </p:cNvSpPr>
          <p:nvPr>
            <p:ph type="body" idx="1" hasCustomPrompt="1"/>
          </p:nvPr>
        </p:nvSpPr>
        <p:spPr>
          <a:xfrm>
            <a:off x="457198" y="4297680"/>
            <a:ext cx="11247120" cy="1500187"/>
          </a:xfrm>
        </p:spPr>
        <p:txBody>
          <a:bodyPr>
            <a:normAutofit/>
          </a:bodyPr>
          <a:lstStyle>
            <a:lvl1pPr marL="0" indent="0">
              <a:buNone/>
              <a:defRPr sz="22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r>
              <a:rPr lang="en-US" dirty="0">
                <a:solidFill>
                  <a:schemeClr val="bg1"/>
                </a:solidFill>
              </a:rPr>
              <a:t>This can be simple text or you could add an image to the background and change the color of the text to be visible</a:t>
            </a:r>
          </a:p>
        </p:txBody>
      </p:sp>
      <p:sp>
        <p:nvSpPr>
          <p:cNvPr id="5" name="Footer Placeholder 4">
            <a:extLst>
              <a:ext uri="{FF2B5EF4-FFF2-40B4-BE49-F238E27FC236}">
                <a16:creationId xmlns:a16="http://schemas.microsoft.com/office/drawing/2014/main" id="{F6CDA5F4-622D-A2B4-CFA6-3A5B74CB3A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975E2D-6110-F006-2463-AA249A4C0004}"/>
              </a:ext>
            </a:extLst>
          </p:cNvPr>
          <p:cNvSpPr>
            <a:spLocks noGrp="1"/>
          </p:cNvSpPr>
          <p:nvPr>
            <p:ph type="sldNum" sz="quarter" idx="12"/>
          </p:nvPr>
        </p:nvSpPr>
        <p:spPr/>
        <p:txBody>
          <a:bodyPr/>
          <a:lstStyle/>
          <a:p>
            <a:fld id="{CDE5A6A7-9B4C-4F28-AF72-280E79B89130}" type="slidenum">
              <a:rPr lang="en-US" smtClean="0"/>
              <a:t>‹#›</a:t>
            </a:fld>
            <a:endParaRPr lang="en-US" dirty="0"/>
          </a:p>
        </p:txBody>
      </p:sp>
      <p:pic>
        <p:nvPicPr>
          <p:cNvPr id="9" name="Picture 8" descr="A black and white logo&#10;&#10;Description automatically generated">
            <a:extLst>
              <a:ext uri="{FF2B5EF4-FFF2-40B4-BE49-F238E27FC236}">
                <a16:creationId xmlns:a16="http://schemas.microsoft.com/office/drawing/2014/main" id="{666B1CF8-F8DB-278F-4F43-C1199A8D66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07038" y="6358407"/>
            <a:ext cx="1097280" cy="375894"/>
          </a:xfrm>
          <a:prstGeom prst="rect">
            <a:avLst/>
          </a:prstGeom>
        </p:spPr>
      </p:pic>
    </p:spTree>
    <p:extLst>
      <p:ext uri="{BB962C8B-B14F-4D97-AF65-F5344CB8AC3E}">
        <p14:creationId xmlns:p14="http://schemas.microsoft.com/office/powerpoint/2010/main" val="3393825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ivider slide: v2">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rcRect/>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chemeClr val="bg1"/>
                </a:solidFill>
              </a:defRPr>
            </a:lvl1pPr>
          </a:lstStyle>
          <a:p>
            <a:r>
              <a:rPr lang="en-GB"/>
              <a:t>Divider slide: Option 2</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CAP Legislative Water Briefing</a:t>
            </a:r>
            <a:endParaRPr lang="en-GB" dirty="0"/>
          </a:p>
        </p:txBody>
      </p:sp>
      <p:sp>
        <p:nvSpPr>
          <p:cNvPr id="6" name="Slide Number Placeholder 5"/>
          <p:cNvSpPr>
            <a:spLocks noGrp="1"/>
          </p:cNvSpPr>
          <p:nvPr>
            <p:ph type="sldNum" sz="quarter" idx="12"/>
          </p:nvPr>
        </p:nvSpPr>
        <p:spPr>
          <a:xfrm>
            <a:off x="492314" y="6194787"/>
            <a:ext cx="439815" cy="365125"/>
          </a:xfrm>
        </p:spPr>
        <p:txBody>
          <a:bodyPr/>
          <a:lstStyle>
            <a:lvl1pPr>
              <a:defRPr>
                <a:solidFill>
                  <a:srgbClr val="FFFFFF"/>
                </a:solidFill>
              </a:defRPr>
            </a:lvl1pPr>
          </a:lstStyle>
          <a:p>
            <a:fld id="{FC86A65E-82A9-2E44-B623-2C55316353C7}" type="slidenum">
              <a:rPr lang="en-US"/>
              <a:t>‹#›</a:t>
            </a:fld>
            <a:endParaRPr lang="en-US" dirty="0"/>
          </a:p>
        </p:txBody>
      </p:sp>
      <p:sp>
        <p:nvSpPr>
          <p:cNvPr id="9" name="TextBox 8"/>
          <p:cNvSpPr txBox="1"/>
          <p:nvPr userDrawn="1"/>
        </p:nvSpPr>
        <p:spPr>
          <a:xfrm>
            <a:off x="817163" y="6245587"/>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pic>
        <p:nvPicPr>
          <p:cNvPr id="14" name="Picture 13"/>
          <p:cNvPicPr>
            <a:picLocks noChangeAspect="1"/>
          </p:cNvPicPr>
          <p:nvPr userDrawn="1"/>
        </p:nvPicPr>
        <p:blipFill>
          <a:blip r:embed="rId3"/>
          <a:srcRect/>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32923686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ivider slide: v3">
    <p:bg>
      <p:bgPr>
        <a:solidFill>
          <a:schemeClr val="accent3"/>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rcRect/>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2312" y="1631975"/>
            <a:ext cx="7924800" cy="2784375"/>
          </a:xfrm>
        </p:spPr>
        <p:txBody>
          <a:bodyPr anchor="t">
            <a:normAutofit/>
          </a:bodyPr>
          <a:lstStyle>
            <a:lvl1pPr algn="l">
              <a:defRPr sz="4267" b="1" cap="none">
                <a:solidFill>
                  <a:srgbClr val="FFFFFF"/>
                </a:solidFill>
              </a:defRPr>
            </a:lvl1pPr>
          </a:lstStyle>
          <a:p>
            <a:r>
              <a:rPr lang="en-GB"/>
              <a:t>Divider slide: Option 3</a:t>
            </a:r>
          </a:p>
        </p:txBody>
      </p:sp>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CAP Legislative Water Briefing</a:t>
            </a:r>
            <a:endParaRPr lang="en-GB" dirty="0"/>
          </a:p>
        </p:txBody>
      </p:sp>
      <p:sp>
        <p:nvSpPr>
          <p:cNvPr id="6" name="Slide Number Placeholder 5"/>
          <p:cNvSpPr>
            <a:spLocks noGrp="1"/>
          </p:cNvSpPr>
          <p:nvPr>
            <p:ph type="sldNum" sz="quarter" idx="12"/>
          </p:nvPr>
        </p:nvSpPr>
        <p:spPr>
          <a:xfrm>
            <a:off x="492314" y="6193986"/>
            <a:ext cx="439815" cy="365125"/>
          </a:xfrm>
        </p:spPr>
        <p:txBody>
          <a:bodyPr/>
          <a:lstStyle>
            <a:lvl1pPr>
              <a:defRPr>
                <a:solidFill>
                  <a:schemeClr val="bg1"/>
                </a:solidFill>
              </a:defRPr>
            </a:lvl1pPr>
          </a:lstStyle>
          <a:p>
            <a:fld id="{FC86A65E-82A9-2E44-B623-2C55316353C7}" type="slidenum">
              <a:rPr lang="en-US" smtClean="0"/>
              <a:t>‹#›</a:t>
            </a:fld>
            <a:endParaRPr lang="en-US" dirty="0"/>
          </a:p>
        </p:txBody>
      </p:sp>
      <p:sp>
        <p:nvSpPr>
          <p:cNvPr id="10" name="TextBox 9"/>
          <p:cNvSpPr txBox="1"/>
          <p:nvPr userDrawn="1"/>
        </p:nvSpPr>
        <p:spPr>
          <a:xfrm>
            <a:off x="817163" y="6244785"/>
            <a:ext cx="46488" cy="215444"/>
          </a:xfrm>
          <a:prstGeom prst="rect">
            <a:avLst/>
          </a:prstGeom>
          <a:noFill/>
        </p:spPr>
        <p:txBody>
          <a:bodyPr wrap="none" lIns="0" rIns="0" rtlCol="0">
            <a:spAutoFit/>
          </a:bodyPr>
          <a:lstStyle/>
          <a:p>
            <a:r>
              <a:rPr lang="en-GB" sz="800" b="0" i="0" dirty="0">
                <a:solidFill>
                  <a:schemeClr val="accent2"/>
                </a:solidFill>
                <a:latin typeface="Calibri Light"/>
                <a:cs typeface="Calibri Light"/>
              </a:rPr>
              <a:t>|</a:t>
            </a:r>
          </a:p>
        </p:txBody>
      </p:sp>
      <p:pic>
        <p:nvPicPr>
          <p:cNvPr id="15" name="Picture 14"/>
          <p:cNvPicPr>
            <a:picLocks noChangeAspect="1"/>
          </p:cNvPicPr>
          <p:nvPr userDrawn="1"/>
        </p:nvPicPr>
        <p:blipFill>
          <a:blip r:embed="rId3"/>
          <a:srcRect/>
          <a:stretch>
            <a:fillRect/>
          </a:stretch>
        </p:blipFill>
        <p:spPr>
          <a:xfrm>
            <a:off x="10036776" y="6008961"/>
            <a:ext cx="1582403" cy="730340"/>
          </a:xfrm>
          <a:prstGeom prst="rect">
            <a:avLst/>
          </a:prstGeom>
        </p:spPr>
      </p:pic>
    </p:spTree>
    <p:extLst>
      <p:ext uri="{BB962C8B-B14F-4D97-AF65-F5344CB8AC3E}">
        <p14:creationId xmlns:p14="http://schemas.microsoft.com/office/powerpoint/2010/main" val="29046504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US"/>
              <a:t>CAP Legislative Water Briefing</a:t>
            </a:r>
            <a:endParaRPr lang="en-GB" dirty="0"/>
          </a:p>
        </p:txBody>
      </p:sp>
      <p:sp>
        <p:nvSpPr>
          <p:cNvPr id="6" name="Slide Number Placeholder 5"/>
          <p:cNvSpPr>
            <a:spLocks noGrp="1"/>
          </p:cNvSpPr>
          <p:nvPr>
            <p:ph type="sldNum" sz="quarter" idx="12"/>
          </p:nvPr>
        </p:nvSpPr>
        <p:spPr/>
        <p:txBody>
          <a:bodyPr/>
          <a:lstStyle/>
          <a:p>
            <a:fld id="{FC86A65E-82A9-2E44-B623-2C55316353C7}" type="slidenum">
              <a:rPr/>
              <a:t>‹#›</a:t>
            </a:fld>
            <a:endParaRPr lang="en-GB" dirty="0"/>
          </a:p>
        </p:txBody>
      </p:sp>
      <p:sp>
        <p:nvSpPr>
          <p:cNvPr id="10" name="Content Placeholder 9"/>
          <p:cNvSpPr>
            <a:spLocks noGrp="1"/>
          </p:cNvSpPr>
          <p:nvPr>
            <p:ph sz="quarter" idx="13"/>
          </p:nvPr>
        </p:nvSpPr>
        <p:spPr>
          <a:xfrm>
            <a:off x="516937" y="1616281"/>
            <a:ext cx="11032936" cy="4511040"/>
          </a:xfrm>
        </p:spPr>
        <p:txBody>
          <a:bodyPr/>
          <a:lstStyle/>
          <a:p>
            <a:pPr lvl="0"/>
            <a:r>
              <a:rPr lang="en-US"/>
              <a:t>Edit Master text styles</a:t>
            </a:r>
          </a:p>
          <a:p>
            <a:pPr lvl="1"/>
            <a:r>
              <a:rPr lang="en-US"/>
              <a:t>Second level</a:t>
            </a:r>
          </a:p>
          <a:p>
            <a:pPr lvl="2"/>
            <a:r>
              <a:rPr lang="en-US"/>
              <a:t>Third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5553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AP blue background">
    <p:bg>
      <p:bgPr>
        <a:solidFill>
          <a:schemeClr val="accent3"/>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lvl1pPr>
              <a:defRPr>
                <a:solidFill>
                  <a:srgbClr val="FFFFFF"/>
                </a:solidFill>
              </a:defRPr>
            </a:lvl1pPr>
          </a:lstStyle>
          <a:p>
            <a:r>
              <a:rPr lang="en-US"/>
              <a:t>CAP Legislative Water Briefing</a:t>
            </a:r>
            <a:endParaRPr lang="en-GB"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C86A65E-82A9-2E44-B623-2C55316353C7}" type="slidenum">
              <a:rPr lang="en-US"/>
              <a:t>‹#›</a:t>
            </a:fld>
            <a:endParaRPr lang="en-US" dirty="0"/>
          </a:p>
        </p:txBody>
      </p:sp>
      <p:sp>
        <p:nvSpPr>
          <p:cNvPr id="17" name="Content Placeholder 2"/>
          <p:cNvSpPr>
            <a:spLocks noGrp="1"/>
          </p:cNvSpPr>
          <p:nvPr>
            <p:ph sz="quarter" idx="14"/>
          </p:nvPr>
        </p:nvSpPr>
        <p:spPr>
          <a:xfrm>
            <a:off x="516467" y="1600120"/>
            <a:ext cx="11034184" cy="4511040"/>
          </a:xfrm>
        </p:spPr>
        <p:txBody>
          <a:bodyPr/>
          <a:lstStyle>
            <a:lvl1pPr>
              <a:defRPr>
                <a:solidFill>
                  <a:schemeClr val="bg1"/>
                </a:solidFill>
              </a:defRPr>
            </a:lvl1pPr>
            <a:lvl2pPr>
              <a:defRPr>
                <a:solidFill>
                  <a:schemeClr val="accent3">
                    <a:lumMod val="20000"/>
                    <a:lumOff val="80000"/>
                  </a:schemeClr>
                </a:solidFill>
              </a:defRPr>
            </a:lvl2pPr>
            <a:lvl3pPr>
              <a:buClr>
                <a:schemeClr val="accent4">
                  <a:lumMod val="40000"/>
                  <a:lumOff val="60000"/>
                </a:schemeClr>
              </a:buClr>
              <a:defRPr>
                <a:solidFill>
                  <a:schemeClr val="accent4">
                    <a:lumMod val="40000"/>
                    <a:lumOff val="60000"/>
                  </a:schemeClr>
                </a:solidFill>
              </a:defRPr>
            </a:lvl3pPr>
            <a:lvl4pPr>
              <a:buClr>
                <a:schemeClr val="accent4">
                  <a:lumMod val="60000"/>
                  <a:lumOff val="40000"/>
                </a:schemeClr>
              </a:buClr>
              <a:defRPr>
                <a:solidFill>
                  <a:schemeClr val="accent4">
                    <a:lumMod val="60000"/>
                    <a:lumOff val="40000"/>
                  </a:schemeClr>
                </a:solidFill>
              </a:defRPr>
            </a:lvl4pPr>
            <a:lvl5pPr>
              <a:buClr>
                <a:schemeClr val="accent4">
                  <a:lumMod val="60000"/>
                  <a:lumOff val="40000"/>
                </a:schemeClr>
              </a:buClr>
              <a:defRPr>
                <a:solidFill>
                  <a:schemeClr val="accent4">
                    <a:lumMod val="60000"/>
                    <a:lumOff val="40000"/>
                  </a:schemeClr>
                </a:solidFill>
              </a:defRPr>
            </a:lvl5pPr>
          </a:lstStyle>
          <a:p>
            <a:pPr lvl="0"/>
            <a:r>
              <a:rPr lang="en-US"/>
              <a:t>Edit Master text styles</a:t>
            </a:r>
          </a:p>
          <a:p>
            <a:pPr lvl="1"/>
            <a:r>
              <a:rPr lang="en-US"/>
              <a:t>Second level</a:t>
            </a:r>
          </a:p>
          <a:p>
            <a:pPr lvl="2"/>
            <a:r>
              <a:rPr lang="en-US"/>
              <a:t>Third level</a:t>
            </a:r>
          </a:p>
        </p:txBody>
      </p:sp>
      <p:pic>
        <p:nvPicPr>
          <p:cNvPr id="18" name="Picture 17"/>
          <p:cNvPicPr>
            <a:picLocks noChangeAspect="1"/>
          </p:cNvPicPr>
          <p:nvPr userDrawn="1"/>
        </p:nvPicPr>
        <p:blipFill>
          <a:blip r:embed="rId2"/>
          <a:srcRect/>
          <a:stretch>
            <a:fillRect/>
          </a:stretch>
        </p:blipFill>
        <p:spPr>
          <a:xfrm>
            <a:off x="10036776" y="6008961"/>
            <a:ext cx="1582403" cy="73034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TextBox 1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spTree>
    <p:extLst>
      <p:ext uri="{BB962C8B-B14F-4D97-AF65-F5344CB8AC3E}">
        <p14:creationId xmlns:p14="http://schemas.microsoft.com/office/powerpoint/2010/main" val="21804559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AP tan background">
    <p:bg>
      <p:bgPr>
        <a:solidFill>
          <a:schemeClr val="accent4">
            <a:lumMod val="75000"/>
          </a:schemeClr>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lvl1pPr>
              <a:defRPr>
                <a:solidFill>
                  <a:srgbClr val="FFFFFF"/>
                </a:solidFill>
              </a:defRPr>
            </a:lvl1pPr>
          </a:lstStyle>
          <a:p>
            <a:r>
              <a:rPr lang="en-US"/>
              <a:t>CAP Legislative Water Briefing</a:t>
            </a:r>
            <a:endParaRPr lang="en-GB"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C86A65E-82A9-2E44-B623-2C55316353C7}" type="slidenum">
              <a:rPr lang="en-US"/>
              <a:t>‹#›</a:t>
            </a:fld>
            <a:endParaRPr lang="en-US" dirty="0"/>
          </a:p>
        </p:txBody>
      </p:sp>
      <p:sp>
        <p:nvSpPr>
          <p:cNvPr id="17" name="Content Placeholder 2"/>
          <p:cNvSpPr>
            <a:spLocks noGrp="1"/>
          </p:cNvSpPr>
          <p:nvPr>
            <p:ph sz="quarter" idx="14"/>
          </p:nvPr>
        </p:nvSpPr>
        <p:spPr>
          <a:xfrm>
            <a:off x="516467" y="1600120"/>
            <a:ext cx="11034184" cy="4511040"/>
          </a:xfrm>
        </p:spPr>
        <p:txBody>
          <a:bodyPr/>
          <a:lstStyle>
            <a:lvl1pPr>
              <a:defRPr>
                <a:solidFill>
                  <a:schemeClr val="bg1"/>
                </a:solidFill>
              </a:defRPr>
            </a:lvl1pPr>
            <a:lvl2pPr>
              <a:defRPr>
                <a:solidFill>
                  <a:schemeClr val="accent3">
                    <a:lumMod val="20000"/>
                    <a:lumOff val="80000"/>
                  </a:schemeClr>
                </a:solidFill>
              </a:defRPr>
            </a:lvl2pPr>
            <a:lvl3pPr algn="l">
              <a:buClr>
                <a:schemeClr val="accent4">
                  <a:lumMod val="40000"/>
                  <a:lumOff val="60000"/>
                </a:schemeClr>
              </a:buClr>
              <a:defRPr>
                <a:solidFill>
                  <a:schemeClr val="accent4">
                    <a:lumMod val="40000"/>
                    <a:lumOff val="60000"/>
                  </a:schemeClr>
                </a:solidFill>
              </a:defRPr>
            </a:lvl3pPr>
            <a:lvl4pPr algn="l">
              <a:buClr>
                <a:schemeClr val="accent4">
                  <a:lumMod val="60000"/>
                  <a:lumOff val="40000"/>
                </a:schemeClr>
              </a:buClr>
              <a:defRPr>
                <a:solidFill>
                  <a:schemeClr val="accent4">
                    <a:lumMod val="60000"/>
                    <a:lumOff val="40000"/>
                  </a:schemeClr>
                </a:solidFill>
              </a:defRPr>
            </a:lvl4pPr>
            <a:lvl5pPr algn="l">
              <a:buClr>
                <a:schemeClr val="accent4">
                  <a:lumMod val="60000"/>
                  <a:lumOff val="40000"/>
                </a:schemeClr>
              </a:buClr>
              <a:defRPr>
                <a:solidFill>
                  <a:schemeClr val="accent4">
                    <a:lumMod val="60000"/>
                    <a:lumOff val="40000"/>
                  </a:schemeClr>
                </a:solidFill>
              </a:defRPr>
            </a:lvl5pPr>
          </a:lstStyle>
          <a:p>
            <a:pPr lvl="0"/>
            <a:r>
              <a:rPr lang="en-US"/>
              <a:t>Edit Master text styles</a:t>
            </a:r>
          </a:p>
          <a:p>
            <a:pPr lvl="1"/>
            <a:r>
              <a:rPr lang="en-US"/>
              <a:t>Second level</a:t>
            </a:r>
          </a:p>
          <a:p>
            <a:pPr lvl="2"/>
            <a:r>
              <a:rPr lang="en-US"/>
              <a:t>Third level</a:t>
            </a:r>
          </a:p>
        </p:txBody>
      </p:sp>
      <p:pic>
        <p:nvPicPr>
          <p:cNvPr id="18" name="Picture 17"/>
          <p:cNvPicPr>
            <a:picLocks noChangeAspect="1"/>
          </p:cNvPicPr>
          <p:nvPr userDrawn="1"/>
        </p:nvPicPr>
        <p:blipFill>
          <a:blip r:embed="rId2"/>
          <a:srcRect/>
          <a:stretch>
            <a:fillRect/>
          </a:stretch>
        </p:blipFill>
        <p:spPr>
          <a:xfrm>
            <a:off x="10036776" y="6008961"/>
            <a:ext cx="1582403" cy="73034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 name="TextBox 18"/>
          <p:cNvSpPr txBox="1"/>
          <p:nvPr userDrawn="1"/>
        </p:nvSpPr>
        <p:spPr>
          <a:xfrm>
            <a:off x="817163" y="6246351"/>
            <a:ext cx="46488" cy="215444"/>
          </a:xfrm>
          <a:prstGeom prst="rect">
            <a:avLst/>
          </a:prstGeom>
          <a:noFill/>
        </p:spPr>
        <p:txBody>
          <a:bodyPr wrap="none" lIns="0" rIns="0" rtlCol="0">
            <a:spAutoFit/>
          </a:bodyPr>
          <a:lstStyle/>
          <a:p>
            <a:r>
              <a:rPr lang="en-GB" sz="800" b="0" i="0" dirty="0">
                <a:solidFill>
                  <a:srgbClr val="E1E1E6"/>
                </a:solidFill>
                <a:latin typeface="Calibri Light"/>
                <a:cs typeface="Calibri Light"/>
              </a:rPr>
              <a:t>|</a:t>
            </a:r>
          </a:p>
        </p:txBody>
      </p:sp>
    </p:spTree>
    <p:extLst>
      <p:ext uri="{BB962C8B-B14F-4D97-AF65-F5344CB8AC3E}">
        <p14:creationId xmlns:p14="http://schemas.microsoft.com/office/powerpoint/2010/main" val="4115404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Table, Chart or SmartAr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p>
        </p:txBody>
      </p:sp>
      <p:sp>
        <p:nvSpPr>
          <p:cNvPr id="5" name="Footer Placeholder 4"/>
          <p:cNvSpPr>
            <a:spLocks noGrp="1"/>
          </p:cNvSpPr>
          <p:nvPr>
            <p:ph type="ftr" sz="quarter" idx="11"/>
          </p:nvPr>
        </p:nvSpPr>
        <p:spPr/>
        <p:txBody>
          <a:bodyPr/>
          <a:lstStyle/>
          <a:p>
            <a:r>
              <a:rPr lang="en-US"/>
              <a:t>CAP Legislative Water Briefing</a:t>
            </a:r>
            <a:endParaRPr lang="en-GB" dirty="0"/>
          </a:p>
        </p:txBody>
      </p:sp>
      <p:sp>
        <p:nvSpPr>
          <p:cNvPr id="6" name="Slide Number Placeholder 5"/>
          <p:cNvSpPr>
            <a:spLocks noGrp="1"/>
          </p:cNvSpPr>
          <p:nvPr>
            <p:ph type="sldNum" sz="quarter" idx="12"/>
          </p:nvPr>
        </p:nvSpPr>
        <p:spPr/>
        <p:txBody>
          <a:bodyPr/>
          <a:lstStyle/>
          <a:p>
            <a:fld id="{FC86A65E-82A9-2E44-B623-2C55316353C7}" type="slidenum">
              <a:rPr/>
              <a:t>‹#›</a:t>
            </a:fld>
            <a:endParaRPr lang="en-GB" dirty="0"/>
          </a:p>
        </p:txBody>
      </p:sp>
      <p:sp>
        <p:nvSpPr>
          <p:cNvPr id="10" name="Content Placeholder 2"/>
          <p:cNvSpPr>
            <a:spLocks noGrp="1"/>
          </p:cNvSpPr>
          <p:nvPr>
            <p:ph idx="1" hasCustomPrompt="1"/>
          </p:nvPr>
        </p:nvSpPr>
        <p:spPr>
          <a:xfrm>
            <a:off x="517713" y="1598108"/>
            <a:ext cx="1103293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Text, Table, Chart or SmartArt</a:t>
            </a:r>
          </a:p>
        </p:txBody>
      </p:sp>
    </p:spTree>
    <p:extLst>
      <p:ext uri="{BB962C8B-B14F-4D97-AF65-F5344CB8AC3E}">
        <p14:creationId xmlns:p14="http://schemas.microsoft.com/office/powerpoint/2010/main" val="20408917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Text and Image: Option 1">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r>
              <a:rPr lang="en-US"/>
              <a:t>CAP Legislative Water Briefing</a:t>
            </a:r>
            <a:endParaRPr lang="en-GB" dirty="0"/>
          </a:p>
        </p:txBody>
      </p:sp>
      <p:sp>
        <p:nvSpPr>
          <p:cNvPr id="13" name="Picture Placeholder 10"/>
          <p:cNvSpPr>
            <a:spLocks noGrp="1"/>
          </p:cNvSpPr>
          <p:nvPr>
            <p:ph type="pic" sz="quarter" idx="15"/>
          </p:nvPr>
        </p:nvSpPr>
        <p:spPr>
          <a:xfrm>
            <a:off x="7893049" y="1589777"/>
            <a:ext cx="3657600" cy="4511040"/>
          </a:xfrm>
        </p:spPr>
        <p:txBody>
          <a:bodyPr/>
          <a:lstStyle/>
          <a:p>
            <a:r>
              <a:rPr lang="en-US" dirty="0"/>
              <a:t>Click icon to add picture</a:t>
            </a:r>
            <a:endParaRPr lang="en-GB" dirty="0"/>
          </a:p>
        </p:txBody>
      </p:sp>
      <p:sp>
        <p:nvSpPr>
          <p:cNvPr id="8" name="Content Placeholder 2"/>
          <p:cNvSpPr>
            <a:spLocks noGrp="1"/>
          </p:cNvSpPr>
          <p:nvPr>
            <p:ph idx="1" hasCustomPrompt="1"/>
          </p:nvPr>
        </p:nvSpPr>
        <p:spPr>
          <a:xfrm>
            <a:off x="517713" y="1589777"/>
            <a:ext cx="713149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Title, Text and Image: Option 1</a:t>
            </a:r>
          </a:p>
        </p:txBody>
      </p:sp>
    </p:spTree>
    <p:extLst>
      <p:ext uri="{BB962C8B-B14F-4D97-AF65-F5344CB8AC3E}">
        <p14:creationId xmlns:p14="http://schemas.microsoft.com/office/powerpoint/2010/main" val="34657640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Text and Image: Option 2">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r>
              <a:rPr lang="en-US"/>
              <a:t>CAP Legislative Water Briefing</a:t>
            </a:r>
            <a:endParaRPr lang="en-GB" dirty="0"/>
          </a:p>
        </p:txBody>
      </p:sp>
      <p:sp>
        <p:nvSpPr>
          <p:cNvPr id="13" name="Picture Placeholder 10"/>
          <p:cNvSpPr>
            <a:spLocks noGrp="1"/>
          </p:cNvSpPr>
          <p:nvPr>
            <p:ph type="pic" sz="quarter" idx="15"/>
          </p:nvPr>
        </p:nvSpPr>
        <p:spPr>
          <a:xfrm>
            <a:off x="6186169" y="1589145"/>
            <a:ext cx="5364480" cy="4511040"/>
          </a:xfrm>
        </p:spPr>
        <p:txBody>
          <a:bodyPr/>
          <a:lstStyle/>
          <a:p>
            <a:r>
              <a:rPr lang="en-US" dirty="0"/>
              <a:t>Click icon to add picture</a:t>
            </a:r>
            <a:endParaRPr lang="en-GB" dirty="0"/>
          </a:p>
        </p:txBody>
      </p:sp>
      <p:sp>
        <p:nvSpPr>
          <p:cNvPr id="8" name="Content Placeholder 2"/>
          <p:cNvSpPr>
            <a:spLocks noGrp="1"/>
          </p:cNvSpPr>
          <p:nvPr>
            <p:ph idx="1" hasCustomPrompt="1"/>
          </p:nvPr>
        </p:nvSpPr>
        <p:spPr>
          <a:xfrm>
            <a:off x="517713" y="1589145"/>
            <a:ext cx="5424616" cy="4511040"/>
          </a:xfrm>
        </p:spPr>
        <p:txBody>
          <a:body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p:txBody>
          <a:bodyPr/>
          <a:lstStyle/>
          <a:p>
            <a:r>
              <a:rPr lang="en-US"/>
              <a:t>Title, Text and Image: Option 2</a:t>
            </a:r>
          </a:p>
        </p:txBody>
      </p:sp>
    </p:spTree>
    <p:extLst>
      <p:ext uri="{BB962C8B-B14F-4D97-AF65-F5344CB8AC3E}">
        <p14:creationId xmlns:p14="http://schemas.microsoft.com/office/powerpoint/2010/main" val="4079652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image: Option 1">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GB" dirty="0"/>
          </a:p>
        </p:txBody>
      </p:sp>
      <p:sp>
        <p:nvSpPr>
          <p:cNvPr id="9" name="Slide Number Placeholder 8"/>
          <p:cNvSpPr>
            <a:spLocks noGrp="1"/>
          </p:cNvSpPr>
          <p:nvPr>
            <p:ph type="sldNum" sz="quarter" idx="12"/>
          </p:nvPr>
        </p:nvSpPr>
        <p:spPr/>
        <p:txBody>
          <a:bodyPr/>
          <a:lstStyle/>
          <a:p>
            <a:fld id="{FC86A65E-82A9-2E44-B623-2C55316353C7}" type="slidenum">
              <a:rPr/>
              <a:t>‹#›</a:t>
            </a:fld>
            <a:endParaRPr lang="en-GB" dirty="0"/>
          </a:p>
        </p:txBody>
      </p:sp>
      <p:sp>
        <p:nvSpPr>
          <p:cNvPr id="10" name="Footer Placeholder 4"/>
          <p:cNvSpPr>
            <a:spLocks noGrp="1"/>
          </p:cNvSpPr>
          <p:nvPr>
            <p:ph type="ftr" sz="quarter" idx="11"/>
          </p:nvPr>
        </p:nvSpPr>
        <p:spPr>
          <a:xfrm>
            <a:off x="932128" y="6193986"/>
            <a:ext cx="5163872" cy="365125"/>
          </a:xfrm>
        </p:spPr>
        <p:txBody>
          <a:bodyPr/>
          <a:lstStyle/>
          <a:p>
            <a:r>
              <a:rPr lang="en-US"/>
              <a:t>CAP Legislative Water Briefing</a:t>
            </a:r>
            <a:endParaRPr lang="en-GB" dirty="0"/>
          </a:p>
        </p:txBody>
      </p:sp>
      <p:sp>
        <p:nvSpPr>
          <p:cNvPr id="13" name="Picture Placeholder 10"/>
          <p:cNvSpPr>
            <a:spLocks noGrp="1"/>
          </p:cNvSpPr>
          <p:nvPr>
            <p:ph type="pic" sz="quarter" idx="15"/>
          </p:nvPr>
        </p:nvSpPr>
        <p:spPr>
          <a:xfrm>
            <a:off x="517713" y="1589777"/>
            <a:ext cx="11032936" cy="45110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1</a:t>
            </a:r>
          </a:p>
        </p:txBody>
      </p:sp>
    </p:spTree>
    <p:extLst>
      <p:ext uri="{BB962C8B-B14F-4D97-AF65-F5344CB8AC3E}">
        <p14:creationId xmlns:p14="http://schemas.microsoft.com/office/powerpoint/2010/main" val="9036914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image: Option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US"/>
              <a:t>CAP Legislative Water Briefing</a:t>
            </a:r>
            <a:endParaRPr lang="en-GB" dirty="0"/>
          </a:p>
        </p:txBody>
      </p:sp>
      <p:sp>
        <p:nvSpPr>
          <p:cNvPr id="5" name="Slide Number Placeholder 4"/>
          <p:cNvSpPr>
            <a:spLocks noGrp="1"/>
          </p:cNvSpPr>
          <p:nvPr>
            <p:ph type="sldNum" sz="quarter" idx="12"/>
          </p:nvPr>
        </p:nvSpPr>
        <p:spPr/>
        <p:txBody>
          <a:bodyPr/>
          <a:lstStyle/>
          <a:p>
            <a:fld id="{FC86A65E-82A9-2E44-B623-2C55316353C7}" type="slidenum">
              <a:rPr/>
              <a:t>‹#›</a:t>
            </a:fld>
            <a:endParaRPr lang="en-GB" dirty="0"/>
          </a:p>
        </p:txBody>
      </p:sp>
      <p:sp>
        <p:nvSpPr>
          <p:cNvPr id="11" name="Picture Placeholder 10"/>
          <p:cNvSpPr>
            <a:spLocks noGrp="1"/>
          </p:cNvSpPr>
          <p:nvPr>
            <p:ph type="pic" sz="quarter" idx="15"/>
          </p:nvPr>
        </p:nvSpPr>
        <p:spPr>
          <a:xfrm>
            <a:off x="517713" y="1589145"/>
            <a:ext cx="5424616" cy="4511040"/>
          </a:xfrm>
        </p:spPr>
        <p:txBody>
          <a:bodyPr/>
          <a:lstStyle/>
          <a:p>
            <a:r>
              <a:rPr lang="en-US" dirty="0"/>
              <a:t>Click icon to add picture</a:t>
            </a:r>
            <a:endParaRPr lang="en-GB" dirty="0"/>
          </a:p>
        </p:txBody>
      </p:sp>
      <p:sp>
        <p:nvSpPr>
          <p:cNvPr id="12" name="Picture Placeholder 10"/>
          <p:cNvSpPr>
            <a:spLocks noGrp="1"/>
          </p:cNvSpPr>
          <p:nvPr>
            <p:ph type="pic" sz="quarter" idx="16"/>
          </p:nvPr>
        </p:nvSpPr>
        <p:spPr>
          <a:xfrm>
            <a:off x="6186168" y="1589145"/>
            <a:ext cx="5364480" cy="4511040"/>
          </a:xfrm>
        </p:spPr>
        <p:txBody>
          <a:bodyPr/>
          <a:lstStyle/>
          <a:p>
            <a:r>
              <a:rPr lang="en-US" dirty="0"/>
              <a:t>Click icon to add picture</a:t>
            </a:r>
            <a:endParaRPr lang="en-GB" dirty="0"/>
          </a:p>
        </p:txBody>
      </p:sp>
      <p:sp>
        <p:nvSpPr>
          <p:cNvPr id="2" name="Title 1"/>
          <p:cNvSpPr>
            <a:spLocks noGrp="1"/>
          </p:cNvSpPr>
          <p:nvPr>
            <p:ph type="title" hasCustomPrompt="1"/>
          </p:nvPr>
        </p:nvSpPr>
        <p:spPr/>
        <p:txBody>
          <a:bodyPr/>
          <a:lstStyle/>
          <a:p>
            <a:r>
              <a:rPr lang="en-US"/>
              <a:t>Title and Image: Option 2</a:t>
            </a:r>
          </a:p>
        </p:txBody>
      </p:sp>
    </p:spTree>
    <p:extLst>
      <p:ext uri="{BB962C8B-B14F-4D97-AF65-F5344CB8AC3E}">
        <p14:creationId xmlns:p14="http://schemas.microsoft.com/office/powerpoint/2010/main" val="102863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image" Target="../media/image2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4.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image" Target="../media/image36.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image" Target="../media/image3.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theme" Target="../theme/theme6.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73F88-5FB9-8E86-2F72-6C46A1B52C17}"/>
              </a:ext>
            </a:extLst>
          </p:cNvPr>
          <p:cNvSpPr>
            <a:spLocks noGrp="1"/>
          </p:cNvSpPr>
          <p:nvPr>
            <p:ph type="title"/>
          </p:nvPr>
        </p:nvSpPr>
        <p:spPr>
          <a:xfrm>
            <a:off x="457200" y="182880"/>
            <a:ext cx="11247120" cy="1188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18AAC-A695-84AD-D9DB-75B7DB60A9E5}"/>
              </a:ext>
            </a:extLst>
          </p:cNvPr>
          <p:cNvSpPr>
            <a:spLocks noGrp="1"/>
          </p:cNvSpPr>
          <p:nvPr>
            <p:ph type="body" idx="1"/>
          </p:nvPr>
        </p:nvSpPr>
        <p:spPr>
          <a:xfrm>
            <a:off x="457200" y="1463040"/>
            <a:ext cx="1124712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CED16BCE-F9F5-CBBE-0E33-8E10619A4849}"/>
              </a:ext>
            </a:extLst>
          </p:cNvPr>
          <p:cNvSpPr>
            <a:spLocks noGrp="1"/>
          </p:cNvSpPr>
          <p:nvPr>
            <p:ph type="ftr" sz="quarter" idx="3"/>
          </p:nvPr>
        </p:nvSpPr>
        <p:spPr>
          <a:xfrm>
            <a:off x="1097280" y="6309360"/>
            <a:ext cx="8229600" cy="365125"/>
          </a:xfrm>
          <a:prstGeom prst="rect">
            <a:avLst/>
          </a:prstGeom>
        </p:spPr>
        <p:txBody>
          <a:bodyPr vert="horz" lIns="91440" tIns="45720" rIns="91440" bIns="45720" rtlCol="0" anchor="ctr"/>
          <a:lstStyle>
            <a:lvl1pPr algn="l">
              <a:defRPr sz="1200">
                <a:solidFill>
                  <a:schemeClr val="bg1">
                    <a:lumMod val="50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D2AB35F-95EA-7D51-436F-6BF2F9802705}"/>
              </a:ext>
            </a:extLst>
          </p:cNvPr>
          <p:cNvSpPr>
            <a:spLocks noGrp="1"/>
          </p:cNvSpPr>
          <p:nvPr>
            <p:ph type="sldNum" sz="quarter" idx="4"/>
          </p:nvPr>
        </p:nvSpPr>
        <p:spPr>
          <a:xfrm>
            <a:off x="457200" y="6309360"/>
            <a:ext cx="548640" cy="365125"/>
          </a:xfrm>
          <a:prstGeom prst="rect">
            <a:avLst/>
          </a:prstGeom>
        </p:spPr>
        <p:txBody>
          <a:bodyPr vert="horz" lIns="91440" tIns="45720" rIns="91440" bIns="45720" rtlCol="0" anchor="ctr"/>
          <a:lstStyle>
            <a:lvl1pPr algn="l">
              <a:defRPr sz="1200">
                <a:solidFill>
                  <a:schemeClr val="bg1">
                    <a:lumMod val="50000"/>
                  </a:schemeClr>
                </a:solidFill>
                <a:latin typeface="Arial" panose="020B0604020202020204" pitchFamily="34" charset="0"/>
                <a:cs typeface="Arial" panose="020B0604020202020204" pitchFamily="34" charset="0"/>
              </a:defRPr>
            </a:lvl1pPr>
          </a:lstStyle>
          <a:p>
            <a:fld id="{CDE5A6A7-9B4C-4F28-AF72-280E79B89130}" type="slidenum">
              <a:rPr lang="en-US" smtClean="0"/>
              <a:pPr/>
              <a:t>‹#›</a:t>
            </a:fld>
            <a:endParaRPr lang="en-US" dirty="0"/>
          </a:p>
        </p:txBody>
      </p:sp>
      <p:pic>
        <p:nvPicPr>
          <p:cNvPr id="7" name="Picture 6" descr="A blue and black logo&#10;&#10;Description automatically generated">
            <a:extLst>
              <a:ext uri="{FF2B5EF4-FFF2-40B4-BE49-F238E27FC236}">
                <a16:creationId xmlns:a16="http://schemas.microsoft.com/office/drawing/2014/main" id="{C5BC560D-8852-CCBC-0CCD-226233A48B1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607040" y="6356350"/>
            <a:ext cx="1097280" cy="375895"/>
          </a:xfrm>
          <a:prstGeom prst="rect">
            <a:avLst/>
          </a:prstGeom>
        </p:spPr>
      </p:pic>
    </p:spTree>
    <p:extLst>
      <p:ext uri="{BB962C8B-B14F-4D97-AF65-F5344CB8AC3E}">
        <p14:creationId xmlns:p14="http://schemas.microsoft.com/office/powerpoint/2010/main" val="2344528425"/>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8" r:id="rId3"/>
    <p:sldLayoutId id="2147483669" r:id="rId4"/>
    <p:sldLayoutId id="2147483667" r:id="rId5"/>
    <p:sldLayoutId id="2147483663" r:id="rId6"/>
    <p:sldLayoutId id="2147483668" r:id="rId7"/>
    <p:sldLayoutId id="2147483651" r:id="rId8"/>
    <p:sldLayoutId id="2147483660" r:id="rId9"/>
    <p:sldLayoutId id="2147483661" r:id="rId10"/>
    <p:sldLayoutId id="2147483664" r:id="rId11"/>
    <p:sldLayoutId id="2147483670" r:id="rId12"/>
    <p:sldLayoutId id="2147483671" r:id="rId13"/>
    <p:sldLayoutId id="2147483672" r:id="rId14"/>
    <p:sldLayoutId id="2147483673" r:id="rId15"/>
    <p:sldLayoutId id="2147483650" r:id="rId16"/>
    <p:sldLayoutId id="2147483652" r:id="rId17"/>
    <p:sldLayoutId id="2147483653" r:id="rId18"/>
    <p:sldLayoutId id="2147483654" r:id="rId19"/>
    <p:sldLayoutId id="2147483655" r:id="rId20"/>
    <p:sldLayoutId id="2147483662" r:id="rId21"/>
    <p:sldLayoutId id="2147483656" r:id="rId22"/>
    <p:sldLayoutId id="2147483657" r:id="rId23"/>
  </p:sldLayoutIdLst>
  <p:txStyles>
    <p:titleStyle>
      <a:lvl1pPr algn="l" defTabSz="914400" rtl="0" eaLnBrk="1" latinLnBrk="0" hangingPunct="1">
        <a:lnSpc>
          <a:spcPct val="100000"/>
        </a:lnSpc>
        <a:spcBef>
          <a:spcPct val="0"/>
        </a:spcBef>
        <a:buNone/>
        <a:defRPr sz="38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2960" y="274320"/>
            <a:ext cx="10515600" cy="1280160"/>
          </a:xfrm>
          <a:prstGeom prst="rect">
            <a:avLst/>
          </a:prstGeom>
        </p:spPr>
        <p:txBody>
          <a:bodyPr vert="horz" lIns="91440" tIns="45720" rIns="91440" bIns="45720" rtlCol="0" anchor="ctr">
            <a:normAutofit/>
          </a:bodyPr>
          <a:lstStyle/>
          <a:p>
            <a:endParaRPr lang="en-US"/>
          </a:p>
        </p:txBody>
      </p:sp>
      <p:sp>
        <p:nvSpPr>
          <p:cNvPr id="8" name="Text Placeholder 2"/>
          <p:cNvSpPr>
            <a:spLocks noGrp="1"/>
          </p:cNvSpPr>
          <p:nvPr>
            <p:ph type="body" idx="1"/>
          </p:nvPr>
        </p:nvSpPr>
        <p:spPr>
          <a:xfrm>
            <a:off x="822960" y="1645920"/>
            <a:ext cx="1051560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endParaRPr lang="en-US" dirty="0"/>
          </a:p>
        </p:txBody>
      </p:sp>
      <p:sp>
        <p:nvSpPr>
          <p:cNvPr id="11" name="Slide Number Placeholder 5"/>
          <p:cNvSpPr>
            <a:spLocks noGrp="1"/>
          </p:cNvSpPr>
          <p:nvPr>
            <p:ph type="sldNum" sz="quarter" idx="4"/>
          </p:nvPr>
        </p:nvSpPr>
        <p:spPr>
          <a:xfrm>
            <a:off x="822960" y="6126480"/>
            <a:ext cx="457200" cy="365125"/>
          </a:xfrm>
          <a:prstGeom prst="rect">
            <a:avLst/>
          </a:prstGeom>
        </p:spPr>
        <p:txBody>
          <a:bodyPr vert="horz" lIns="91440" tIns="45720" rIns="91440" bIns="45720" rtlCol="0" anchor="ctr"/>
          <a:lstStyle>
            <a:lvl1pPr algn="l">
              <a:defRPr sz="1200" b="1">
                <a:solidFill>
                  <a:schemeClr val="accent1">
                    <a:lumMod val="60000"/>
                    <a:lumOff val="40000"/>
                  </a:schemeClr>
                </a:solidFill>
              </a:defRPr>
            </a:lvl1pPr>
          </a:lstStyle>
          <a:p>
            <a:fld id="{6D22F896-40B5-4ADD-8801-0D06FADFA095}" type="slidenum">
              <a:rPr lang="en-US" smtClean="0"/>
              <a:t>‹#›</a:t>
            </a:fld>
            <a:endParaRPr lang="en-US" dirty="0"/>
          </a:p>
        </p:txBody>
      </p:sp>
      <p:pic>
        <p:nvPicPr>
          <p:cNvPr id="12" name="Picture 11"/>
          <p:cNvPicPr>
            <a:picLocks noChangeAspect="1"/>
          </p:cNvPicPr>
          <p:nvPr userDrawn="1"/>
        </p:nvPicPr>
        <p:blipFill>
          <a:blip r:embed="rId18" cstate="email">
            <a:extLst>
              <a:ext uri="{28A0092B-C50C-407E-A947-70E740481C1C}">
                <a14:useLocalDpi xmlns:a14="http://schemas.microsoft.com/office/drawing/2010/main"/>
              </a:ext>
            </a:extLst>
          </a:blip>
          <a:srcRect/>
          <a:stretch>
            <a:fillRect/>
          </a:stretch>
        </p:blipFill>
        <p:spPr>
          <a:xfrm>
            <a:off x="9692640" y="5852160"/>
            <a:ext cx="1615812" cy="549376"/>
          </a:xfrm>
          <a:prstGeom prst="rect">
            <a:avLst/>
          </a:prstGeom>
        </p:spPr>
      </p:pic>
      <p:cxnSp>
        <p:nvCxnSpPr>
          <p:cNvPr id="13" name="Straight Connector 12"/>
          <p:cNvCxnSpPr/>
          <p:nvPr userDrawn="1"/>
        </p:nvCxnSpPr>
        <p:spPr>
          <a:xfrm flipH="1">
            <a:off x="1280160" y="6126480"/>
            <a:ext cx="0" cy="365125"/>
          </a:xfrm>
          <a:prstGeom prst="line">
            <a:avLst/>
          </a:prstGeom>
          <a:ln w="12700">
            <a:solidFill>
              <a:schemeClr val="accent1">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14" name="TextBox 13"/>
          <p:cNvSpPr txBox="1"/>
          <p:nvPr userDrawn="1"/>
        </p:nvSpPr>
        <p:spPr>
          <a:xfrm>
            <a:off x="9570661" y="6492240"/>
            <a:ext cx="1890261" cy="215444"/>
          </a:xfrm>
          <a:prstGeom prst="rect">
            <a:avLst/>
          </a:prstGeom>
          <a:noFill/>
        </p:spPr>
        <p:txBody>
          <a:bodyPr wrap="none" rtlCol="0">
            <a:spAutoFit/>
          </a:bodyPr>
          <a:lstStyle/>
          <a:p>
            <a:r>
              <a:rPr lang="en-US" sz="800" dirty="0">
                <a:solidFill>
                  <a:schemeClr val="accent2"/>
                </a:solidFill>
                <a:latin typeface="+mj-lt"/>
              </a:rPr>
              <a:t>YOUR WATER. YOUR FUTURE.</a:t>
            </a:r>
          </a:p>
        </p:txBody>
      </p:sp>
    </p:spTree>
    <p:extLst>
      <p:ext uri="{BB962C8B-B14F-4D97-AF65-F5344CB8AC3E}">
        <p14:creationId xmlns:p14="http://schemas.microsoft.com/office/powerpoint/2010/main" val="171258724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ransition/>
  <p:hf hdr="0" ftr="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600"/>
        </a:spcBef>
        <a:spcAft>
          <a:spcPts val="600"/>
        </a:spcAft>
        <a:buClr>
          <a:schemeClr val="bg1"/>
        </a:buClr>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600"/>
        </a:spcBef>
        <a:spcAft>
          <a:spcPts val="600"/>
        </a:spcAft>
        <a:buSzPct val="90000"/>
        <a:buFont typeface="Courier New" panose="02070309020205020404" pitchFamily="49" charset="0"/>
        <a:buChar char="o"/>
        <a:defRPr sz="1800" kern="1200">
          <a:solidFill>
            <a:schemeClr val="tx1"/>
          </a:solidFill>
          <a:latin typeface="+mn-lt"/>
          <a:ea typeface="+mn-ea"/>
          <a:cs typeface="+mn-cs"/>
        </a:defRPr>
      </a:lvl3pPr>
      <a:lvl4pPr marL="1714500" indent="-342900" algn="l" defTabSz="914400" rtl="0" eaLnBrk="1" latinLnBrk="0" hangingPunct="1">
        <a:lnSpc>
          <a:spcPct val="120000"/>
        </a:lnSpc>
        <a:spcBef>
          <a:spcPts val="600"/>
        </a:spcBef>
        <a:spcAft>
          <a:spcPts val="600"/>
        </a:spcAft>
        <a:buClr>
          <a:schemeClr val="accent2"/>
        </a:buClr>
        <a:buSzPct val="90000"/>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120000"/>
        </a:lnSpc>
        <a:spcBef>
          <a:spcPts val="600"/>
        </a:spcBef>
        <a:spcAft>
          <a:spcPts val="600"/>
        </a:spcAft>
        <a:buClr>
          <a:schemeClr val="tx2"/>
        </a:buClr>
        <a:buSzTx/>
        <a:buFont typeface="+mj-lt"/>
        <a:buAutoNum type="alphaL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713" y="434710"/>
            <a:ext cx="11032936" cy="1061901"/>
          </a:xfrm>
          <a:prstGeom prst="rect">
            <a:avLst/>
          </a:prstGeom>
        </p:spPr>
        <p:txBody>
          <a:bodyPr vert="horz" lIns="0" tIns="45720" rIns="0" bIns="45720" rtlCol="0" anchor="b" anchorCtr="0">
            <a:normAutofit/>
          </a:bodyPr>
          <a:lstStyle/>
          <a:p>
            <a:r>
              <a:rPr lang="en-US"/>
              <a:t>Click to edit Master title style</a:t>
            </a:r>
            <a:endParaRPr lang="en-GB"/>
          </a:p>
        </p:txBody>
      </p:sp>
      <p:sp>
        <p:nvSpPr>
          <p:cNvPr id="3" name="Text Placeholder 2"/>
          <p:cNvSpPr>
            <a:spLocks noGrp="1"/>
          </p:cNvSpPr>
          <p:nvPr>
            <p:ph type="body" idx="1"/>
          </p:nvPr>
        </p:nvSpPr>
        <p:spPr>
          <a:xfrm>
            <a:off x="517715" y="1614841"/>
            <a:ext cx="11032936" cy="451104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7732581" y="-547688"/>
            <a:ext cx="2844800" cy="365125"/>
          </a:xfrm>
          <a:prstGeom prst="rect">
            <a:avLst/>
          </a:prstGeom>
        </p:spPr>
        <p:txBody>
          <a:bodyPr vert="horz" lIns="91440" tIns="45720" rIns="91440" bIns="45720" rtlCol="0" anchor="ctr"/>
          <a:lstStyle>
            <a:lvl1pPr algn="l">
              <a:defRPr sz="800" b="0" i="0" cap="all">
                <a:solidFill>
                  <a:schemeClr val="tx1">
                    <a:tint val="75000"/>
                  </a:schemeClr>
                </a:solidFill>
                <a:latin typeface="Calibri Light"/>
                <a:cs typeface="Calibri Light"/>
              </a:defRPr>
            </a:lvl1pPr>
          </a:lstStyle>
          <a:p>
            <a:r>
              <a:rPr lang="en-US" dirty="0"/>
              <a:t>ASU Advanced Water Law Seminar</a:t>
            </a:r>
          </a:p>
        </p:txBody>
      </p:sp>
      <p:sp>
        <p:nvSpPr>
          <p:cNvPr id="5" name="Footer Placeholder 4"/>
          <p:cNvSpPr>
            <a:spLocks noGrp="1"/>
          </p:cNvSpPr>
          <p:nvPr>
            <p:ph type="ftr" sz="quarter" idx="3"/>
          </p:nvPr>
        </p:nvSpPr>
        <p:spPr>
          <a:xfrm>
            <a:off x="932128" y="6193986"/>
            <a:ext cx="5163872" cy="365125"/>
          </a:xfrm>
          <a:prstGeom prst="rect">
            <a:avLst/>
          </a:prstGeom>
        </p:spPr>
        <p:txBody>
          <a:bodyPr vert="horz" lIns="0" tIns="45720" rIns="0" bIns="45720" rtlCol="0" anchor="ctr"/>
          <a:lstStyle>
            <a:lvl1pPr algn="l">
              <a:defRPr sz="1067" b="0" i="0" cap="all">
                <a:solidFill>
                  <a:srgbClr val="333544"/>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492314" y="6193986"/>
            <a:ext cx="439815" cy="365125"/>
          </a:xfrm>
          <a:prstGeom prst="rect">
            <a:avLst/>
          </a:prstGeom>
        </p:spPr>
        <p:txBody>
          <a:bodyPr vert="horz" lIns="0" tIns="45720" rIns="0" bIns="45720" rtlCol="0" anchor="ctr"/>
          <a:lstStyle>
            <a:lvl1pPr algn="ctr">
              <a:defRPr sz="1067" b="0" i="0" cap="all">
                <a:solidFill>
                  <a:srgbClr val="333544"/>
                </a:solidFill>
                <a:latin typeface="Arial" panose="020B0604020202020204" pitchFamily="34" charset="0"/>
                <a:cs typeface="Arial" panose="020B0604020202020204" pitchFamily="34" charset="0"/>
              </a:defRPr>
            </a:lvl1pPr>
          </a:lstStyle>
          <a:p>
            <a:fld id="{FC86A65E-82A9-2E44-B623-2C55316353C7}" type="slidenum">
              <a:rPr lang="en-US" smtClean="0"/>
              <a:t>‹#›</a:t>
            </a:fld>
            <a:endParaRPr lang="en-US" dirty="0"/>
          </a:p>
        </p:txBody>
      </p:sp>
      <p:sp>
        <p:nvSpPr>
          <p:cNvPr id="11" name="TextBox 10"/>
          <p:cNvSpPr txBox="1"/>
          <p:nvPr/>
        </p:nvSpPr>
        <p:spPr>
          <a:xfrm>
            <a:off x="817163" y="6244785"/>
            <a:ext cx="46488" cy="215444"/>
          </a:xfrm>
          <a:prstGeom prst="rect">
            <a:avLst/>
          </a:prstGeom>
          <a:noFill/>
        </p:spPr>
        <p:txBody>
          <a:bodyPr wrap="none" lIns="0" rIns="0" rtlCol="0">
            <a:spAutoFit/>
          </a:bodyPr>
          <a:lstStyle/>
          <a:p>
            <a:r>
              <a:rPr lang="en-GB" sz="800" b="0" i="0" dirty="0">
                <a:solidFill>
                  <a:srgbClr val="333544"/>
                </a:solidFill>
                <a:latin typeface="Calibri Light"/>
                <a:cs typeface="Calibri Light"/>
              </a:rPr>
              <a:t>|</a:t>
            </a:r>
          </a:p>
        </p:txBody>
      </p:sp>
      <p:pic>
        <p:nvPicPr>
          <p:cNvPr id="13" name="Picture 12"/>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10036776" y="6012529"/>
            <a:ext cx="1582403" cy="730340"/>
          </a:xfrm>
          <a:prstGeom prst="rect">
            <a:avLst/>
          </a:prstGeom>
        </p:spPr>
      </p:pic>
    </p:spTree>
    <p:extLst>
      <p:ext uri="{BB962C8B-B14F-4D97-AF65-F5344CB8AC3E}">
        <p14:creationId xmlns:p14="http://schemas.microsoft.com/office/powerpoint/2010/main" val="226572671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Lst>
  <p:transition/>
  <p:hf hdr="0" ftr="0"/>
  <p:txStyles>
    <p:titleStyle>
      <a:lvl1pPr algn="l" defTabSz="609585" rtl="0" eaLnBrk="1" latinLnBrk="0" hangingPunct="1">
        <a:lnSpc>
          <a:spcPct val="83000"/>
        </a:lnSpc>
        <a:spcBef>
          <a:spcPct val="0"/>
        </a:spcBef>
        <a:buNone/>
        <a:defRPr sz="4267" b="1" kern="1200">
          <a:solidFill>
            <a:schemeClr val="accent3"/>
          </a:solidFill>
          <a:latin typeface="+mj-lt"/>
          <a:ea typeface="+mj-ea"/>
          <a:cs typeface="+mj-cs"/>
        </a:defRPr>
      </a:lvl1pPr>
    </p:titleStyle>
    <p:bodyStyle>
      <a:lvl1pPr marL="309026" indent="-309026" algn="l" defTabSz="609585" rtl="0" eaLnBrk="1" latinLnBrk="0" hangingPunct="1">
        <a:spcBef>
          <a:spcPct val="0"/>
        </a:spcBef>
        <a:spcAft>
          <a:spcPts val="400"/>
        </a:spcAft>
        <a:buFont typeface="Arial" panose="020B0604020202020204" pitchFamily="34" charset="0"/>
        <a:buChar char="•"/>
        <a:defRPr sz="2933" b="0" kern="1200">
          <a:solidFill>
            <a:schemeClr val="tx2"/>
          </a:solidFill>
          <a:latin typeface="+mn-lt"/>
          <a:ea typeface="+mn-ea"/>
          <a:cs typeface="+mn-cs"/>
        </a:defRPr>
      </a:lvl1pPr>
      <a:lvl2pPr marL="609585" indent="-300559" algn="l" defTabSz="609585" rtl="0" eaLnBrk="1" latinLnBrk="0" hangingPunct="1">
        <a:spcBef>
          <a:spcPct val="0"/>
        </a:spcBef>
        <a:spcAft>
          <a:spcPts val="400"/>
        </a:spcAft>
        <a:buFont typeface="Arial" panose="020B0604020202020204" pitchFamily="34" charset="0"/>
        <a:buChar char="•"/>
        <a:defRPr sz="2667" b="0" i="0" kern="1200">
          <a:solidFill>
            <a:schemeClr val="accent5"/>
          </a:solidFill>
          <a:latin typeface="Arial" panose="020B0604020202020204" pitchFamily="34" charset="0"/>
          <a:ea typeface="+mn-ea"/>
          <a:cs typeface="Arial" panose="020B0604020202020204" pitchFamily="34" charset="0"/>
        </a:defRPr>
      </a:lvl2pPr>
      <a:lvl3pPr marL="918610" indent="-309026" algn="l" defTabSz="609585" rtl="0" eaLnBrk="1" latinLnBrk="0" hangingPunct="1">
        <a:spcBef>
          <a:spcPct val="0"/>
        </a:spcBef>
        <a:spcAft>
          <a:spcPts val="400"/>
        </a:spcAft>
        <a:buClr>
          <a:schemeClr val="accent4"/>
        </a:buClr>
        <a:buFont typeface="Arial" panose="020B0604020202020204" pitchFamily="34" charset="0"/>
        <a:buChar char="•"/>
        <a:defRPr sz="2400" b="0" i="0" kern="1200" baseline="0">
          <a:solidFill>
            <a:schemeClr val="accent4"/>
          </a:solidFill>
          <a:latin typeface="Arial" panose="020B0604020202020204" pitchFamily="34" charset="0"/>
          <a:ea typeface="+mn-ea"/>
          <a:cs typeface="Arial" panose="020B0604020202020204" pitchFamily="34" charset="0"/>
        </a:defRPr>
      </a:lvl3pPr>
      <a:lvl4pPr marL="479988" indent="-239994" algn="l" defTabSz="609585" rtl="0" eaLnBrk="1" latinLnBrk="0" hangingPunct="1">
        <a:spcBef>
          <a:spcPct val="0"/>
        </a:spcBef>
        <a:spcAft>
          <a:spcPts val="667"/>
        </a:spcAft>
        <a:buClr>
          <a:schemeClr val="accent4"/>
        </a:buClr>
        <a:buFont typeface="Lucida Grande"/>
        <a:buChar char="-"/>
        <a:defRPr sz="2133" b="0" i="0" kern="1200">
          <a:solidFill>
            <a:schemeClr val="accent4"/>
          </a:solidFill>
          <a:latin typeface="Arial" panose="020B0604020202020204" pitchFamily="34" charset="0"/>
          <a:ea typeface="+mn-ea"/>
          <a:cs typeface="Arial" panose="020B0604020202020204" pitchFamily="34" charset="0"/>
        </a:defRPr>
      </a:lvl4pPr>
      <a:lvl5pPr marL="479988" indent="-239994" algn="l" defTabSz="609585" rtl="0" eaLnBrk="1" latinLnBrk="0" hangingPunct="1">
        <a:spcBef>
          <a:spcPct val="0"/>
        </a:spcBef>
        <a:spcAft>
          <a:spcPts val="667"/>
        </a:spcAft>
        <a:buClr>
          <a:schemeClr val="accent4"/>
        </a:buClr>
        <a:buFont typeface="Lucida Grande"/>
        <a:buChar char="-"/>
        <a:defRPr sz="2133" b="0" i="0" kern="1200">
          <a:solidFill>
            <a:schemeClr val="accent4"/>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4896">
          <p15:clr>
            <a:srgbClr val="F26B43"/>
          </p15:clr>
        </p15:guide>
        <p15:guide id="4" pos="864">
          <p15:clr>
            <a:srgbClr val="F26B43"/>
          </p15:clr>
        </p15:guide>
        <p15:guide id="5" orient="horz" pos="204">
          <p15:clr>
            <a:srgbClr val="F26B43"/>
          </p15:clr>
        </p15:guide>
        <p15:guide id="6" orient="horz" pos="7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2960" y="274320"/>
            <a:ext cx="10515600" cy="1280160"/>
          </a:xfrm>
          <a:prstGeom prst="rect">
            <a:avLst/>
          </a:prstGeom>
        </p:spPr>
        <p:txBody>
          <a:bodyPr vert="horz" lIns="91440" tIns="45720" rIns="91440" bIns="45720" rtlCol="0" anchor="ctr">
            <a:normAutofit/>
          </a:bodyPr>
          <a:lstStyle/>
          <a:p>
            <a:endParaRPr lang="en-US" dirty="0"/>
          </a:p>
        </p:txBody>
      </p:sp>
      <p:sp>
        <p:nvSpPr>
          <p:cNvPr id="8" name="Text Placeholder 2"/>
          <p:cNvSpPr>
            <a:spLocks noGrp="1"/>
          </p:cNvSpPr>
          <p:nvPr>
            <p:ph type="body" idx="1"/>
          </p:nvPr>
        </p:nvSpPr>
        <p:spPr>
          <a:xfrm>
            <a:off x="822960" y="1645920"/>
            <a:ext cx="10515600" cy="42062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r>
              <a:rPr lang="en-US" dirty="0"/>
              <a:t>[FROM TOP MENU, SELECT "INSERT" THEN CLICK "HEADER &amp; FOOTER" TO ADD PRESENTATION TITLE  AND DATE UNDER "FOOTER", THEN "APPLY TO ALL"]</a:t>
            </a:r>
          </a:p>
        </p:txBody>
      </p:sp>
      <p:sp>
        <p:nvSpPr>
          <p:cNvPr id="11" name="Slide Number Placeholder 5"/>
          <p:cNvSpPr>
            <a:spLocks noGrp="1"/>
          </p:cNvSpPr>
          <p:nvPr>
            <p:ph type="sldNum" sz="quarter" idx="4"/>
          </p:nvPr>
        </p:nvSpPr>
        <p:spPr>
          <a:xfrm>
            <a:off x="822960" y="6126480"/>
            <a:ext cx="457200" cy="365125"/>
          </a:xfrm>
          <a:prstGeom prst="rect">
            <a:avLst/>
          </a:prstGeom>
        </p:spPr>
        <p:txBody>
          <a:bodyPr vert="horz" lIns="91440" tIns="45720" rIns="91440" bIns="45720" rtlCol="0" anchor="ctr"/>
          <a:lstStyle>
            <a:lvl1pPr algn="l">
              <a:defRPr sz="1200" b="1">
                <a:solidFill>
                  <a:schemeClr val="accent1">
                    <a:lumMod val="60000"/>
                    <a:lumOff val="40000"/>
                  </a:schemeClr>
                </a:solidFill>
              </a:defRPr>
            </a:lvl1pPr>
          </a:lstStyle>
          <a:p>
            <a:fld id="{6D22F896-40B5-4ADD-8801-0D06FADFA095}" type="slidenum">
              <a:rPr lang="en-US" smtClean="0"/>
              <a:pPr/>
              <a:t>‹#›</a:t>
            </a:fld>
            <a:endParaRPr lang="en-US" dirty="0"/>
          </a:p>
        </p:txBody>
      </p:sp>
      <p:pic>
        <p:nvPicPr>
          <p:cNvPr id="12" name="Picture 11"/>
          <p:cNvPicPr>
            <a:picLocks noChangeAspect="1"/>
          </p:cNvPicPr>
          <p:nvPr userDrawn="1"/>
        </p:nvPicPr>
        <p:blipFill rotWithShape="1">
          <a:blip r:embed="rId18" cstate="print">
            <a:extLst>
              <a:ext uri="{28A0092B-C50C-407E-A947-70E740481C1C}">
                <a14:useLocalDpi xmlns:a14="http://schemas.microsoft.com/office/drawing/2010/main" val="0"/>
              </a:ext>
            </a:extLst>
          </a:blip>
          <a:srcRect l="16722" t="29012" r="16722" b="29012"/>
          <a:stretch/>
        </p:blipFill>
        <p:spPr>
          <a:xfrm>
            <a:off x="9692640" y="5852160"/>
            <a:ext cx="1615812" cy="549376"/>
          </a:xfrm>
          <a:prstGeom prst="rect">
            <a:avLst/>
          </a:prstGeom>
        </p:spPr>
      </p:pic>
      <p:cxnSp>
        <p:nvCxnSpPr>
          <p:cNvPr id="13" name="Straight Connector 12"/>
          <p:cNvCxnSpPr/>
          <p:nvPr userDrawn="1"/>
        </p:nvCxnSpPr>
        <p:spPr>
          <a:xfrm>
            <a:off x="1280160" y="6126480"/>
            <a:ext cx="0" cy="365125"/>
          </a:xfrm>
          <a:prstGeom prst="line">
            <a:avLst/>
          </a:prstGeom>
          <a:ln w="12700">
            <a:solidFill>
              <a:schemeClr val="accent1">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14" name="TextBox 13"/>
          <p:cNvSpPr txBox="1"/>
          <p:nvPr userDrawn="1"/>
        </p:nvSpPr>
        <p:spPr>
          <a:xfrm>
            <a:off x="9570661" y="6492240"/>
            <a:ext cx="1890261" cy="215444"/>
          </a:xfrm>
          <a:prstGeom prst="rect">
            <a:avLst/>
          </a:prstGeom>
          <a:noFill/>
        </p:spPr>
        <p:txBody>
          <a:bodyPr wrap="none" rtlCol="0">
            <a:spAutoFit/>
          </a:bodyPr>
          <a:lstStyle/>
          <a:p>
            <a:r>
              <a:rPr lang="en-US" sz="800" dirty="0">
                <a:solidFill>
                  <a:schemeClr val="accent2"/>
                </a:solidFill>
                <a:latin typeface="+mj-lt"/>
              </a:rPr>
              <a:t>YOUR WATER. YOUR FUTURE.</a:t>
            </a:r>
          </a:p>
        </p:txBody>
      </p:sp>
    </p:spTree>
    <p:extLst>
      <p:ext uri="{BB962C8B-B14F-4D97-AF65-F5344CB8AC3E}">
        <p14:creationId xmlns:p14="http://schemas.microsoft.com/office/powerpoint/2010/main" val="82891650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600"/>
        </a:spcBef>
        <a:spcAft>
          <a:spcPts val="600"/>
        </a:spcAft>
        <a:buClr>
          <a:schemeClr val="bg1"/>
        </a:buClr>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600"/>
        </a:spcBef>
        <a:spcAft>
          <a:spcPts val="600"/>
        </a:spcAft>
        <a:buSzPct val="90000"/>
        <a:buFont typeface="Courier New" panose="02070309020205020404" pitchFamily="49" charset="0"/>
        <a:buChar char="o"/>
        <a:defRPr sz="1800" kern="1200">
          <a:solidFill>
            <a:schemeClr val="tx1"/>
          </a:solidFill>
          <a:latin typeface="+mn-lt"/>
          <a:ea typeface="+mn-ea"/>
          <a:cs typeface="+mn-cs"/>
        </a:defRPr>
      </a:lvl3pPr>
      <a:lvl4pPr marL="1714500" indent="-342900" algn="l" defTabSz="914400" rtl="0" eaLnBrk="1" latinLnBrk="0" hangingPunct="1">
        <a:lnSpc>
          <a:spcPct val="120000"/>
        </a:lnSpc>
        <a:spcBef>
          <a:spcPts val="600"/>
        </a:spcBef>
        <a:spcAft>
          <a:spcPts val="600"/>
        </a:spcAft>
        <a:buClr>
          <a:schemeClr val="accent2"/>
        </a:buClr>
        <a:buSzPct val="90000"/>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120000"/>
        </a:lnSpc>
        <a:spcBef>
          <a:spcPts val="600"/>
        </a:spcBef>
        <a:spcAft>
          <a:spcPts val="600"/>
        </a:spcAft>
        <a:buClr>
          <a:schemeClr val="tx2"/>
        </a:buClr>
        <a:buSzPct val="100000"/>
        <a:buFont typeface="+mj-lt"/>
        <a:buAutoNum type="alphaL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7713" y="434710"/>
            <a:ext cx="11032936" cy="1061901"/>
          </a:xfrm>
          <a:prstGeom prst="rect">
            <a:avLst/>
          </a:prstGeom>
        </p:spPr>
        <p:txBody>
          <a:bodyPr vert="horz" lIns="0" tIns="45720" rIns="0" bIns="45720" rtlCol="0" anchor="b" anchorCtr="0">
            <a:normAutofit/>
          </a:bodyPr>
          <a:lstStyle/>
          <a:p>
            <a:r>
              <a:rPr lang="en-US"/>
              <a:t>Click to edit Master title style</a:t>
            </a:r>
            <a:endParaRPr lang="en-GB"/>
          </a:p>
        </p:txBody>
      </p:sp>
      <p:sp>
        <p:nvSpPr>
          <p:cNvPr id="3" name="Text Placeholder 2"/>
          <p:cNvSpPr>
            <a:spLocks noGrp="1"/>
          </p:cNvSpPr>
          <p:nvPr>
            <p:ph type="body" idx="1"/>
          </p:nvPr>
        </p:nvSpPr>
        <p:spPr>
          <a:xfrm>
            <a:off x="517715" y="1614841"/>
            <a:ext cx="11032936" cy="451104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7732581" y="-547688"/>
            <a:ext cx="2844800" cy="365125"/>
          </a:xfrm>
          <a:prstGeom prst="rect">
            <a:avLst/>
          </a:prstGeom>
        </p:spPr>
        <p:txBody>
          <a:bodyPr vert="horz" lIns="91440" tIns="45720" rIns="91440" bIns="45720" rtlCol="0" anchor="ctr"/>
          <a:lstStyle>
            <a:lvl1pPr algn="l">
              <a:defRPr sz="800" b="0" i="0" cap="all">
                <a:solidFill>
                  <a:schemeClr val="tx1">
                    <a:tint val="75000"/>
                  </a:schemeClr>
                </a:solidFill>
                <a:latin typeface="Calibri Light"/>
                <a:cs typeface="Calibri Light"/>
              </a:defRPr>
            </a:lvl1pPr>
          </a:lstStyle>
          <a:p>
            <a:endParaRPr lang="en-US" dirty="0"/>
          </a:p>
        </p:txBody>
      </p:sp>
      <p:sp>
        <p:nvSpPr>
          <p:cNvPr id="5" name="Footer Placeholder 4"/>
          <p:cNvSpPr>
            <a:spLocks noGrp="1"/>
          </p:cNvSpPr>
          <p:nvPr>
            <p:ph type="ftr" sz="quarter" idx="3"/>
          </p:nvPr>
        </p:nvSpPr>
        <p:spPr>
          <a:xfrm>
            <a:off x="932128" y="6193986"/>
            <a:ext cx="5163872" cy="365125"/>
          </a:xfrm>
          <a:prstGeom prst="rect">
            <a:avLst/>
          </a:prstGeom>
        </p:spPr>
        <p:txBody>
          <a:bodyPr vert="horz" lIns="0" tIns="45720" rIns="0" bIns="45720" rtlCol="0" anchor="ctr"/>
          <a:lstStyle>
            <a:lvl1pPr algn="l">
              <a:defRPr sz="1067" b="0" i="0" cap="all">
                <a:solidFill>
                  <a:srgbClr val="333544"/>
                </a:solidFill>
                <a:latin typeface="Arial" panose="020B0604020202020204" pitchFamily="34" charset="0"/>
                <a:cs typeface="Arial" panose="020B0604020202020204" pitchFamily="34" charset="0"/>
              </a:defRPr>
            </a:lvl1pPr>
          </a:lstStyle>
          <a:p>
            <a:r>
              <a:rPr lang="en-US"/>
              <a:t>CAP Legislative Water Briefing</a:t>
            </a:r>
            <a:endParaRPr lang="en-GB" dirty="0"/>
          </a:p>
        </p:txBody>
      </p:sp>
      <p:sp>
        <p:nvSpPr>
          <p:cNvPr id="6" name="Slide Number Placeholder 5"/>
          <p:cNvSpPr>
            <a:spLocks noGrp="1"/>
          </p:cNvSpPr>
          <p:nvPr>
            <p:ph type="sldNum" sz="quarter" idx="4"/>
          </p:nvPr>
        </p:nvSpPr>
        <p:spPr>
          <a:xfrm>
            <a:off x="492314" y="6193986"/>
            <a:ext cx="439815" cy="365125"/>
          </a:xfrm>
          <a:prstGeom prst="rect">
            <a:avLst/>
          </a:prstGeom>
        </p:spPr>
        <p:txBody>
          <a:bodyPr vert="horz" lIns="0" tIns="45720" rIns="0" bIns="45720" rtlCol="0" anchor="ctr"/>
          <a:lstStyle>
            <a:lvl1pPr algn="ctr">
              <a:defRPr sz="1067" b="0" i="0" cap="all">
                <a:solidFill>
                  <a:srgbClr val="333544"/>
                </a:solidFill>
                <a:latin typeface="Arial" panose="020B0604020202020204" pitchFamily="34" charset="0"/>
                <a:cs typeface="Arial" panose="020B0604020202020204" pitchFamily="34" charset="0"/>
              </a:defRPr>
            </a:lvl1pPr>
          </a:lstStyle>
          <a:p>
            <a:fld id="{FC86A65E-82A9-2E44-B623-2C55316353C7}" type="slidenum">
              <a:rPr lang="en-US" smtClean="0"/>
              <a:t>‹#›</a:t>
            </a:fld>
            <a:endParaRPr lang="en-US" dirty="0"/>
          </a:p>
        </p:txBody>
      </p:sp>
      <p:sp>
        <p:nvSpPr>
          <p:cNvPr id="11" name="TextBox 10"/>
          <p:cNvSpPr txBox="1"/>
          <p:nvPr/>
        </p:nvSpPr>
        <p:spPr>
          <a:xfrm>
            <a:off x="817163" y="6244785"/>
            <a:ext cx="46488" cy="215444"/>
          </a:xfrm>
          <a:prstGeom prst="rect">
            <a:avLst/>
          </a:prstGeom>
          <a:noFill/>
        </p:spPr>
        <p:txBody>
          <a:bodyPr wrap="none" lIns="0" rIns="0" rtlCol="0">
            <a:spAutoFit/>
          </a:bodyPr>
          <a:lstStyle/>
          <a:p>
            <a:r>
              <a:rPr lang="en-GB" sz="800" b="0" i="0" dirty="0">
                <a:solidFill>
                  <a:srgbClr val="333544"/>
                </a:solidFill>
                <a:latin typeface="Calibri Light"/>
                <a:cs typeface="Calibri Light"/>
              </a:rPr>
              <a:t>|</a:t>
            </a:r>
          </a:p>
        </p:txBody>
      </p:sp>
      <p:pic>
        <p:nvPicPr>
          <p:cNvPr id="13" name="Picture 12"/>
          <p:cNvPicPr>
            <a:picLocks noChangeAspect="1"/>
          </p:cNvPicPr>
          <p:nvPr userDrawn="1"/>
        </p:nvPicPr>
        <p:blipFill>
          <a:blip r:embed="rId28"/>
          <a:srcRect/>
          <a:stretch>
            <a:fillRect/>
          </a:stretch>
        </p:blipFill>
        <p:spPr>
          <a:xfrm>
            <a:off x="10036776" y="6012529"/>
            <a:ext cx="1582403" cy="730340"/>
          </a:xfrm>
          <a:prstGeom prst="rect">
            <a:avLst/>
          </a:prstGeom>
        </p:spPr>
      </p:pic>
    </p:spTree>
    <p:extLst>
      <p:ext uri="{BB962C8B-B14F-4D97-AF65-F5344CB8AC3E}">
        <p14:creationId xmlns:p14="http://schemas.microsoft.com/office/powerpoint/2010/main" val="40406314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Lst>
  <p:hf hdr="0" ftr="0" dt="0"/>
  <p:txStyles>
    <p:titleStyle>
      <a:lvl1pPr algn="l" defTabSz="609585" rtl="0" eaLnBrk="1" latinLnBrk="0" hangingPunct="1">
        <a:lnSpc>
          <a:spcPct val="83000"/>
        </a:lnSpc>
        <a:spcBef>
          <a:spcPct val="0"/>
        </a:spcBef>
        <a:buNone/>
        <a:defRPr sz="4267" b="1" kern="1200">
          <a:solidFill>
            <a:schemeClr val="accent3"/>
          </a:solidFill>
          <a:latin typeface="+mj-lt"/>
          <a:ea typeface="+mj-ea"/>
          <a:cs typeface="+mj-cs"/>
        </a:defRPr>
      </a:lvl1pPr>
    </p:titleStyle>
    <p:bodyStyle>
      <a:lvl1pPr marL="309026" indent="-309026" algn="l" defTabSz="609585" rtl="0" eaLnBrk="1" latinLnBrk="0" hangingPunct="1">
        <a:spcBef>
          <a:spcPct val="0"/>
        </a:spcBef>
        <a:spcAft>
          <a:spcPts val="400"/>
        </a:spcAft>
        <a:buFont typeface="Arial" panose="020B0604020202020204" pitchFamily="34" charset="0"/>
        <a:buChar char="•"/>
        <a:defRPr sz="2933" b="0" kern="1200">
          <a:solidFill>
            <a:schemeClr val="tx2"/>
          </a:solidFill>
          <a:latin typeface="+mn-lt"/>
          <a:ea typeface="+mn-ea"/>
          <a:cs typeface="+mn-cs"/>
        </a:defRPr>
      </a:lvl1pPr>
      <a:lvl2pPr marL="609585" indent="-300559" algn="l" defTabSz="609585" rtl="0" eaLnBrk="1" latinLnBrk="0" hangingPunct="1">
        <a:spcBef>
          <a:spcPct val="0"/>
        </a:spcBef>
        <a:spcAft>
          <a:spcPts val="400"/>
        </a:spcAft>
        <a:buFont typeface="Arial" panose="020B0604020202020204" pitchFamily="34" charset="0"/>
        <a:buChar char="•"/>
        <a:defRPr sz="2667" b="0" i="0" kern="1200">
          <a:solidFill>
            <a:schemeClr val="accent5"/>
          </a:solidFill>
          <a:latin typeface="Arial" panose="020B0604020202020204" pitchFamily="34" charset="0"/>
          <a:ea typeface="+mn-ea"/>
          <a:cs typeface="Arial" panose="020B0604020202020204" pitchFamily="34" charset="0"/>
        </a:defRPr>
      </a:lvl2pPr>
      <a:lvl3pPr marL="918610" indent="-309026" algn="l" defTabSz="609585" rtl="0" eaLnBrk="1" latinLnBrk="0" hangingPunct="1">
        <a:spcBef>
          <a:spcPct val="0"/>
        </a:spcBef>
        <a:spcAft>
          <a:spcPts val="400"/>
        </a:spcAft>
        <a:buClr>
          <a:schemeClr val="accent4"/>
        </a:buClr>
        <a:buFont typeface="Arial" panose="020B0604020202020204" pitchFamily="34" charset="0"/>
        <a:buChar char="•"/>
        <a:defRPr sz="2400" b="0" i="0" kern="1200" baseline="0">
          <a:solidFill>
            <a:schemeClr val="accent4"/>
          </a:solidFill>
          <a:latin typeface="Arial" panose="020B0604020202020204" pitchFamily="34" charset="0"/>
          <a:ea typeface="+mn-ea"/>
          <a:cs typeface="Arial" panose="020B0604020202020204" pitchFamily="34" charset="0"/>
        </a:defRPr>
      </a:lvl3pPr>
      <a:lvl4pPr marL="479988" indent="-239994" algn="l" defTabSz="609585" rtl="0" eaLnBrk="1" latinLnBrk="0" hangingPunct="1">
        <a:spcBef>
          <a:spcPct val="0"/>
        </a:spcBef>
        <a:spcAft>
          <a:spcPts val="667"/>
        </a:spcAft>
        <a:buClr>
          <a:schemeClr val="accent4"/>
        </a:buClr>
        <a:buFont typeface="Lucida Grande"/>
        <a:buChar char="-"/>
        <a:defRPr sz="2133" b="0" i="0" kern="1200">
          <a:solidFill>
            <a:schemeClr val="accent4"/>
          </a:solidFill>
          <a:latin typeface="Arial" panose="020B0604020202020204" pitchFamily="34" charset="0"/>
          <a:ea typeface="+mn-ea"/>
          <a:cs typeface="Arial" panose="020B0604020202020204" pitchFamily="34" charset="0"/>
        </a:defRPr>
      </a:lvl4pPr>
      <a:lvl5pPr marL="479988" indent="-239994" algn="l" defTabSz="609585" rtl="0" eaLnBrk="1" latinLnBrk="0" hangingPunct="1">
        <a:spcBef>
          <a:spcPct val="0"/>
        </a:spcBef>
        <a:spcAft>
          <a:spcPts val="667"/>
        </a:spcAft>
        <a:buClr>
          <a:schemeClr val="accent4"/>
        </a:buClr>
        <a:buFont typeface="Lucida Grande"/>
        <a:buChar char="-"/>
        <a:defRPr sz="2133" b="0" i="0" kern="1200">
          <a:solidFill>
            <a:schemeClr val="accent4"/>
          </a:solidFill>
          <a:latin typeface="Arial" panose="020B0604020202020204" pitchFamily="34" charset="0"/>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4896">
          <p15:clr>
            <a:srgbClr val="F26B43"/>
          </p15:clr>
        </p15:guide>
        <p15:guide id="4" pos="864">
          <p15:clr>
            <a:srgbClr val="F26B43"/>
          </p15:clr>
        </p15:guide>
        <p15:guide id="5" orient="horz" pos="204">
          <p15:clr>
            <a:srgbClr val="F26B43"/>
          </p15:clr>
        </p15:guide>
        <p15:guide id="6" orient="horz" pos="7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22960" y="274320"/>
            <a:ext cx="10515600" cy="1280160"/>
          </a:xfrm>
          <a:prstGeom prst="rect">
            <a:avLst/>
          </a:prstGeom>
        </p:spPr>
        <p:txBody>
          <a:bodyPr vert="horz" lIns="91440" tIns="45720" rIns="91440" bIns="45720" rtlCol="0" anchor="ctr">
            <a:normAutofit/>
          </a:bodyPr>
          <a:lstStyle/>
          <a:p>
            <a:endParaRPr lang="en-US" dirty="0"/>
          </a:p>
        </p:txBody>
      </p:sp>
      <p:sp>
        <p:nvSpPr>
          <p:cNvPr id="8" name="Text Placeholder 2"/>
          <p:cNvSpPr>
            <a:spLocks noGrp="1"/>
          </p:cNvSpPr>
          <p:nvPr>
            <p:ph type="body" idx="1"/>
          </p:nvPr>
        </p:nvSpPr>
        <p:spPr>
          <a:xfrm>
            <a:off x="822960" y="1645920"/>
            <a:ext cx="10515600" cy="42062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1371600" y="6126480"/>
            <a:ext cx="7772400" cy="365125"/>
          </a:xfrm>
          <a:prstGeom prst="rect">
            <a:avLst/>
          </a:prstGeom>
        </p:spPr>
        <p:txBody>
          <a:bodyPr vert="horz" lIns="91440" tIns="45720" rIns="91440" bIns="45720" rtlCol="0" anchor="ctr"/>
          <a:lstStyle>
            <a:lvl1pPr algn="l">
              <a:defRPr sz="1200" cap="none" baseline="0">
                <a:solidFill>
                  <a:schemeClr val="accent1">
                    <a:lumMod val="60000"/>
                    <a:lumOff val="40000"/>
                  </a:schemeClr>
                </a:solidFill>
              </a:defRPr>
            </a:lvl1pPr>
          </a:lstStyle>
          <a:p>
            <a:r>
              <a:rPr lang="en-US"/>
              <a:t>Planning for a secure water future in Arizona</a:t>
            </a:r>
            <a:endParaRPr lang="en-US" dirty="0"/>
          </a:p>
        </p:txBody>
      </p:sp>
      <p:sp>
        <p:nvSpPr>
          <p:cNvPr id="11" name="Slide Number Placeholder 5"/>
          <p:cNvSpPr>
            <a:spLocks noGrp="1"/>
          </p:cNvSpPr>
          <p:nvPr>
            <p:ph type="sldNum" sz="quarter" idx="4"/>
          </p:nvPr>
        </p:nvSpPr>
        <p:spPr>
          <a:xfrm>
            <a:off x="822960" y="6126480"/>
            <a:ext cx="457200" cy="365125"/>
          </a:xfrm>
          <a:prstGeom prst="rect">
            <a:avLst/>
          </a:prstGeom>
        </p:spPr>
        <p:txBody>
          <a:bodyPr vert="horz" lIns="91440" tIns="45720" rIns="91440" bIns="45720" rtlCol="0" anchor="ctr"/>
          <a:lstStyle>
            <a:lvl1pPr algn="l">
              <a:defRPr sz="1200" b="1">
                <a:solidFill>
                  <a:schemeClr val="accent1">
                    <a:lumMod val="60000"/>
                    <a:lumOff val="40000"/>
                  </a:schemeClr>
                </a:solidFill>
              </a:defRPr>
            </a:lvl1pPr>
          </a:lstStyle>
          <a:p>
            <a:fld id="{6D22F896-40B5-4ADD-8801-0D06FADFA095}" type="slidenum">
              <a:rPr lang="en-US" smtClean="0"/>
              <a:pPr/>
              <a:t>‹#›</a:t>
            </a:fld>
            <a:endParaRPr lang="en-US" dirty="0"/>
          </a:p>
        </p:txBody>
      </p:sp>
      <p:pic>
        <p:nvPicPr>
          <p:cNvPr id="12" name="Picture 11"/>
          <p:cNvPicPr>
            <a:picLocks noChangeAspect="1"/>
          </p:cNvPicPr>
          <p:nvPr userDrawn="1"/>
        </p:nvPicPr>
        <p:blipFill rotWithShape="1">
          <a:blip r:embed="rId18" cstate="print">
            <a:extLst>
              <a:ext uri="{28A0092B-C50C-407E-A947-70E740481C1C}">
                <a14:useLocalDpi xmlns:a14="http://schemas.microsoft.com/office/drawing/2010/main" val="0"/>
              </a:ext>
            </a:extLst>
          </a:blip>
          <a:srcRect l="16722" t="29012" r="16722" b="29012"/>
          <a:stretch/>
        </p:blipFill>
        <p:spPr>
          <a:xfrm>
            <a:off x="9692640" y="5852160"/>
            <a:ext cx="1615812" cy="549376"/>
          </a:xfrm>
          <a:prstGeom prst="rect">
            <a:avLst/>
          </a:prstGeom>
        </p:spPr>
      </p:pic>
      <p:cxnSp>
        <p:nvCxnSpPr>
          <p:cNvPr id="13" name="Straight Connector 12"/>
          <p:cNvCxnSpPr/>
          <p:nvPr userDrawn="1"/>
        </p:nvCxnSpPr>
        <p:spPr>
          <a:xfrm>
            <a:off x="1280160" y="6126480"/>
            <a:ext cx="0" cy="365125"/>
          </a:xfrm>
          <a:prstGeom prst="line">
            <a:avLst/>
          </a:prstGeom>
          <a:ln w="12700">
            <a:solidFill>
              <a:schemeClr val="accent1">
                <a:lumMod val="60000"/>
                <a:lumOff val="40000"/>
              </a:schemeClr>
            </a:solidFill>
          </a:ln>
        </p:spPr>
        <p:style>
          <a:lnRef idx="1">
            <a:schemeClr val="accent5"/>
          </a:lnRef>
          <a:fillRef idx="0">
            <a:schemeClr val="accent5"/>
          </a:fillRef>
          <a:effectRef idx="0">
            <a:schemeClr val="accent5"/>
          </a:effectRef>
          <a:fontRef idx="minor">
            <a:schemeClr val="tx1"/>
          </a:fontRef>
        </p:style>
      </p:cxnSp>
      <p:sp>
        <p:nvSpPr>
          <p:cNvPr id="14" name="TextBox 13"/>
          <p:cNvSpPr txBox="1"/>
          <p:nvPr userDrawn="1"/>
        </p:nvSpPr>
        <p:spPr>
          <a:xfrm>
            <a:off x="9570661" y="6492240"/>
            <a:ext cx="1890261" cy="215444"/>
          </a:xfrm>
          <a:prstGeom prst="rect">
            <a:avLst/>
          </a:prstGeom>
          <a:noFill/>
        </p:spPr>
        <p:txBody>
          <a:bodyPr wrap="none" rtlCol="0">
            <a:spAutoFit/>
          </a:bodyPr>
          <a:lstStyle/>
          <a:p>
            <a:r>
              <a:rPr lang="en-US" sz="800" dirty="0">
                <a:solidFill>
                  <a:schemeClr val="accent2"/>
                </a:solidFill>
                <a:latin typeface="+mj-lt"/>
              </a:rPr>
              <a:t>YOUR WATER. YOUR FUTURE.</a:t>
            </a:r>
          </a:p>
        </p:txBody>
      </p:sp>
    </p:spTree>
    <p:extLst>
      <p:ext uri="{BB962C8B-B14F-4D97-AF65-F5344CB8AC3E}">
        <p14:creationId xmlns:p14="http://schemas.microsoft.com/office/powerpoint/2010/main" val="155784748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hf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0" indent="0" algn="l" defTabSz="914400" rtl="0" eaLnBrk="1" latinLnBrk="0" hangingPunct="1">
        <a:lnSpc>
          <a:spcPct val="120000"/>
        </a:lnSpc>
        <a:spcBef>
          <a:spcPts val="600"/>
        </a:spcBef>
        <a:spcAft>
          <a:spcPts val="600"/>
        </a:spcAft>
        <a:buClr>
          <a:schemeClr val="bg1"/>
        </a:buClr>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600"/>
        </a:spcBef>
        <a:spcAft>
          <a:spcPts val="600"/>
        </a:spcAft>
        <a:buSzPct val="90000"/>
        <a:buFont typeface="Courier New" panose="02070309020205020404" pitchFamily="49" charset="0"/>
        <a:buChar char="o"/>
        <a:defRPr sz="1800" kern="1200">
          <a:solidFill>
            <a:schemeClr val="tx1"/>
          </a:solidFill>
          <a:latin typeface="+mn-lt"/>
          <a:ea typeface="+mn-ea"/>
          <a:cs typeface="+mn-cs"/>
        </a:defRPr>
      </a:lvl3pPr>
      <a:lvl4pPr marL="1714500" indent="-342900" algn="l" defTabSz="914400" rtl="0" eaLnBrk="1" latinLnBrk="0" hangingPunct="1">
        <a:lnSpc>
          <a:spcPct val="120000"/>
        </a:lnSpc>
        <a:spcBef>
          <a:spcPts val="600"/>
        </a:spcBef>
        <a:spcAft>
          <a:spcPts val="600"/>
        </a:spcAft>
        <a:buClr>
          <a:schemeClr val="accent2"/>
        </a:buClr>
        <a:buSzPct val="90000"/>
        <a:buFont typeface="+mj-lt"/>
        <a:buAutoNum type="arabicPeriod"/>
        <a:defRPr sz="1600" kern="1200">
          <a:solidFill>
            <a:schemeClr val="tx1"/>
          </a:solidFill>
          <a:latin typeface="+mn-lt"/>
          <a:ea typeface="+mn-ea"/>
          <a:cs typeface="+mn-cs"/>
        </a:defRPr>
      </a:lvl4pPr>
      <a:lvl5pPr marL="2171700" indent="-342900" algn="l" defTabSz="914400" rtl="0" eaLnBrk="1" latinLnBrk="0" hangingPunct="1">
        <a:lnSpc>
          <a:spcPct val="120000"/>
        </a:lnSpc>
        <a:spcBef>
          <a:spcPts val="600"/>
        </a:spcBef>
        <a:spcAft>
          <a:spcPts val="600"/>
        </a:spcAft>
        <a:buClr>
          <a:schemeClr val="tx2"/>
        </a:buClr>
        <a:buSzPct val="100000"/>
        <a:buFont typeface="+mj-lt"/>
        <a:buAutoNum type="alphaLcPeriod"/>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0.jpeg"/><Relationship Id="rId4" Type="http://schemas.openxmlformats.org/officeDocument/2006/relationships/image" Target="../media/image59.jpe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5.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90.jp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57.jpeg"/><Relationship Id="rId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Arizona Construction Trades Association</a:t>
            </a:r>
          </a:p>
        </p:txBody>
      </p:sp>
      <p:sp>
        <p:nvSpPr>
          <p:cNvPr id="3" name="Subtitle 2"/>
          <p:cNvSpPr>
            <a:spLocks noGrp="1"/>
          </p:cNvSpPr>
          <p:nvPr>
            <p:ph type="subTitle" idx="1"/>
          </p:nvPr>
        </p:nvSpPr>
        <p:spPr/>
        <p:txBody>
          <a:bodyPr/>
          <a:lstStyle/>
          <a:p>
            <a:r>
              <a:rPr lang="en-US" b="1" dirty="0"/>
              <a:t>Karen Cesare</a:t>
            </a:r>
            <a:br>
              <a:rPr lang="en-US" dirty="0"/>
            </a:br>
            <a:r>
              <a:rPr lang="en-US" sz="2000" i="1" dirty="0"/>
              <a:t>CAWCD Board Secretary</a:t>
            </a:r>
          </a:p>
          <a:p>
            <a:r>
              <a:rPr lang="en-US" dirty="0"/>
              <a:t>June 18, 2025</a:t>
            </a:r>
            <a:endParaRPr lang="en-US" sz="2000" i="1" dirty="0"/>
          </a:p>
        </p:txBody>
      </p:sp>
    </p:spTree>
    <p:extLst>
      <p:ext uri="{BB962C8B-B14F-4D97-AF65-F5344CB8AC3E}">
        <p14:creationId xmlns:p14="http://schemas.microsoft.com/office/powerpoint/2010/main" val="534789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09C847-67A8-48D8-9AB8-0E5C95AFE8E7}"/>
              </a:ext>
            </a:extLst>
          </p:cNvPr>
          <p:cNvSpPr txBox="1">
            <a:spLocks/>
          </p:cNvSpPr>
          <p:nvPr/>
        </p:nvSpPr>
        <p:spPr>
          <a:xfrm>
            <a:off x="634999" y="2148840"/>
            <a:ext cx="10515600" cy="2560320"/>
          </a:xfrm>
          <a:prstGeom prst="rect">
            <a:avLst/>
          </a:prstGeom>
        </p:spPr>
        <p:txBody>
          <a:bodyPr vert="horz" lIns="0" tIns="60960" rIns="0" bIns="60960" rtlCol="0" anchor="b" anchorCtr="0">
            <a:normAutofit/>
          </a:bodyPr>
          <a:lstStyle>
            <a:lvl1pPr algn="l" defTabSz="457200" rtl="0" eaLnBrk="1" latinLnBrk="0" hangingPunct="1">
              <a:lnSpc>
                <a:spcPct val="83000"/>
              </a:lnSpc>
              <a:spcBef>
                <a:spcPct val="0"/>
              </a:spcBef>
              <a:buNone/>
              <a:defRPr sz="3200" b="1" kern="1200">
                <a:solidFill>
                  <a:schemeClr val="accent3"/>
                </a:solidFill>
                <a:latin typeface="+mj-lt"/>
                <a:ea typeface="+mj-ea"/>
                <a:cs typeface="+mj-cs"/>
              </a:defRPr>
            </a:lvl1pPr>
          </a:lstStyle>
          <a:p>
            <a:pPr marL="0" marR="0" lvl="0" indent="0" algn="l" defTabSz="457200" rtl="0" eaLnBrk="1" fontAlgn="auto" latinLnBrk="0" hangingPunct="1">
              <a:lnSpc>
                <a:spcPct val="83000"/>
              </a:lnSpc>
              <a:spcBef>
                <a:spcPct val="0"/>
              </a:spcBef>
              <a:spcAft>
                <a:spcPts val="0"/>
              </a:spcAft>
              <a:buClrTx/>
              <a:buSzTx/>
              <a:buFontTx/>
              <a:buNone/>
              <a:tabLst/>
              <a:defRPr/>
            </a:pPr>
            <a:endParaRPr kumimoji="0" lang="en-US" sz="5333"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
        <p:nvSpPr>
          <p:cNvPr id="4" name="Title 3">
            <a:extLst>
              <a:ext uri="{FF2B5EF4-FFF2-40B4-BE49-F238E27FC236}">
                <a16:creationId xmlns:a16="http://schemas.microsoft.com/office/drawing/2014/main" id="{FABD3D56-4888-8C8E-2279-5C0FC76D5C02}"/>
              </a:ext>
            </a:extLst>
          </p:cNvPr>
          <p:cNvSpPr>
            <a:spLocks noGrp="1"/>
          </p:cNvSpPr>
          <p:nvPr>
            <p:ph type="title"/>
          </p:nvPr>
        </p:nvSpPr>
        <p:spPr>
          <a:xfrm>
            <a:off x="457198" y="1709738"/>
            <a:ext cx="11247120" cy="2468880"/>
          </a:xfrm>
        </p:spPr>
        <p:txBody>
          <a:bodyPr>
            <a:normAutofit/>
          </a:bodyPr>
          <a:lstStyle/>
          <a:p>
            <a:r>
              <a:rPr lang="en-US" dirty="0"/>
              <a:t>CAP connects Arizona communities</a:t>
            </a:r>
          </a:p>
        </p:txBody>
      </p:sp>
      <p:sp>
        <p:nvSpPr>
          <p:cNvPr id="2" name="Slide Number Placeholder 1">
            <a:extLst>
              <a:ext uri="{FF2B5EF4-FFF2-40B4-BE49-F238E27FC236}">
                <a16:creationId xmlns:a16="http://schemas.microsoft.com/office/drawing/2014/main" id="{46E770E6-5300-C1EC-2F76-298161049A80}"/>
              </a:ext>
            </a:extLst>
          </p:cNvPr>
          <p:cNvSpPr>
            <a:spLocks noGrp="1"/>
          </p:cNvSpPr>
          <p:nvPr>
            <p:ph type="sldNum" sz="quarter" idx="12"/>
          </p:nvPr>
        </p:nvSpPr>
        <p:spPr/>
        <p:txBody>
          <a:bodyPr/>
          <a:lstStyle/>
          <a:p>
            <a:fld id="{CDE5A6A7-9B4C-4F28-AF72-280E79B89130}" type="slidenum">
              <a:rPr lang="en-US" smtClean="0"/>
              <a:t>10</a:t>
            </a:fld>
            <a:endParaRPr lang="en-US" dirty="0"/>
          </a:p>
        </p:txBody>
      </p:sp>
    </p:spTree>
    <p:extLst>
      <p:ext uri="{BB962C8B-B14F-4D97-AF65-F5344CB8AC3E}">
        <p14:creationId xmlns:p14="http://schemas.microsoft.com/office/powerpoint/2010/main" val="2810978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2880"/>
            <a:ext cx="11247120" cy="1188720"/>
          </a:xfrm>
        </p:spPr>
        <p:txBody>
          <a:bodyPr>
            <a:normAutofit fontScale="90000"/>
          </a:bodyPr>
          <a:lstStyle/>
          <a:p>
            <a:r>
              <a:rPr lang="en-US" dirty="0"/>
              <a:t>Today’s Central Arizona Project </a:t>
            </a:r>
            <a:br>
              <a:rPr lang="en-US" dirty="0"/>
            </a:br>
            <a:r>
              <a:rPr lang="en-US" dirty="0"/>
              <a:t>– an Engineering Marvel</a:t>
            </a:r>
          </a:p>
        </p:txBody>
      </p:sp>
      <p:sp>
        <p:nvSpPr>
          <p:cNvPr id="13" name="Content Placeholder 12">
            <a:extLst>
              <a:ext uri="{FF2B5EF4-FFF2-40B4-BE49-F238E27FC236}">
                <a16:creationId xmlns:a16="http://schemas.microsoft.com/office/drawing/2014/main" id="{41C3E3D8-3F89-BF9E-0D27-8F970D3F1054}"/>
              </a:ext>
            </a:extLst>
          </p:cNvPr>
          <p:cNvSpPr>
            <a:spLocks noGrp="1"/>
          </p:cNvSpPr>
          <p:nvPr>
            <p:ph sz="half" idx="1"/>
          </p:nvPr>
        </p:nvSpPr>
        <p:spPr>
          <a:xfrm>
            <a:off x="457200" y="1463040"/>
            <a:ext cx="5486400" cy="4572000"/>
          </a:xfrm>
        </p:spPr>
        <p:txBody>
          <a:bodyPr/>
          <a:lstStyle/>
          <a:p>
            <a:pPr marL="0" indent="0">
              <a:buNone/>
            </a:pPr>
            <a:r>
              <a:rPr lang="en-US" dirty="0"/>
              <a:t>336-mile aqueduct stretching from Lake Havasu to Tucson: </a:t>
            </a:r>
          </a:p>
          <a:p>
            <a:r>
              <a:rPr lang="en-US" dirty="0"/>
              <a:t>14 pumping plants -- lift water nearly 3,000 feet</a:t>
            </a:r>
          </a:p>
          <a:p>
            <a:r>
              <a:rPr lang="en-US" dirty="0"/>
              <a:t>10 siphons, 4 tunnels</a:t>
            </a:r>
          </a:p>
          <a:p>
            <a:r>
              <a:rPr lang="en-US" dirty="0"/>
              <a:t>More than 50 turnouts that deliver the water</a:t>
            </a:r>
          </a:p>
          <a:p>
            <a:r>
              <a:rPr lang="en-US" dirty="0"/>
              <a:t>Lake Pleasant storage reservoir/New Waddell Dam and Waddell Pump Generating Plant</a:t>
            </a:r>
          </a:p>
        </p:txBody>
      </p:sp>
      <p:sp>
        <p:nvSpPr>
          <p:cNvPr id="18" name="Slide Number Placeholder 17">
            <a:extLst>
              <a:ext uri="{FF2B5EF4-FFF2-40B4-BE49-F238E27FC236}">
                <a16:creationId xmlns:a16="http://schemas.microsoft.com/office/drawing/2014/main" id="{DB72FD60-C3DC-475E-A1DB-51D8D52F5675}"/>
              </a:ext>
            </a:extLst>
          </p:cNvPr>
          <p:cNvSpPr>
            <a:spLocks noGrp="1"/>
          </p:cNvSpPr>
          <p:nvPr>
            <p:ph type="sldNum" sz="quarter" idx="12"/>
          </p:nvPr>
        </p:nvSpPr>
        <p:spPr>
          <a:xfrm>
            <a:off x="457200" y="6309360"/>
            <a:ext cx="548640" cy="365125"/>
          </a:xfrm>
        </p:spPr>
        <p:txBody>
          <a:bodyPr/>
          <a:lstStyle/>
          <a:p>
            <a:pPr lvl="0"/>
            <a:fld id="{FC86A65E-82A9-2E44-B623-2C55316353C7}" type="slidenum">
              <a:rPr lang="en-US" noProof="0" smtClean="0"/>
              <a:pPr lvl="0"/>
              <a:t>11</a:t>
            </a:fld>
            <a:endParaRPr lang="en-US" noProof="0" dirty="0"/>
          </a:p>
        </p:txBody>
      </p:sp>
      <p:pic>
        <p:nvPicPr>
          <p:cNvPr id="14" name="Content Placeholder 4">
            <a:extLst>
              <a:ext uri="{FF2B5EF4-FFF2-40B4-BE49-F238E27FC236}">
                <a16:creationId xmlns:a16="http://schemas.microsoft.com/office/drawing/2014/main" id="{DF080226-BACB-A34A-EEC0-C10E7085116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987515" y="3424194"/>
            <a:ext cx="3747285" cy="2101674"/>
          </a:xfrm>
          <a:prstGeom prst="rect">
            <a:avLst/>
          </a:prstGeom>
        </p:spPr>
      </p:pic>
      <p:pic>
        <p:nvPicPr>
          <p:cNvPr id="9" name="Content Placeholder 4">
            <a:extLst>
              <a:ext uri="{FF2B5EF4-FFF2-40B4-BE49-F238E27FC236}">
                <a16:creationId xmlns:a16="http://schemas.microsoft.com/office/drawing/2014/main" id="{5237B2F6-C16F-6711-1C14-0810DDE7E6F9}"/>
              </a:ext>
            </a:extLst>
          </p:cNvPr>
          <p:cNvPicPr>
            <a:picLocks noChangeAspect="1"/>
          </p:cNvPicPr>
          <p:nvPr/>
        </p:nvPicPr>
        <p:blipFill>
          <a:blip r:embed="rId4" cstate="screen">
            <a:extLst>
              <a:ext uri="{28A0092B-C50C-407E-A947-70E740481C1C}">
                <a14:useLocalDpi xmlns:a14="http://schemas.microsoft.com/office/drawing/2010/main"/>
              </a:ext>
            </a:extLst>
          </a:blip>
          <a:srcRect l="504" r="504"/>
          <a:stretch/>
        </p:blipFill>
        <p:spPr>
          <a:xfrm>
            <a:off x="7035857" y="2049867"/>
            <a:ext cx="2509073" cy="1824780"/>
          </a:xfrm>
          <a:prstGeom prst="rect">
            <a:avLst/>
          </a:prstGeom>
          <a:ln w="57150">
            <a:solidFill>
              <a:schemeClr val="bg1"/>
            </a:solidFill>
          </a:ln>
        </p:spPr>
      </p:pic>
      <p:sp>
        <p:nvSpPr>
          <p:cNvPr id="21" name="TextBox 20">
            <a:extLst>
              <a:ext uri="{FF2B5EF4-FFF2-40B4-BE49-F238E27FC236}">
                <a16:creationId xmlns:a16="http://schemas.microsoft.com/office/drawing/2014/main" id="{CE04531C-5983-D3DB-26EC-F74E7677BBC0}"/>
              </a:ext>
            </a:extLst>
          </p:cNvPr>
          <p:cNvSpPr txBox="1"/>
          <p:nvPr/>
        </p:nvSpPr>
        <p:spPr>
          <a:xfrm>
            <a:off x="731520" y="5803314"/>
            <a:ext cx="5424882" cy="646331"/>
          </a:xfrm>
          <a:prstGeom prst="rect">
            <a:avLst/>
          </a:prstGeom>
          <a:noFill/>
        </p:spPr>
        <p:txBody>
          <a:bodyPr wrap="square" rtlCol="0">
            <a:spAutoFit/>
          </a:bodyPr>
          <a:lstStyle/>
          <a:p>
            <a:r>
              <a:rPr lang="en-US" sz="1800" b="1" kern="100" dirty="0">
                <a:solidFill>
                  <a:schemeClr val="accent1"/>
                </a:solidFill>
                <a:latin typeface="Arial" panose="020B0604020202020204" pitchFamily="34" charset="0"/>
                <a:ea typeface="Calibri" panose="020F0502020204030204" pitchFamily="34" charset="0"/>
                <a:cs typeface="Arial" panose="020B0604020202020204" pitchFamily="34" charset="0"/>
              </a:rPr>
              <a:t>CAP is committed to caring for this valuable infrastructure, ensuring reliability 24/7/365.</a:t>
            </a:r>
          </a:p>
        </p:txBody>
      </p:sp>
      <p:pic>
        <p:nvPicPr>
          <p:cNvPr id="8" name="Content Placeholder 4">
            <a:extLst>
              <a:ext uri="{FF2B5EF4-FFF2-40B4-BE49-F238E27FC236}">
                <a16:creationId xmlns:a16="http://schemas.microsoft.com/office/drawing/2014/main" id="{D76F9FC5-F710-F176-553F-57AADA0DA0C6}"/>
              </a:ext>
            </a:extLst>
          </p:cNvPr>
          <p:cNvPicPr>
            <a:picLocks noChangeAspect="1"/>
          </p:cNvPicPr>
          <p:nvPr/>
        </p:nvPicPr>
        <p:blipFill>
          <a:blip r:embed="rId5" cstate="screen">
            <a:extLst>
              <a:ext uri="{28A0092B-C50C-407E-A947-70E740481C1C}">
                <a14:useLocalDpi xmlns:a14="http://schemas.microsoft.com/office/drawing/2010/main"/>
              </a:ext>
            </a:extLst>
          </a:blip>
          <a:srcRect t="145" b="145"/>
          <a:stretch/>
        </p:blipFill>
        <p:spPr>
          <a:xfrm>
            <a:off x="9188393" y="1157190"/>
            <a:ext cx="2184514" cy="1588737"/>
          </a:xfrm>
          <a:prstGeom prst="rect">
            <a:avLst/>
          </a:prstGeom>
          <a:ln w="57150">
            <a:solidFill>
              <a:schemeClr val="bg1"/>
            </a:solidFill>
          </a:ln>
        </p:spPr>
      </p:pic>
    </p:spTree>
    <p:extLst>
      <p:ext uri="{BB962C8B-B14F-4D97-AF65-F5344CB8AC3E}">
        <p14:creationId xmlns:p14="http://schemas.microsoft.com/office/powerpoint/2010/main" val="300297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2880"/>
            <a:ext cx="11247120" cy="1188720"/>
          </a:xfrm>
        </p:spPr>
        <p:txBody>
          <a:bodyPr/>
          <a:lstStyle/>
          <a:p>
            <a:r>
              <a:rPr lang="en-US" dirty="0"/>
              <a:t>CAP Service Area</a:t>
            </a:r>
          </a:p>
        </p:txBody>
      </p:sp>
      <p:sp>
        <p:nvSpPr>
          <p:cNvPr id="5" name="Content Placeholder 4"/>
          <p:cNvSpPr>
            <a:spLocks noGrp="1"/>
          </p:cNvSpPr>
          <p:nvPr>
            <p:ph sz="half" idx="1"/>
          </p:nvPr>
        </p:nvSpPr>
        <p:spPr>
          <a:xfrm>
            <a:off x="457200" y="1463040"/>
            <a:ext cx="5486400" cy="4572000"/>
          </a:xfrm>
        </p:spPr>
        <p:txBody>
          <a:bodyPr>
            <a:normAutofit/>
          </a:bodyPr>
          <a:lstStyle/>
          <a:p>
            <a:r>
              <a:rPr lang="en-US" dirty="0"/>
              <a:t>More than </a:t>
            </a:r>
            <a:r>
              <a:rPr lang="en-US" b="1" dirty="0"/>
              <a:t>80% of Arizona’s population</a:t>
            </a:r>
            <a:r>
              <a:rPr lang="en-US" dirty="0"/>
              <a:t> (6 million+ people)</a:t>
            </a:r>
          </a:p>
          <a:p>
            <a:r>
              <a:rPr lang="en-US" b="1" dirty="0"/>
              <a:t>3 Counties</a:t>
            </a:r>
          </a:p>
          <a:p>
            <a:pPr lvl="1"/>
            <a:r>
              <a:rPr lang="en-US" dirty="0"/>
              <a:t>Maricopa</a:t>
            </a:r>
          </a:p>
          <a:p>
            <a:pPr lvl="1"/>
            <a:r>
              <a:rPr lang="en-US" dirty="0"/>
              <a:t>Pinal</a:t>
            </a:r>
          </a:p>
          <a:p>
            <a:pPr lvl="1"/>
            <a:r>
              <a:rPr lang="en-US" dirty="0"/>
              <a:t>Pima</a:t>
            </a:r>
          </a:p>
          <a:p>
            <a:r>
              <a:rPr lang="en-US" b="1" dirty="0"/>
              <a:t>11 tribal nations</a:t>
            </a:r>
          </a:p>
          <a:p>
            <a:pPr marL="0" indent="0">
              <a:buNone/>
            </a:pPr>
            <a:endParaRPr lang="en-US" sz="1800" b="1" dirty="0">
              <a:solidFill>
                <a:schemeClr val="accent1"/>
              </a:solidFill>
            </a:endParaRPr>
          </a:p>
          <a:p>
            <a:pPr marL="0" indent="0">
              <a:buNone/>
            </a:pPr>
            <a:r>
              <a:rPr lang="en-US" sz="1800" b="1" dirty="0">
                <a:solidFill>
                  <a:schemeClr val="accent1"/>
                </a:solidFill>
              </a:rPr>
              <a:t>CAP delivers more tribal water than any other organization in the United States.</a:t>
            </a:r>
          </a:p>
          <a:p>
            <a:endParaRPr lang="en-US" noProof="0" dirty="0"/>
          </a:p>
        </p:txBody>
      </p:sp>
      <p:sp>
        <p:nvSpPr>
          <p:cNvPr id="3" name="Slide Number Placeholder 2">
            <a:extLst>
              <a:ext uri="{FF2B5EF4-FFF2-40B4-BE49-F238E27FC236}">
                <a16:creationId xmlns:a16="http://schemas.microsoft.com/office/drawing/2014/main" id="{E71DB69D-8E71-542E-CB71-26FC4B96525C}"/>
              </a:ext>
            </a:extLst>
          </p:cNvPr>
          <p:cNvSpPr>
            <a:spLocks noGrp="1"/>
          </p:cNvSpPr>
          <p:nvPr>
            <p:ph type="sldNum" sz="quarter" idx="12"/>
          </p:nvPr>
        </p:nvSpPr>
        <p:spPr>
          <a:xfrm>
            <a:off x="457200" y="6309360"/>
            <a:ext cx="548640" cy="365125"/>
          </a:xfrm>
        </p:spPr>
        <p:txBody>
          <a:bodyPr/>
          <a:lstStyle/>
          <a:p>
            <a:pPr lvl="0"/>
            <a:fld id="{FC86A65E-82A9-2E44-B623-2C55316353C7}" type="slidenum">
              <a:rPr lang="en-US" noProof="0" smtClean="0"/>
              <a:pPr lvl="0"/>
              <a:t>12</a:t>
            </a:fld>
            <a:endParaRPr lang="en-US" noProof="0" dirty="0"/>
          </a:p>
        </p:txBody>
      </p:sp>
      <p:pic>
        <p:nvPicPr>
          <p:cNvPr id="4" name="Picture 3" descr="Map&#10;&#10;AI-generated content may be incorrect.">
            <a:extLst>
              <a:ext uri="{FF2B5EF4-FFF2-40B4-BE49-F238E27FC236}">
                <a16:creationId xmlns:a16="http://schemas.microsoft.com/office/drawing/2014/main" id="{D6A457DB-3A5E-26BE-6446-2C05A14608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1082" y="0"/>
            <a:ext cx="6080125" cy="6858000"/>
          </a:xfrm>
          <a:prstGeom prst="rect">
            <a:avLst/>
          </a:prstGeom>
        </p:spPr>
      </p:pic>
    </p:spTree>
    <p:extLst>
      <p:ext uri="{BB962C8B-B14F-4D97-AF65-F5344CB8AC3E}">
        <p14:creationId xmlns:p14="http://schemas.microsoft.com/office/powerpoint/2010/main" val="3166312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2880"/>
            <a:ext cx="11247120" cy="1188720"/>
          </a:xfrm>
        </p:spPr>
        <p:txBody>
          <a:bodyPr/>
          <a:lstStyle/>
          <a:p>
            <a:r>
              <a:rPr lang="en-US" dirty="0"/>
              <a:t>CAP Contracts</a:t>
            </a:r>
          </a:p>
        </p:txBody>
      </p:sp>
      <p:sp>
        <p:nvSpPr>
          <p:cNvPr id="5" name="Content Placeholder 4"/>
          <p:cNvSpPr>
            <a:spLocks noGrp="1"/>
          </p:cNvSpPr>
          <p:nvPr>
            <p:ph sz="half" idx="1"/>
          </p:nvPr>
        </p:nvSpPr>
        <p:spPr>
          <a:xfrm>
            <a:off x="457200" y="1463040"/>
            <a:ext cx="5486400" cy="4572000"/>
          </a:xfrm>
        </p:spPr>
        <p:txBody>
          <a:bodyPr>
            <a:normAutofit/>
          </a:bodyPr>
          <a:lstStyle/>
          <a:p>
            <a:pPr marL="0" indent="0">
              <a:buNone/>
            </a:pPr>
            <a:r>
              <a:rPr lang="en-US" sz="1800" b="1" dirty="0">
                <a:solidFill>
                  <a:schemeClr val="accent1"/>
                </a:solidFill>
              </a:rPr>
              <a:t>CAP’s valuable infrastructure is necessary to communities across the state, providing connections among water supplies and systems.</a:t>
            </a:r>
          </a:p>
          <a:p>
            <a:pPr marL="0" indent="0">
              <a:buNone/>
            </a:pPr>
            <a:endParaRPr lang="en-US" dirty="0"/>
          </a:p>
          <a:p>
            <a:pPr marL="0" indent="0">
              <a:spcBef>
                <a:spcPts val="800"/>
              </a:spcBef>
              <a:buClr>
                <a:schemeClr val="accent3"/>
              </a:buClr>
              <a:buNone/>
            </a:pPr>
            <a:r>
              <a:rPr lang="en-US" dirty="0"/>
              <a:t>CAP supply is allocated by contract: </a:t>
            </a:r>
          </a:p>
          <a:p>
            <a:pPr lvl="1">
              <a:spcBef>
                <a:spcPts val="800"/>
              </a:spcBef>
              <a:buClr>
                <a:schemeClr val="accent5"/>
              </a:buClr>
            </a:pPr>
            <a:r>
              <a:rPr lang="en-US" dirty="0"/>
              <a:t>54% to municipal/industrial</a:t>
            </a:r>
          </a:p>
          <a:p>
            <a:pPr lvl="1">
              <a:spcBef>
                <a:spcPts val="800"/>
              </a:spcBef>
              <a:buClr>
                <a:schemeClr val="accent5"/>
              </a:buClr>
            </a:pPr>
            <a:r>
              <a:rPr lang="en-US" dirty="0"/>
              <a:t>46% to tribes</a:t>
            </a:r>
          </a:p>
          <a:p>
            <a:pPr lvl="1">
              <a:spcBef>
                <a:spcPts val="800"/>
              </a:spcBef>
              <a:buClr>
                <a:schemeClr val="accent5"/>
              </a:buClr>
            </a:pPr>
            <a:r>
              <a:rPr lang="en-US" dirty="0"/>
              <a:t>Until recent reductions, CAP historically served agricultural users</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E71DB69D-8E71-542E-CB71-26FC4B96525C}"/>
              </a:ext>
            </a:extLst>
          </p:cNvPr>
          <p:cNvSpPr>
            <a:spLocks noGrp="1"/>
          </p:cNvSpPr>
          <p:nvPr>
            <p:ph type="sldNum" sz="quarter" idx="12"/>
          </p:nvPr>
        </p:nvSpPr>
        <p:spPr>
          <a:xfrm>
            <a:off x="457200" y="6309360"/>
            <a:ext cx="548640" cy="365125"/>
          </a:xfrm>
        </p:spPr>
        <p:txBody>
          <a:bodyPr/>
          <a:lstStyle/>
          <a:p>
            <a:pPr lvl="0"/>
            <a:fld id="{FC86A65E-82A9-2E44-B623-2C55316353C7}" type="slidenum">
              <a:rPr lang="en-US" noProof="0" smtClean="0"/>
              <a:pPr lvl="0"/>
              <a:t>13</a:t>
            </a:fld>
            <a:endParaRPr lang="en-US" noProof="0" dirty="0"/>
          </a:p>
        </p:txBody>
      </p:sp>
      <p:pic>
        <p:nvPicPr>
          <p:cNvPr id="7" name="Picture 6" descr="A picture containing outdoor, mountain, way, road&#10;&#10;AI-generated content may be incorrect.">
            <a:extLst>
              <a:ext uri="{FF2B5EF4-FFF2-40B4-BE49-F238E27FC236}">
                <a16:creationId xmlns:a16="http://schemas.microsoft.com/office/drawing/2014/main" id="{196164F1-0CBF-0655-5400-406FBA0177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80760" y="1560325"/>
            <a:ext cx="5287388" cy="3519237"/>
          </a:xfrm>
          <a:prstGeom prst="rect">
            <a:avLst/>
          </a:prstGeom>
        </p:spPr>
      </p:pic>
    </p:spTree>
    <p:extLst>
      <p:ext uri="{BB962C8B-B14F-4D97-AF65-F5344CB8AC3E}">
        <p14:creationId xmlns:p14="http://schemas.microsoft.com/office/powerpoint/2010/main" val="121369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11247120" cy="1188720"/>
          </a:xfrm>
        </p:spPr>
        <p:txBody>
          <a:bodyPr anchor="ctr">
            <a:normAutofit/>
          </a:bodyPr>
          <a:lstStyle/>
          <a:p>
            <a:r>
              <a:rPr lang="en-US" dirty="0"/>
              <a:t>CAWCD Governance</a:t>
            </a:r>
          </a:p>
        </p:txBody>
      </p:sp>
      <p:sp>
        <p:nvSpPr>
          <p:cNvPr id="3" name="Text Placeholder 2"/>
          <p:cNvSpPr>
            <a:spLocks noGrp="1"/>
          </p:cNvSpPr>
          <p:nvPr>
            <p:ph sz="half" idx="1"/>
          </p:nvPr>
        </p:nvSpPr>
        <p:spPr>
          <a:xfrm>
            <a:off x="457200" y="1463675"/>
            <a:ext cx="6007210" cy="4572000"/>
          </a:xfrm>
        </p:spPr>
        <p:txBody>
          <a:bodyPr>
            <a:noAutofit/>
          </a:bodyPr>
          <a:lstStyle/>
          <a:p>
            <a:r>
              <a:rPr lang="en-US" dirty="0"/>
              <a:t>CAWCD is governed by a 15-member Board of Directors</a:t>
            </a:r>
          </a:p>
          <a:p>
            <a:r>
              <a:rPr lang="en-US" dirty="0"/>
              <a:t>Each Board member is elected from CAP’s three-county service area and serves a staggered, unpaid six-year term</a:t>
            </a:r>
          </a:p>
          <a:p>
            <a:pPr lvl="1"/>
            <a:r>
              <a:rPr lang="en-US" b="1" dirty="0">
                <a:solidFill>
                  <a:schemeClr val="accent1"/>
                </a:solidFill>
              </a:rPr>
              <a:t>10 from Maricopa County</a:t>
            </a:r>
          </a:p>
          <a:p>
            <a:pPr lvl="1"/>
            <a:r>
              <a:rPr lang="en-US" b="1" dirty="0">
                <a:solidFill>
                  <a:schemeClr val="accent1"/>
                </a:solidFill>
              </a:rPr>
              <a:t>4 from Pima County</a:t>
            </a:r>
          </a:p>
          <a:p>
            <a:pPr lvl="1"/>
            <a:r>
              <a:rPr lang="en-US" b="1" dirty="0">
                <a:solidFill>
                  <a:schemeClr val="accent1"/>
                </a:solidFill>
              </a:rPr>
              <a:t>1 from Pinal County</a:t>
            </a:r>
          </a:p>
        </p:txBody>
      </p:sp>
      <p:sp>
        <p:nvSpPr>
          <p:cNvPr id="5" name="Slide Number Placeholder 4">
            <a:extLst>
              <a:ext uri="{FF2B5EF4-FFF2-40B4-BE49-F238E27FC236}">
                <a16:creationId xmlns:a16="http://schemas.microsoft.com/office/drawing/2014/main" id="{22168A48-32D8-0C0C-21CB-7607CC76ADE0}"/>
              </a:ext>
            </a:extLst>
          </p:cNvPr>
          <p:cNvSpPr>
            <a:spLocks noGrp="1"/>
          </p:cNvSpPr>
          <p:nvPr>
            <p:ph type="sldNum" sz="quarter" idx="12"/>
          </p:nvPr>
        </p:nvSpPr>
        <p:spPr>
          <a:xfrm>
            <a:off x="457200" y="6309360"/>
            <a:ext cx="548640" cy="365125"/>
          </a:xfrm>
        </p:spPr>
        <p:txBody>
          <a:bodyPr/>
          <a:lstStyle/>
          <a:p>
            <a:fld id="{6D22F896-40B5-4ADD-8801-0D06FADFA095}" type="slidenum">
              <a:rPr lang="en-US" smtClean="0"/>
              <a:pPr/>
              <a:t>14</a:t>
            </a:fld>
            <a:endParaRPr lang="en-US" dirty="0"/>
          </a:p>
        </p:txBody>
      </p:sp>
      <p:pic>
        <p:nvPicPr>
          <p:cNvPr id="14" name="Content Placeholder 13" descr="A person standing in front of a podium in front of a group of people&#10;&#10;Description automatically generated with medium confidence">
            <a:extLst>
              <a:ext uri="{FF2B5EF4-FFF2-40B4-BE49-F238E27FC236}">
                <a16:creationId xmlns:a16="http://schemas.microsoft.com/office/drawing/2014/main" id="{6CBA01E8-71A7-EF56-1CE3-7E41D41A6A07}"/>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47163" y="1463675"/>
            <a:ext cx="4987637" cy="3325685"/>
          </a:xfrm>
          <a:prstGeom prst="rect">
            <a:avLst/>
          </a:prstGeom>
        </p:spPr>
      </p:pic>
    </p:spTree>
    <p:extLst>
      <p:ext uri="{BB962C8B-B14F-4D97-AF65-F5344CB8AC3E}">
        <p14:creationId xmlns:p14="http://schemas.microsoft.com/office/powerpoint/2010/main" val="196779745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1709738"/>
            <a:ext cx="10062596" cy="2468880"/>
          </a:xfrm>
        </p:spPr>
        <p:txBody>
          <a:bodyPr/>
          <a:lstStyle/>
          <a:p>
            <a:r>
              <a:rPr lang="en-US" dirty="0">
                <a:solidFill>
                  <a:schemeClr val="bg1"/>
                </a:solidFill>
              </a:rPr>
              <a:t>CAP provides water security for Arizona</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7926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10A8AF3A-36A4-5B3B-6F29-A3EC7044BECF}"/>
              </a:ext>
            </a:extLst>
          </p:cNvPr>
          <p:cNvGraphicFramePr>
            <a:graphicFrameLocks noGrp="1"/>
          </p:cNvGraphicFramePr>
          <p:nvPr>
            <p:extLst>
              <p:ext uri="{D42A27DB-BD31-4B8C-83A1-F6EECF244321}">
                <p14:modId xmlns:p14="http://schemas.microsoft.com/office/powerpoint/2010/main" val="199386051"/>
              </p:ext>
            </p:extLst>
          </p:nvPr>
        </p:nvGraphicFramePr>
        <p:xfrm>
          <a:off x="8680405" y="1463041"/>
          <a:ext cx="2755879" cy="3704986"/>
        </p:xfrm>
        <a:graphic>
          <a:graphicData uri="http://schemas.openxmlformats.org/drawingml/2006/table">
            <a:tbl>
              <a:tblPr firstRow="1" firstCol="1">
                <a:tableStyleId>{21E4AEA4-8DFA-4A89-87EB-49C32662AFE0}</a:tableStyleId>
              </a:tblPr>
              <a:tblGrid>
                <a:gridCol w="659371">
                  <a:extLst>
                    <a:ext uri="{9D8B030D-6E8A-4147-A177-3AD203B41FA5}">
                      <a16:colId xmlns:a16="http://schemas.microsoft.com/office/drawing/2014/main" val="4291651421"/>
                    </a:ext>
                  </a:extLst>
                </a:gridCol>
                <a:gridCol w="1156940">
                  <a:extLst>
                    <a:ext uri="{9D8B030D-6E8A-4147-A177-3AD203B41FA5}">
                      <a16:colId xmlns:a16="http://schemas.microsoft.com/office/drawing/2014/main" val="2707766259"/>
                    </a:ext>
                  </a:extLst>
                </a:gridCol>
                <a:gridCol w="939568">
                  <a:extLst>
                    <a:ext uri="{9D8B030D-6E8A-4147-A177-3AD203B41FA5}">
                      <a16:colId xmlns:a16="http://schemas.microsoft.com/office/drawing/2014/main" val="2402451953"/>
                    </a:ext>
                  </a:extLst>
                </a:gridCol>
              </a:tblGrid>
              <a:tr h="818665">
                <a:tc gridSpan="3">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u="none" strike="noStrike" kern="1200" cap="none" spc="0" normalizeH="0" baseline="0" noProof="0" dirty="0">
                          <a:ln>
                            <a:noFill/>
                          </a:ln>
                          <a:solidFill>
                            <a:schemeClr val="bg1"/>
                          </a:solidFill>
                          <a:effectLst/>
                          <a:uLnTx/>
                          <a:uFillTx/>
                        </a:rPr>
                        <a:t>Snowpack vs. Runoff</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u="none" strike="noStrike" kern="1200" cap="none" spc="0" normalizeH="0" baseline="0" noProof="0" dirty="0">
                          <a:ln>
                            <a:noFill/>
                          </a:ln>
                          <a:solidFill>
                            <a:schemeClr val="bg1"/>
                          </a:solidFill>
                          <a:effectLst/>
                          <a:uLnTx/>
                          <a:uFillTx/>
                        </a:rPr>
                        <a:t> (% of average)</a:t>
                      </a:r>
                      <a:endParaRPr kumimoji="0" lang="en-US" sz="1500" b="1" i="0" u="none" strike="noStrike" kern="1200" cap="none" spc="0" normalizeH="0" baseline="0" noProof="0" dirty="0">
                        <a:ln>
                          <a:noFill/>
                        </a:ln>
                        <a:solidFill>
                          <a:schemeClr val="bg1"/>
                        </a:solidFill>
                        <a:effectLst/>
                        <a:uLnTx/>
                        <a:uFillTx/>
                        <a:latin typeface="+mn-lt"/>
                        <a:ea typeface="+mn-ea"/>
                        <a:cs typeface="+mn-cs"/>
                      </a:endParaRPr>
                    </a:p>
                  </a:txBody>
                  <a:tcPr anchor="ctr"/>
                </a:tc>
                <a:tc hMerge="1">
                  <a:txBody>
                    <a:bodyPr/>
                    <a:lstStyle/>
                    <a:p>
                      <a:pPr algn="ctr"/>
                      <a:endParaRPr lang="en-US" dirty="0"/>
                    </a:p>
                  </a:txBody>
                  <a:tcPr anchor="ctr">
                    <a:lnT w="12700" cap="flat" cmpd="sng" algn="ctr">
                      <a:solidFill>
                        <a:srgbClr val="004386"/>
                      </a:solidFill>
                      <a:prstDash val="solid"/>
                      <a:round/>
                      <a:headEnd type="none" w="med" len="med"/>
                      <a:tailEnd type="none" w="med" len="med"/>
                    </a:lnT>
                  </a:tcPr>
                </a:tc>
                <a:tc hMerge="1">
                  <a:txBody>
                    <a:bodyPr/>
                    <a:lstStyle/>
                    <a:p>
                      <a:pPr algn="ctr"/>
                      <a:endParaRPr lang="en-US" dirty="0"/>
                    </a:p>
                  </a:txBody>
                  <a:tcPr anchor="ctr">
                    <a:lnR w="12700" cap="flat" cmpd="sng" algn="ctr">
                      <a:solidFill>
                        <a:srgbClr val="004386"/>
                      </a:solidFill>
                      <a:prstDash val="solid"/>
                      <a:round/>
                      <a:headEnd type="none" w="med" len="med"/>
                      <a:tailEnd type="none" w="med" len="med"/>
                    </a:lnR>
                    <a:lnT w="12700" cap="flat" cmpd="sng" algn="ctr">
                      <a:solidFill>
                        <a:srgbClr val="004386"/>
                      </a:solidFill>
                      <a:prstDash val="solid"/>
                      <a:round/>
                      <a:headEnd type="none" w="med" len="med"/>
                      <a:tailEnd type="none" w="med" len="med"/>
                    </a:lnT>
                  </a:tcPr>
                </a:tc>
                <a:extLst>
                  <a:ext uri="{0D108BD9-81ED-4DB2-BD59-A6C34878D82A}">
                    <a16:rowId xmlns:a16="http://schemas.microsoft.com/office/drawing/2014/main" val="4179734406"/>
                  </a:ext>
                </a:extLst>
              </a:tr>
              <a:tr h="470536">
                <a:tc>
                  <a:txBody>
                    <a:bodyPr/>
                    <a:lstStyle/>
                    <a:p>
                      <a:endParaRPr lang="en-US" sz="1900" dirty="0"/>
                    </a:p>
                  </a:txBody>
                  <a:tcPr anchor="ctr"/>
                </a:tc>
                <a:tc>
                  <a:txBody>
                    <a:bodyPr/>
                    <a:lstStyle/>
                    <a:p>
                      <a:pPr algn="ctr"/>
                      <a:r>
                        <a:rPr lang="en-US" sz="1500" b="1" dirty="0"/>
                        <a:t>Snowpack</a:t>
                      </a:r>
                    </a:p>
                  </a:txBody>
                  <a:tcPr anchor="ctr"/>
                </a:tc>
                <a:tc>
                  <a:txBody>
                    <a:bodyPr/>
                    <a:lstStyle/>
                    <a:p>
                      <a:pPr algn="ctr"/>
                      <a:r>
                        <a:rPr lang="en-US" sz="1500" b="1" dirty="0"/>
                        <a:t>Runoff </a:t>
                      </a:r>
                    </a:p>
                  </a:txBody>
                  <a:tcPr anchor="ctr"/>
                </a:tc>
                <a:extLst>
                  <a:ext uri="{0D108BD9-81ED-4DB2-BD59-A6C34878D82A}">
                    <a16:rowId xmlns:a16="http://schemas.microsoft.com/office/drawing/2014/main" val="3774421412"/>
                  </a:ext>
                </a:extLst>
              </a:tr>
              <a:tr h="483157">
                <a:tc>
                  <a:txBody>
                    <a:bodyPr/>
                    <a:lstStyle/>
                    <a:p>
                      <a:pPr algn="ctr"/>
                      <a:r>
                        <a:rPr lang="en-US" sz="1600" dirty="0"/>
                        <a:t>2020</a:t>
                      </a:r>
                    </a:p>
                  </a:txBody>
                  <a:tcPr anchor="ctr"/>
                </a:tc>
                <a:tc>
                  <a:txBody>
                    <a:bodyPr/>
                    <a:lstStyle/>
                    <a:p>
                      <a:pPr algn="ctr"/>
                      <a:r>
                        <a:rPr lang="en-US" sz="1600" dirty="0"/>
                        <a:t>105%</a:t>
                      </a:r>
                    </a:p>
                  </a:txBody>
                  <a:tcPr anchor="ctr"/>
                </a:tc>
                <a:tc>
                  <a:txBody>
                    <a:bodyPr/>
                    <a:lstStyle/>
                    <a:p>
                      <a:pPr algn="ctr"/>
                      <a:r>
                        <a:rPr lang="en-US" sz="1600" dirty="0"/>
                        <a:t>61%</a:t>
                      </a:r>
                    </a:p>
                  </a:txBody>
                  <a:tcPr anchor="ctr"/>
                </a:tc>
                <a:extLst>
                  <a:ext uri="{0D108BD9-81ED-4DB2-BD59-A6C34878D82A}">
                    <a16:rowId xmlns:a16="http://schemas.microsoft.com/office/drawing/2014/main" val="3686541714"/>
                  </a:ext>
                </a:extLst>
              </a:tr>
              <a:tr h="483157">
                <a:tc>
                  <a:txBody>
                    <a:bodyPr/>
                    <a:lstStyle/>
                    <a:p>
                      <a:pPr algn="ctr"/>
                      <a:r>
                        <a:rPr lang="en-US" sz="1600" dirty="0"/>
                        <a:t>2021</a:t>
                      </a:r>
                    </a:p>
                  </a:txBody>
                  <a:tcPr anchor="ctr"/>
                </a:tc>
                <a:tc>
                  <a:txBody>
                    <a:bodyPr/>
                    <a:lstStyle/>
                    <a:p>
                      <a:pPr algn="ctr"/>
                      <a:r>
                        <a:rPr lang="en-US" sz="1600" dirty="0"/>
                        <a:t>86%</a:t>
                      </a:r>
                    </a:p>
                  </a:txBody>
                  <a:tcPr anchor="ctr"/>
                </a:tc>
                <a:tc>
                  <a:txBody>
                    <a:bodyPr/>
                    <a:lstStyle/>
                    <a:p>
                      <a:pPr algn="ctr"/>
                      <a:r>
                        <a:rPr lang="en-US" sz="1600" dirty="0"/>
                        <a:t>37%</a:t>
                      </a:r>
                    </a:p>
                  </a:txBody>
                  <a:tcPr anchor="ctr"/>
                </a:tc>
                <a:extLst>
                  <a:ext uri="{0D108BD9-81ED-4DB2-BD59-A6C34878D82A}">
                    <a16:rowId xmlns:a16="http://schemas.microsoft.com/office/drawing/2014/main" val="3412181332"/>
                  </a:ext>
                </a:extLst>
              </a:tr>
              <a:tr h="483157">
                <a:tc>
                  <a:txBody>
                    <a:bodyPr/>
                    <a:lstStyle/>
                    <a:p>
                      <a:pPr algn="ctr"/>
                      <a:r>
                        <a:rPr lang="en-US" sz="1600" dirty="0"/>
                        <a:t>2022</a:t>
                      </a:r>
                    </a:p>
                  </a:txBody>
                  <a:tcPr anchor="ctr"/>
                </a:tc>
                <a:tc>
                  <a:txBody>
                    <a:bodyPr/>
                    <a:lstStyle/>
                    <a:p>
                      <a:pPr algn="ctr"/>
                      <a:r>
                        <a:rPr lang="en-US" sz="1600" dirty="0"/>
                        <a:t>90%</a:t>
                      </a:r>
                    </a:p>
                  </a:txBody>
                  <a:tcPr anchor="ctr"/>
                </a:tc>
                <a:tc>
                  <a:txBody>
                    <a:bodyPr/>
                    <a:lstStyle/>
                    <a:p>
                      <a:pPr algn="ctr"/>
                      <a:r>
                        <a:rPr lang="en-US" sz="1600" dirty="0"/>
                        <a:t>63%</a:t>
                      </a:r>
                    </a:p>
                  </a:txBody>
                  <a:tcPr anchor="ctr"/>
                </a:tc>
                <a:extLst>
                  <a:ext uri="{0D108BD9-81ED-4DB2-BD59-A6C34878D82A}">
                    <a16:rowId xmlns:a16="http://schemas.microsoft.com/office/drawing/2014/main" val="3038535026"/>
                  </a:ext>
                </a:extLst>
              </a:tr>
              <a:tr h="483157">
                <a:tc>
                  <a:txBody>
                    <a:bodyPr/>
                    <a:lstStyle/>
                    <a:p>
                      <a:pPr algn="ctr"/>
                      <a:r>
                        <a:rPr lang="en-US" sz="1600" dirty="0"/>
                        <a:t>2023</a:t>
                      </a:r>
                    </a:p>
                  </a:txBody>
                  <a:tcPr anchor="ctr"/>
                </a:tc>
                <a:tc>
                  <a:txBody>
                    <a:bodyPr/>
                    <a:lstStyle/>
                    <a:p>
                      <a:pPr algn="ctr"/>
                      <a:r>
                        <a:rPr lang="en-US" sz="1600" dirty="0"/>
                        <a:t>161%</a:t>
                      </a:r>
                    </a:p>
                  </a:txBody>
                  <a:tcPr anchor="ctr"/>
                </a:tc>
                <a:tc>
                  <a:txBody>
                    <a:bodyPr/>
                    <a:lstStyle/>
                    <a:p>
                      <a:pPr algn="ctr"/>
                      <a:r>
                        <a:rPr lang="en-US" sz="1600" dirty="0"/>
                        <a:t>140%</a:t>
                      </a:r>
                    </a:p>
                  </a:txBody>
                  <a:tcPr anchor="ctr"/>
                </a:tc>
                <a:extLst>
                  <a:ext uri="{0D108BD9-81ED-4DB2-BD59-A6C34878D82A}">
                    <a16:rowId xmlns:a16="http://schemas.microsoft.com/office/drawing/2014/main" val="1956691764"/>
                  </a:ext>
                </a:extLst>
              </a:tr>
              <a:tr h="483157">
                <a:tc>
                  <a:txBody>
                    <a:bodyPr/>
                    <a:lstStyle/>
                    <a:p>
                      <a:pPr algn="ctr"/>
                      <a:r>
                        <a:rPr lang="en-US" sz="1600" dirty="0"/>
                        <a:t>2024</a:t>
                      </a:r>
                    </a:p>
                  </a:txBody>
                  <a:tcPr anchor="ctr"/>
                </a:tc>
                <a:tc>
                  <a:txBody>
                    <a:bodyPr/>
                    <a:lstStyle/>
                    <a:p>
                      <a:pPr algn="ctr"/>
                      <a:r>
                        <a:rPr lang="en-US" sz="1600" dirty="0"/>
                        <a:t>114%</a:t>
                      </a:r>
                    </a:p>
                  </a:txBody>
                  <a:tcPr anchor="ctr"/>
                </a:tc>
                <a:tc>
                  <a:txBody>
                    <a:bodyPr/>
                    <a:lstStyle/>
                    <a:p>
                      <a:pPr algn="ctr"/>
                      <a:r>
                        <a:rPr lang="en-US" sz="1600" dirty="0"/>
                        <a:t>83%</a:t>
                      </a:r>
                    </a:p>
                  </a:txBody>
                  <a:tcPr anchor="ctr"/>
                </a:tc>
                <a:extLst>
                  <a:ext uri="{0D108BD9-81ED-4DB2-BD59-A6C34878D82A}">
                    <a16:rowId xmlns:a16="http://schemas.microsoft.com/office/drawing/2014/main" val="36998856"/>
                  </a:ext>
                </a:extLst>
              </a:tr>
            </a:tbl>
          </a:graphicData>
        </a:graphic>
      </p:graphicFrame>
      <p:sp>
        <p:nvSpPr>
          <p:cNvPr id="3" name="Title 2">
            <a:extLst>
              <a:ext uri="{FF2B5EF4-FFF2-40B4-BE49-F238E27FC236}">
                <a16:creationId xmlns:a16="http://schemas.microsoft.com/office/drawing/2014/main" id="{A1AE721E-D1A5-A36A-4D31-28B835C63290}"/>
              </a:ext>
            </a:extLst>
          </p:cNvPr>
          <p:cNvSpPr>
            <a:spLocks noGrp="1"/>
          </p:cNvSpPr>
          <p:nvPr>
            <p:ph type="title"/>
          </p:nvPr>
        </p:nvSpPr>
        <p:spPr/>
        <p:txBody>
          <a:bodyPr/>
          <a:lstStyle/>
          <a:p>
            <a:r>
              <a:rPr lang="en-US" sz="4267" b="1" dirty="0">
                <a:solidFill>
                  <a:srgbClr val="004386"/>
                </a:solidFill>
                <a:latin typeface="Arial" panose="020B0604020202020204"/>
              </a:rPr>
              <a:t>25 years of Colorado River drought</a:t>
            </a:r>
            <a:endParaRPr lang="en-US" dirty="0"/>
          </a:p>
        </p:txBody>
      </p:sp>
      <p:pic>
        <p:nvPicPr>
          <p:cNvPr id="11" name="Content Placeholder 10" descr="A snowy mountain with blue sky and clouds&#10;&#10;Description automatically generated">
            <a:extLst>
              <a:ext uri="{FF2B5EF4-FFF2-40B4-BE49-F238E27FC236}">
                <a16:creationId xmlns:a16="http://schemas.microsoft.com/office/drawing/2014/main" id="{03E8AB67-23E1-663E-EF42-E06FE4A37908}"/>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7200" y="2020827"/>
            <a:ext cx="4156364" cy="2589415"/>
          </a:xfrm>
          <a:prstGeom prst="rect">
            <a:avLst/>
          </a:prstGeom>
        </p:spPr>
      </p:pic>
      <p:pic>
        <p:nvPicPr>
          <p:cNvPr id="12" name="Content Placeholder 11" descr="A canyon with a river running through it&#10;&#10;Description automatically generated">
            <a:extLst>
              <a:ext uri="{FF2B5EF4-FFF2-40B4-BE49-F238E27FC236}">
                <a16:creationId xmlns:a16="http://schemas.microsoft.com/office/drawing/2014/main" id="{E423BCBF-13D4-4C3F-DB23-BF527A624730}"/>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705920" y="2020826"/>
            <a:ext cx="3882129" cy="2589416"/>
          </a:xfrm>
          <a:prstGeom prst="rect">
            <a:avLst/>
          </a:prstGeom>
        </p:spPr>
      </p:pic>
      <p:sp>
        <p:nvSpPr>
          <p:cNvPr id="5" name="Slide Number Placeholder 4">
            <a:extLst>
              <a:ext uri="{FF2B5EF4-FFF2-40B4-BE49-F238E27FC236}">
                <a16:creationId xmlns:a16="http://schemas.microsoft.com/office/drawing/2014/main" id="{A021A44D-E599-BE9D-AF2B-C74022835A48}"/>
              </a:ext>
            </a:extLst>
          </p:cNvPr>
          <p:cNvSpPr>
            <a:spLocks noGrp="1"/>
          </p:cNvSpPr>
          <p:nvPr>
            <p:ph type="sldNum" sz="quarter" idx="12"/>
          </p:nvPr>
        </p:nvSpPr>
        <p:spPr/>
        <p:txBody>
          <a:bodyPr/>
          <a:lstStyle/>
          <a:p>
            <a:fld id="{6D22F896-40B5-4ADD-8801-0D06FADFA095}" type="slidenum">
              <a:rPr lang="en-US"/>
              <a:pPr/>
              <a:t>16</a:t>
            </a:fld>
            <a:endParaRPr lang="en-US" dirty="0"/>
          </a:p>
        </p:txBody>
      </p:sp>
    </p:spTree>
    <p:extLst>
      <p:ext uri="{BB962C8B-B14F-4D97-AF65-F5344CB8AC3E}">
        <p14:creationId xmlns:p14="http://schemas.microsoft.com/office/powerpoint/2010/main" val="5803704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7FAA78-BF4B-85B8-EC53-70BFFDCE04A5}"/>
              </a:ext>
            </a:extLst>
          </p:cNvPr>
          <p:cNvSpPr>
            <a:spLocks noGrp="1"/>
          </p:cNvSpPr>
          <p:nvPr>
            <p:ph type="sldNum" sz="quarter" idx="12"/>
          </p:nvPr>
        </p:nvSpPr>
        <p:spPr/>
        <p:txBody>
          <a:bodyPr/>
          <a:lstStyle/>
          <a:p>
            <a:pPr lvl="0"/>
            <a:fld id="{6D22F896-40B5-4ADD-8801-0D06FADFA095}" type="slidenum">
              <a:rPr lang="en-US" noProof="0"/>
              <a:pPr lvl="0"/>
              <a:t>17</a:t>
            </a:fld>
            <a:endParaRPr lang="en-US" noProof="0" dirty="0"/>
          </a:p>
        </p:txBody>
      </p:sp>
      <p:pic>
        <p:nvPicPr>
          <p:cNvPr id="9" name="Picture 8">
            <a:extLst>
              <a:ext uri="{FF2B5EF4-FFF2-40B4-BE49-F238E27FC236}">
                <a16:creationId xmlns:a16="http://schemas.microsoft.com/office/drawing/2014/main" id="{E50A00E3-485C-ABEC-684C-4A4E7419DC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936" y="117446"/>
            <a:ext cx="10712126" cy="6234545"/>
          </a:xfrm>
          <a:prstGeom prst="rect">
            <a:avLst/>
          </a:prstGeom>
        </p:spPr>
      </p:pic>
    </p:spTree>
    <p:extLst>
      <p:ext uri="{BB962C8B-B14F-4D97-AF65-F5344CB8AC3E}">
        <p14:creationId xmlns:p14="http://schemas.microsoft.com/office/powerpoint/2010/main" val="3036918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CDAD0-A77E-8D6A-3225-B2FD185FC862}"/>
              </a:ext>
            </a:extLst>
          </p:cNvPr>
          <p:cNvSpPr>
            <a:spLocks noGrp="1"/>
          </p:cNvSpPr>
          <p:nvPr>
            <p:ph type="title"/>
          </p:nvPr>
        </p:nvSpPr>
        <p:spPr/>
        <p:txBody>
          <a:bodyPr/>
          <a:lstStyle/>
          <a:p>
            <a:r>
              <a:rPr lang="en-US" dirty="0"/>
              <a:t>Colorado River Operations through 2026</a:t>
            </a:r>
          </a:p>
        </p:txBody>
      </p:sp>
      <p:sp>
        <p:nvSpPr>
          <p:cNvPr id="3" name="Content Placeholder 2">
            <a:extLst>
              <a:ext uri="{FF2B5EF4-FFF2-40B4-BE49-F238E27FC236}">
                <a16:creationId xmlns:a16="http://schemas.microsoft.com/office/drawing/2014/main" id="{2E211DDE-D74E-6BEE-C845-B8219061F6BE}"/>
              </a:ext>
            </a:extLst>
          </p:cNvPr>
          <p:cNvSpPr>
            <a:spLocks noGrp="1"/>
          </p:cNvSpPr>
          <p:nvPr>
            <p:ph sz="half" idx="1"/>
          </p:nvPr>
        </p:nvSpPr>
        <p:spPr/>
        <p:txBody>
          <a:bodyPr>
            <a:normAutofit lnSpcReduction="10000"/>
          </a:bodyPr>
          <a:lstStyle/>
          <a:p>
            <a:pPr marL="0" lvl="0" indent="0">
              <a:buNone/>
            </a:pPr>
            <a:r>
              <a:rPr lang="en-US" b="1" dirty="0"/>
              <a:t>2007 Interim Guidelines</a:t>
            </a:r>
          </a:p>
          <a:p>
            <a:pPr lvl="0"/>
            <a:r>
              <a:rPr lang="en-US" dirty="0"/>
              <a:t>Established a shortage framework for the Lower Basin based on elevations in Lake Mead</a:t>
            </a:r>
          </a:p>
          <a:p>
            <a:pPr lvl="0"/>
            <a:r>
              <a:rPr lang="en-US" dirty="0"/>
              <a:t>Incentivized storage of water in Lake Mead</a:t>
            </a:r>
          </a:p>
          <a:p>
            <a:pPr lvl="0"/>
            <a:r>
              <a:rPr lang="en-US" dirty="0"/>
              <a:t>Coordinated operations of Lake Powell and Lake Mead</a:t>
            </a:r>
          </a:p>
          <a:p>
            <a:pPr lvl="0"/>
            <a:r>
              <a:rPr lang="en-US" dirty="0"/>
              <a:t>20-year term – 2007-2026 (</a:t>
            </a:r>
            <a:r>
              <a:rPr lang="en-US" b="1" dirty="0"/>
              <a:t>2019 Drought Contingency Plan </a:t>
            </a:r>
            <a:r>
              <a:rPr lang="en-US" dirty="0"/>
              <a:t>was an overlay due to declining reservoirs)</a:t>
            </a:r>
          </a:p>
        </p:txBody>
      </p:sp>
      <p:pic>
        <p:nvPicPr>
          <p:cNvPr id="7" name="Content Placeholder 3">
            <a:extLst>
              <a:ext uri="{FF2B5EF4-FFF2-40B4-BE49-F238E27FC236}">
                <a16:creationId xmlns:a16="http://schemas.microsoft.com/office/drawing/2014/main" id="{A572B77A-2C31-8C38-6216-04A7487A781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p:blipFill>
        <p:spPr>
          <a:xfrm>
            <a:off x="6217920" y="1920240"/>
            <a:ext cx="5486400" cy="3657600"/>
          </a:xfrm>
          <a:prstGeom prst="rect">
            <a:avLst/>
          </a:prstGeom>
        </p:spPr>
      </p:pic>
      <p:sp>
        <p:nvSpPr>
          <p:cNvPr id="14" name="Slide Number Placeholder 3">
            <a:extLst>
              <a:ext uri="{FF2B5EF4-FFF2-40B4-BE49-F238E27FC236}">
                <a16:creationId xmlns:a16="http://schemas.microsoft.com/office/drawing/2014/main" id="{0AA6DF27-2A0F-8F19-8BB7-81E1424106A4}"/>
              </a:ext>
            </a:extLst>
          </p:cNvPr>
          <p:cNvSpPr>
            <a:spLocks noGrp="1"/>
          </p:cNvSpPr>
          <p:nvPr>
            <p:ph type="sldNum" sz="quarter" idx="12"/>
          </p:nvPr>
        </p:nvSpPr>
        <p:spPr/>
        <p:txBody>
          <a:bodyPr/>
          <a:lstStyle/>
          <a:p>
            <a:pPr lvl="0"/>
            <a:fld id="{6D22F896-40B5-4ADD-8801-0D06FADFA095}" type="slidenum">
              <a:rPr lang="en-US" noProof="0"/>
              <a:pPr lvl="0"/>
              <a:t>18</a:t>
            </a:fld>
            <a:endParaRPr lang="en-US" noProof="0" dirty="0"/>
          </a:p>
        </p:txBody>
      </p:sp>
    </p:spTree>
    <p:extLst>
      <p:ext uri="{BB962C8B-B14F-4D97-AF65-F5344CB8AC3E}">
        <p14:creationId xmlns:p14="http://schemas.microsoft.com/office/powerpoint/2010/main" val="104059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F8AEE6-0AA5-58AD-97D5-2A1B2B033DA7}"/>
              </a:ext>
            </a:extLst>
          </p:cNvPr>
          <p:cNvSpPr>
            <a:spLocks noGrp="1"/>
          </p:cNvSpPr>
          <p:nvPr>
            <p:ph type="title"/>
          </p:nvPr>
        </p:nvSpPr>
        <p:spPr>
          <a:xfrm>
            <a:off x="543350" y="205437"/>
            <a:ext cx="10515600" cy="1280160"/>
          </a:xfrm>
        </p:spPr>
        <p:txBody>
          <a:bodyPr/>
          <a:lstStyle/>
          <a:p>
            <a:r>
              <a:rPr lang="en-US" dirty="0"/>
              <a:t>Large-scale conservation</a:t>
            </a:r>
            <a:br>
              <a:rPr lang="en-US" dirty="0"/>
            </a:br>
            <a:endParaRPr lang="en-US" dirty="0"/>
          </a:p>
        </p:txBody>
      </p:sp>
      <p:sp>
        <p:nvSpPr>
          <p:cNvPr id="13" name="Slide Number Placeholder 12">
            <a:extLst>
              <a:ext uri="{FF2B5EF4-FFF2-40B4-BE49-F238E27FC236}">
                <a16:creationId xmlns:a16="http://schemas.microsoft.com/office/drawing/2014/main" id="{92373A2D-4FB2-7189-D5A0-E568992F21C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13302352-D93D-27B6-7F5C-777E559648A9}"/>
              </a:ext>
            </a:extLst>
          </p:cNvPr>
          <p:cNvSpPr txBox="1"/>
          <p:nvPr/>
        </p:nvSpPr>
        <p:spPr>
          <a:xfrm>
            <a:off x="9167249" y="1106559"/>
            <a:ext cx="2662518" cy="48936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rPr>
              <a:t>Arizona has conserved approximately 4.6 MAF through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rPr>
              <a:t>This equates to nearly 67 feet in Lake Mead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F3E40"/>
              </a:solidFill>
              <a:effectLst/>
              <a:uLnTx/>
              <a:uFillTx/>
              <a:latin typeface="Arial" panose="020B0604020202020204"/>
              <a:ea typeface="+mn-ea"/>
              <a:cs typeface="+mn-cs"/>
            </a:endParaRPr>
          </a:p>
        </p:txBody>
      </p:sp>
      <p:pic>
        <p:nvPicPr>
          <p:cNvPr id="1026" name="Picture 2" descr="Arizona’s annual conservation efforts and DCP Contributions from 2008 to the present chart">
            <a:extLst>
              <a:ext uri="{FF2B5EF4-FFF2-40B4-BE49-F238E27FC236}">
                <a16:creationId xmlns:a16="http://schemas.microsoft.com/office/drawing/2014/main" id="{5323FFF2-C19D-B305-8095-2EA9061C2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50" y="1076173"/>
            <a:ext cx="8307912" cy="470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8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A918-56A8-D194-6A85-26B4208F357E}"/>
              </a:ext>
            </a:extLst>
          </p:cNvPr>
          <p:cNvSpPr>
            <a:spLocks noGrp="1"/>
          </p:cNvSpPr>
          <p:nvPr>
            <p:ph type="title"/>
          </p:nvPr>
        </p:nvSpPr>
        <p:spPr/>
        <p:txBody>
          <a:bodyPr/>
          <a:lstStyle/>
          <a:p>
            <a:r>
              <a:rPr lang="en-US" dirty="0"/>
              <a:t>Arizona Water Sources</a:t>
            </a:r>
          </a:p>
        </p:txBody>
      </p:sp>
      <p:sp>
        <p:nvSpPr>
          <p:cNvPr id="4" name="Slide Number Placeholder 3">
            <a:extLst>
              <a:ext uri="{FF2B5EF4-FFF2-40B4-BE49-F238E27FC236}">
                <a16:creationId xmlns:a16="http://schemas.microsoft.com/office/drawing/2014/main" id="{41C2612E-7D25-4B59-51E2-893598C7189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i="0" u="none" strike="noStrike" kern="1200" cap="none" spc="0" normalizeH="0" baseline="0" noProof="0" smtClean="0">
                <a:ln>
                  <a:noFill/>
                </a:ln>
                <a:solidFill>
                  <a:srgbClr val="3F3E40">
                    <a:lumMod val="60000"/>
                    <a:lumOff val="4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200" i="0" u="none" strike="noStrike" kern="1200" cap="none" spc="0" normalizeH="0" baseline="0" noProof="0" dirty="0">
              <a:ln>
                <a:noFill/>
              </a:ln>
              <a:solidFill>
                <a:srgbClr val="3F3E40">
                  <a:lumMod val="60000"/>
                  <a:lumOff val="40000"/>
                </a:srgbClr>
              </a:solidFill>
              <a:effectLst/>
              <a:uLnTx/>
              <a:uFillTx/>
              <a:latin typeface="Arial" panose="020B0604020202020204"/>
              <a:ea typeface="+mn-ea"/>
              <a:cs typeface="+mn-cs"/>
            </a:endParaRPr>
          </a:p>
        </p:txBody>
      </p:sp>
      <p:pic>
        <p:nvPicPr>
          <p:cNvPr id="9" name="Content Placeholder 8" descr="A cactus in a desert&#10;&#10;Description automatically generated">
            <a:extLst>
              <a:ext uri="{FF2B5EF4-FFF2-40B4-BE49-F238E27FC236}">
                <a16:creationId xmlns:a16="http://schemas.microsoft.com/office/drawing/2014/main" id="{0479CE08-8445-B1D4-0269-7C4804272F88}"/>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457200" y="1920004"/>
            <a:ext cx="5486400" cy="3659341"/>
          </a:xfrm>
        </p:spPr>
      </p:pic>
      <p:pic>
        <p:nvPicPr>
          <p:cNvPr id="7" name="Content Placeholder 10" descr="A diagram of water consumption&#10;&#10;Description automatically generated">
            <a:extLst>
              <a:ext uri="{FF2B5EF4-FFF2-40B4-BE49-F238E27FC236}">
                <a16:creationId xmlns:a16="http://schemas.microsoft.com/office/drawing/2014/main" id="{8121292F-9B4D-41C8-32F5-4C4D7556248A}"/>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218238" y="1897458"/>
            <a:ext cx="5486400" cy="3704433"/>
          </a:xfrm>
        </p:spPr>
      </p:pic>
    </p:spTree>
    <p:extLst>
      <p:ext uri="{BB962C8B-B14F-4D97-AF65-F5344CB8AC3E}">
        <p14:creationId xmlns:p14="http://schemas.microsoft.com/office/powerpoint/2010/main" val="2070530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2" name="Title 1">
            <a:extLst>
              <a:ext uri="{FF2B5EF4-FFF2-40B4-BE49-F238E27FC236}">
                <a16:creationId xmlns:a16="http://schemas.microsoft.com/office/drawing/2014/main" id="{9D3EC1D5-EA77-ADC8-F51C-69AE9071DB1C}"/>
              </a:ext>
            </a:extLst>
          </p:cNvPr>
          <p:cNvSpPr>
            <a:spLocks noGrp="1"/>
          </p:cNvSpPr>
          <p:nvPr>
            <p:ph type="title"/>
          </p:nvPr>
        </p:nvSpPr>
        <p:spPr>
          <a:xfrm>
            <a:off x="457200" y="182880"/>
            <a:ext cx="11247120" cy="1188720"/>
          </a:xfrm>
        </p:spPr>
        <p:txBody>
          <a:bodyPr/>
          <a:lstStyle/>
          <a:p>
            <a:r>
              <a:rPr lang="en-US" dirty="0"/>
              <a:t>Post-2026 Colorado River Operations</a:t>
            </a:r>
          </a:p>
        </p:txBody>
      </p:sp>
      <p:sp>
        <p:nvSpPr>
          <p:cNvPr id="3" name="Content Placeholder 2">
            <a:extLst>
              <a:ext uri="{FF2B5EF4-FFF2-40B4-BE49-F238E27FC236}">
                <a16:creationId xmlns:a16="http://schemas.microsoft.com/office/drawing/2014/main" id="{3488D045-53F3-4A70-47B7-EAAEB42836C0}"/>
              </a:ext>
            </a:extLst>
          </p:cNvPr>
          <p:cNvSpPr>
            <a:spLocks noGrp="1"/>
          </p:cNvSpPr>
          <p:nvPr>
            <p:ph idx="1"/>
          </p:nvPr>
        </p:nvSpPr>
        <p:spPr>
          <a:xfrm>
            <a:off x="457200" y="1463675"/>
            <a:ext cx="7499758" cy="4572000"/>
          </a:xfrm>
        </p:spPr>
        <p:txBody>
          <a:bodyPr>
            <a:normAutofit/>
          </a:bodyPr>
          <a:lstStyle/>
          <a:p>
            <a:r>
              <a:rPr lang="en-US" dirty="0">
                <a:sym typeface="Candara"/>
              </a:rPr>
              <a:t>Bureau of Reclamation initiated a National Environmental Policy Act process in June 2023</a:t>
            </a:r>
            <a:endParaRPr lang="en-US" dirty="0">
              <a:sym typeface="Arial"/>
            </a:endParaRPr>
          </a:p>
          <a:p>
            <a:r>
              <a:rPr lang="en-US" dirty="0">
                <a:sym typeface="Candara"/>
              </a:rPr>
              <a:t>The Lower Basin states agree that future operations should: </a:t>
            </a:r>
          </a:p>
          <a:p>
            <a:pPr lvl="1"/>
            <a:r>
              <a:rPr lang="en-US" dirty="0">
                <a:sym typeface="Candara"/>
              </a:rPr>
              <a:t>Improve Colorado River reliability over a broad range of future conditions</a:t>
            </a:r>
          </a:p>
          <a:p>
            <a:pPr lvl="1"/>
            <a:r>
              <a:rPr lang="en-US" dirty="0">
                <a:sym typeface="Candara"/>
              </a:rPr>
              <a:t>Share the risks and benefits of the system within and between the basins</a:t>
            </a:r>
          </a:p>
          <a:p>
            <a:pPr lvl="1"/>
            <a:r>
              <a:rPr lang="en-US" dirty="0">
                <a:sym typeface="Candara"/>
              </a:rPr>
              <a:t>Improve predictability of reductions to stabilize Lake Mead</a:t>
            </a:r>
          </a:p>
          <a:p>
            <a:r>
              <a:rPr lang="en-US" dirty="0">
                <a:sym typeface="Candara"/>
              </a:rPr>
              <a:t>Additional work with stakeholders, water users, and Upper Basin interests is needed to reach consensus</a:t>
            </a:r>
          </a:p>
        </p:txBody>
      </p:sp>
      <p:sp>
        <p:nvSpPr>
          <p:cNvPr id="5" name="Slide Number Placeholder 4">
            <a:extLst>
              <a:ext uri="{FF2B5EF4-FFF2-40B4-BE49-F238E27FC236}">
                <a16:creationId xmlns:a16="http://schemas.microsoft.com/office/drawing/2014/main" id="{9FA4D9E3-AAC7-5225-5BD5-395255515184}"/>
              </a:ext>
            </a:extLst>
          </p:cNvPr>
          <p:cNvSpPr>
            <a:spLocks noGrp="1"/>
          </p:cNvSpPr>
          <p:nvPr>
            <p:ph type="sldNum" sz="quarter" idx="12"/>
          </p:nvPr>
        </p:nvSpPr>
        <p:spPr>
          <a:xfrm>
            <a:off x="457200" y="6309360"/>
            <a:ext cx="548640" cy="365125"/>
          </a:xfrm>
        </p:spPr>
        <p:txBody>
          <a:bodyPr/>
          <a:lstStyle/>
          <a:p>
            <a:fld id="{6D22F896-40B5-4ADD-8801-0D06FADFA095}" type="slidenum">
              <a:rPr lang="en-US"/>
              <a:pPr/>
              <a:t>20</a:t>
            </a:fld>
            <a:endParaRPr lang="en-US" dirty="0"/>
          </a:p>
        </p:txBody>
      </p:sp>
      <p:pic>
        <p:nvPicPr>
          <p:cNvPr id="13" name="Google Shape;1342;p155"/>
          <p:cNvPicPr preferRelativeResize="0">
            <a:picLocks noGrp="1"/>
          </p:cNvPicPr>
          <p:nvPr>
            <p:ph sz="half" idx="4294967295"/>
          </p:nvPr>
        </p:nvPicPr>
        <p:blipFill rotWithShape="1">
          <a:blip r:embed="rId3" cstate="screen">
            <a:alphaModFix/>
            <a:extLst>
              <a:ext uri="{28A0092B-C50C-407E-A947-70E740481C1C}">
                <a14:useLocalDpi xmlns:a14="http://schemas.microsoft.com/office/drawing/2010/main"/>
              </a:ext>
            </a:extLst>
          </a:blip>
          <a:srcRect/>
          <a:stretch/>
        </p:blipFill>
        <p:spPr>
          <a:xfrm>
            <a:off x="8162926" y="1371600"/>
            <a:ext cx="3541712" cy="45720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09C847-67A8-48D8-9AB8-0E5C95AFE8E7}"/>
              </a:ext>
            </a:extLst>
          </p:cNvPr>
          <p:cNvSpPr txBox="1"/>
          <p:nvPr/>
        </p:nvSpPr>
        <p:spPr>
          <a:xfrm>
            <a:off x="634999" y="2148840"/>
            <a:ext cx="10515600" cy="2560320"/>
          </a:xfrm>
          <a:prstGeom prst="rect">
            <a:avLst/>
          </a:prstGeom>
        </p:spPr>
        <p:txBody>
          <a:bodyPr vert="horz" lIns="0" tIns="60960" rIns="0" bIns="60960" rtlCol="0" anchor="b" anchorCtr="0">
            <a:normAutofit/>
          </a:bodyPr>
          <a:lstStyle>
            <a:lvl1pPr algn="l" defTabSz="457200" rtl="0" eaLnBrk="1" latinLnBrk="0" hangingPunct="1">
              <a:lnSpc>
                <a:spcPct val="83000"/>
              </a:lnSpc>
              <a:spcBef>
                <a:spcPct val="0"/>
              </a:spcBef>
              <a:buNone/>
              <a:defRPr sz="3200" b="1" kern="1200">
                <a:solidFill>
                  <a:schemeClr val="accent3"/>
                </a:solidFill>
                <a:latin typeface="+mj-lt"/>
                <a:ea typeface="+mj-ea"/>
                <a:cs typeface="+mj-cs"/>
              </a:defRPr>
            </a:lvl1pPr>
          </a:lstStyle>
          <a:p>
            <a:pPr marL="0" marR="0" lvl="0" indent="0" algn="l" defTabSz="457200" rtl="0" eaLnBrk="1" fontAlgn="auto" latinLnBrk="0" hangingPunct="1">
              <a:lnSpc>
                <a:spcPct val="83000"/>
              </a:lnSpc>
              <a:spcBef>
                <a:spcPct val="0"/>
              </a:spcBef>
              <a:spcAft>
                <a:spcPct val="0"/>
              </a:spcAft>
              <a:buClrTx/>
              <a:buSzTx/>
              <a:buFontTx/>
              <a:buNone/>
              <a:tabLst/>
              <a:defRPr/>
            </a:pPr>
            <a:endParaRPr kumimoji="0" lang="en-US" sz="5333" b="1" i="0" u="none" strike="noStrike" kern="1200" cap="none" spc="0" normalizeH="0" baseline="0" noProof="0" dirty="0">
              <a:ln>
                <a:noFill/>
              </a:ln>
              <a:solidFill>
                <a:srgbClr val="FFFFFF"/>
              </a:solidFill>
              <a:effectLst/>
              <a:uLnTx/>
              <a:uFillTx/>
              <a:latin typeface="Arial Black" panose="020B0A04020102020204"/>
              <a:ea typeface="+mj-ea"/>
              <a:cs typeface="Arial"/>
            </a:endParaRPr>
          </a:p>
        </p:txBody>
      </p:sp>
      <p:sp>
        <p:nvSpPr>
          <p:cNvPr id="4" name="Title 3">
            <a:extLst>
              <a:ext uri="{FF2B5EF4-FFF2-40B4-BE49-F238E27FC236}">
                <a16:creationId xmlns:a16="http://schemas.microsoft.com/office/drawing/2014/main" id="{FABD3D56-4888-8C8E-2279-5C0FC76D5C02}"/>
              </a:ext>
            </a:extLst>
          </p:cNvPr>
          <p:cNvSpPr>
            <a:spLocks noGrp="1"/>
          </p:cNvSpPr>
          <p:nvPr>
            <p:ph type="title"/>
          </p:nvPr>
        </p:nvSpPr>
        <p:spPr/>
        <p:txBody>
          <a:bodyPr>
            <a:normAutofit/>
          </a:bodyPr>
          <a:lstStyle/>
          <a:p>
            <a:r>
              <a:rPr lang="en-US" dirty="0">
                <a:solidFill>
                  <a:schemeClr val="bg1"/>
                </a:solidFill>
              </a:rPr>
              <a:t>Central Arizona Groundwater Replenishment District</a:t>
            </a:r>
          </a:p>
        </p:txBody>
      </p:sp>
      <p:sp>
        <p:nvSpPr>
          <p:cNvPr id="3" name="Slide Number Placeholder 2">
            <a:extLst>
              <a:ext uri="{FF2B5EF4-FFF2-40B4-BE49-F238E27FC236}">
                <a16:creationId xmlns:a16="http://schemas.microsoft.com/office/drawing/2014/main" id="{04360C1D-BCAB-495C-6335-AFB9E028E81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cs typeface="Arial"/>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cs typeface="Arial"/>
            </a:endParaRPr>
          </a:p>
        </p:txBody>
      </p:sp>
    </p:spTree>
    <p:extLst>
      <p:ext uri="{BB962C8B-B14F-4D97-AF65-F5344CB8AC3E}">
        <p14:creationId xmlns:p14="http://schemas.microsoft.com/office/powerpoint/2010/main" val="14812026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normAutofit/>
          </a:bodyPr>
          <a:lstStyle/>
          <a:p>
            <a:r>
              <a:rPr lang="en-US" dirty="0"/>
              <a:t>What is CAGRD?</a:t>
            </a:r>
          </a:p>
        </p:txBody>
      </p:sp>
      <p:sp>
        <p:nvSpPr>
          <p:cNvPr id="19" name="Content Placeholder 18"/>
          <p:cNvSpPr>
            <a:spLocks noGrp="1"/>
          </p:cNvSpPr>
          <p:nvPr>
            <p:ph sz="half" idx="1"/>
          </p:nvPr>
        </p:nvSpPr>
        <p:spPr/>
        <p:txBody>
          <a:bodyPr>
            <a:normAutofit lnSpcReduction="10000"/>
          </a:bodyPr>
          <a:lstStyle/>
          <a:p>
            <a:r>
              <a:rPr lang="en-US" sz="2133" dirty="0"/>
              <a:t>Central Arizona Groundwater Replenishment District (CAGRD) was created in the mid-1990s to help water providers and landowners comply with Arizona’s groundwater laws</a:t>
            </a:r>
          </a:p>
          <a:p>
            <a:endParaRPr lang="en-US" sz="2133" dirty="0"/>
          </a:p>
          <a:p>
            <a:r>
              <a:rPr lang="en-US" sz="2133" dirty="0"/>
              <a:t>CAGRD plays an important role in Central Arizona’s groundwater management by replenishing groundwater pumped by its members</a:t>
            </a:r>
          </a:p>
          <a:p>
            <a:endParaRPr lang="en-US" dirty="0"/>
          </a:p>
          <a:p>
            <a:endParaRPr lang="en-US" dirty="0"/>
          </a:p>
          <a:p>
            <a:endParaRPr lang="en-US" dirty="0"/>
          </a:p>
        </p:txBody>
      </p:sp>
      <p:pic>
        <p:nvPicPr>
          <p:cNvPr id="14" name="Picture Placeholder 9">
            <a:extLst>
              <a:ext uri="{FF2B5EF4-FFF2-40B4-BE49-F238E27FC236}">
                <a16:creationId xmlns:a16="http://schemas.microsoft.com/office/drawing/2014/main" id="{F7F8FE82-7B44-4044-9AE8-00D897815D4F}"/>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156963" y="2331924"/>
            <a:ext cx="5119687" cy="2194151"/>
          </a:xfrm>
        </p:spPr>
      </p:pic>
      <p:sp>
        <p:nvSpPr>
          <p:cNvPr id="3" name="Slide Number Placeholder 2">
            <a:extLst>
              <a:ext uri="{FF2B5EF4-FFF2-40B4-BE49-F238E27FC236}">
                <a16:creationId xmlns:a16="http://schemas.microsoft.com/office/drawing/2014/main" id="{A88BBC15-4869-2534-4F38-33C5B63243C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6D22F896-40B5-4ADD-8801-0D06FADFA095}"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spTree>
    <p:extLst>
      <p:ext uri="{BB962C8B-B14F-4D97-AF65-F5344CB8AC3E}">
        <p14:creationId xmlns:p14="http://schemas.microsoft.com/office/powerpoint/2010/main" val="408189160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Arizona Groundwater Management</a:t>
            </a:r>
          </a:p>
        </p:txBody>
      </p:sp>
      <p:sp>
        <p:nvSpPr>
          <p:cNvPr id="3" name="Content Placeholder 2"/>
          <p:cNvSpPr>
            <a:spLocks noGrp="1"/>
          </p:cNvSpPr>
          <p:nvPr>
            <p:ph sz="half" idx="1"/>
          </p:nvPr>
        </p:nvSpPr>
        <p:spPr/>
        <p:txBody>
          <a:bodyPr>
            <a:normAutofit lnSpcReduction="10000"/>
          </a:bodyPr>
          <a:lstStyle/>
          <a:p>
            <a:r>
              <a:rPr lang="en-US" dirty="0"/>
              <a:t>1980 - Arizona passed the Groundwater Management Act, one of the toughest sets of groundwater laws in the country</a:t>
            </a:r>
          </a:p>
          <a:p>
            <a:r>
              <a:rPr lang="en-US" dirty="0"/>
              <a:t>Regulated groundwater pumping in the most populated areas including Phoenix, Tucson and Pinal </a:t>
            </a:r>
          </a:p>
          <a:p>
            <a:r>
              <a:rPr lang="en-US" dirty="0"/>
              <a:t>Created the Assured Water Supply Program</a:t>
            </a:r>
          </a:p>
        </p:txBody>
      </p:sp>
      <p:sp>
        <p:nvSpPr>
          <p:cNvPr id="5" name="Slide Number Placeholder 4">
            <a:extLst>
              <a:ext uri="{FF2B5EF4-FFF2-40B4-BE49-F238E27FC236}">
                <a16:creationId xmlns:a16="http://schemas.microsoft.com/office/drawing/2014/main" id="{43F1AD8E-9D3A-56DA-CA33-A54DA6CFAEF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pic>
        <p:nvPicPr>
          <p:cNvPr id="9" name="Content Placeholder 8" descr="A map of the state of arizona&#10;&#10;Description automatically generated">
            <a:extLst>
              <a:ext uri="{FF2B5EF4-FFF2-40B4-BE49-F238E27FC236}">
                <a16:creationId xmlns:a16="http://schemas.microsoft.com/office/drawing/2014/main" id="{19191A56-E918-19D6-CD45-FADF4B4AA69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022266" y="1457979"/>
            <a:ext cx="3368197" cy="4114800"/>
          </a:xfrm>
        </p:spPr>
      </p:pic>
    </p:spTree>
    <p:extLst>
      <p:ext uri="{BB962C8B-B14F-4D97-AF65-F5344CB8AC3E}">
        <p14:creationId xmlns:p14="http://schemas.microsoft.com/office/powerpoint/2010/main" val="32621130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a:t>CAGRD’s Relationship to CAP</a:t>
            </a:r>
          </a:p>
        </p:txBody>
      </p:sp>
      <p:sp>
        <p:nvSpPr>
          <p:cNvPr id="4" name="Content Placeholder 3"/>
          <p:cNvSpPr>
            <a:spLocks noGrp="1"/>
          </p:cNvSpPr>
          <p:nvPr>
            <p:ph sz="half" idx="1"/>
          </p:nvPr>
        </p:nvSpPr>
        <p:spPr/>
        <p:txBody>
          <a:bodyPr>
            <a:normAutofit/>
          </a:bodyPr>
          <a:lstStyle/>
          <a:p>
            <a:r>
              <a:rPr lang="en-US" dirty="0"/>
              <a:t>Not a separate entity – a special function of CAP</a:t>
            </a:r>
          </a:p>
          <a:p>
            <a:r>
              <a:rPr lang="en-US" dirty="0"/>
              <a:t>Governed by the CAWCD Board of Directors and serves members in Maricopa, Pima &amp; Pinal counties</a:t>
            </a:r>
          </a:p>
          <a:p>
            <a:r>
              <a:rPr lang="en-US" dirty="0"/>
              <a:t>Financially separate – funded solely by members</a:t>
            </a:r>
          </a:p>
        </p:txBody>
      </p:sp>
      <p:pic>
        <p:nvPicPr>
          <p:cNvPr id="7" name="Picture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218238" y="1667399"/>
            <a:ext cx="5119687" cy="4072478"/>
          </a:xfrm>
        </p:spPr>
      </p:pic>
      <p:sp>
        <p:nvSpPr>
          <p:cNvPr id="3" name="Slide Number Placeholder 2">
            <a:extLst>
              <a:ext uri="{FF2B5EF4-FFF2-40B4-BE49-F238E27FC236}">
                <a16:creationId xmlns:a16="http://schemas.microsoft.com/office/drawing/2014/main" id="{C147E35A-1032-B64C-E7A6-E2BF75BE1B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pic>
        <p:nvPicPr>
          <p:cNvPr id="5" name="Picture 4"/>
          <p:cNvPicPr/>
          <p:nvPr/>
        </p:nvPicPr>
        <p:blipFill>
          <a:blip r:embed="rId4" cstate="email">
            <a:extLst>
              <a:ext uri="{28A0092B-C50C-407E-A947-70E740481C1C}">
                <a14:useLocalDpi xmlns:a14="http://schemas.microsoft.com/office/drawing/2010/main"/>
              </a:ext>
            </a:extLst>
          </a:blip>
          <a:stretch>
            <a:fillRect/>
          </a:stretch>
        </p:blipFill>
        <p:spPr>
          <a:xfrm>
            <a:off x="6064249" y="1589145"/>
            <a:ext cx="5486400" cy="3657600"/>
          </a:xfrm>
          <a:prstGeom prst="rect">
            <a:avLst/>
          </a:prstGeom>
        </p:spPr>
      </p:pic>
    </p:spTree>
    <p:extLst>
      <p:ext uri="{BB962C8B-B14F-4D97-AF65-F5344CB8AC3E}">
        <p14:creationId xmlns:p14="http://schemas.microsoft.com/office/powerpoint/2010/main" val="24380397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Assured Water Supply Rules</a:t>
            </a:r>
          </a:p>
        </p:txBody>
      </p:sp>
      <p:sp>
        <p:nvSpPr>
          <p:cNvPr id="3" name="Text Placeholder 2"/>
          <p:cNvSpPr>
            <a:spLocks noGrp="1"/>
          </p:cNvSpPr>
          <p:nvPr>
            <p:ph idx="1"/>
          </p:nvPr>
        </p:nvSpPr>
        <p:spPr/>
        <p:txBody>
          <a:bodyPr>
            <a:normAutofit fontScale="77500" lnSpcReduction="20000"/>
          </a:bodyPr>
          <a:lstStyle/>
          <a:p>
            <a:r>
              <a:rPr lang="en-US" dirty="0"/>
              <a:t>AZ’s Assured Water Supply Rules require that before recording plats or selling subdivided parcels within Active Management Areas (AMAs), developers must first demonstrate a number of criteria:</a:t>
            </a:r>
          </a:p>
          <a:p>
            <a:r>
              <a:rPr lang="en-US" dirty="0"/>
              <a:t>100-year availability</a:t>
            </a:r>
          </a:p>
          <a:p>
            <a:pPr lvl="1"/>
            <a:r>
              <a:rPr lang="en-US" dirty="0"/>
              <a:t>Physical </a:t>
            </a:r>
          </a:p>
          <a:p>
            <a:pPr lvl="1"/>
            <a:r>
              <a:rPr lang="en-US" dirty="0"/>
              <a:t>Continuous </a:t>
            </a:r>
          </a:p>
          <a:p>
            <a:pPr lvl="1"/>
            <a:r>
              <a:rPr lang="en-US" dirty="0"/>
              <a:t>Legal </a:t>
            </a:r>
          </a:p>
          <a:p>
            <a:pPr>
              <a:tabLst>
                <a:tab pos="2344738" algn="l"/>
              </a:tabLst>
            </a:pPr>
            <a:r>
              <a:rPr lang="en-US" dirty="0"/>
              <a:t>Adequate water quality</a:t>
            </a:r>
          </a:p>
          <a:p>
            <a:pPr>
              <a:tabLst>
                <a:tab pos="2344738" algn="l"/>
              </a:tabLst>
            </a:pPr>
            <a:r>
              <a:rPr lang="en-US" dirty="0"/>
              <a:t>Financial capability</a:t>
            </a:r>
          </a:p>
          <a:p>
            <a:pPr>
              <a:tabLst>
                <a:tab pos="2344738" algn="l"/>
              </a:tabLst>
            </a:pPr>
            <a:r>
              <a:rPr lang="en-US" dirty="0"/>
              <a:t>Consistency with the AMA Management Goal and Management Plans</a:t>
            </a:r>
          </a:p>
          <a:p>
            <a:endParaRPr lang="en-US" dirty="0"/>
          </a:p>
        </p:txBody>
      </p:sp>
      <p:sp>
        <p:nvSpPr>
          <p:cNvPr id="5" name="Slide Number Placeholder 4">
            <a:extLst>
              <a:ext uri="{FF2B5EF4-FFF2-40B4-BE49-F238E27FC236}">
                <a16:creationId xmlns:a16="http://schemas.microsoft.com/office/drawing/2014/main" id="{E8E55AF2-747B-CFB9-0D5D-4730F2BB16B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spTree>
    <p:extLst>
      <p:ext uri="{BB962C8B-B14F-4D97-AF65-F5344CB8AC3E}">
        <p14:creationId xmlns:p14="http://schemas.microsoft.com/office/powerpoint/2010/main" val="136060598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Ways CAGRD Replenishes</a:t>
            </a:r>
          </a:p>
        </p:txBody>
      </p:sp>
      <p:pic>
        <p:nvPicPr>
          <p:cNvPr id="5" name="Picture Placeholder 4"/>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219716" y="1554480"/>
            <a:ext cx="4424228" cy="3622396"/>
          </a:xfrm>
        </p:spPr>
      </p:pic>
      <p:sp>
        <p:nvSpPr>
          <p:cNvPr id="3" name="Slide Number Placeholder 2">
            <a:extLst>
              <a:ext uri="{FF2B5EF4-FFF2-40B4-BE49-F238E27FC236}">
                <a16:creationId xmlns:a16="http://schemas.microsoft.com/office/drawing/2014/main" id="{A71818C5-9AD6-A1C0-9C16-9A2EA2042DE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sp>
        <p:nvSpPr>
          <p:cNvPr id="8" name="TextBox 7"/>
          <p:cNvSpPr txBox="1"/>
          <p:nvPr/>
        </p:nvSpPr>
        <p:spPr>
          <a:xfrm>
            <a:off x="1148695" y="5224813"/>
            <a:ext cx="32861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3F3E40"/>
                </a:solidFill>
                <a:effectLst/>
                <a:uLnTx/>
                <a:uFillTx/>
                <a:latin typeface="Arial"/>
                <a:ea typeface="+mn-ea"/>
                <a:cs typeface="Arial"/>
              </a:rPr>
              <a:t>Agua Fria Recharge Project</a:t>
            </a:r>
          </a:p>
        </p:txBody>
      </p:sp>
      <p:sp>
        <p:nvSpPr>
          <p:cNvPr id="9" name="TextBox 8"/>
          <p:cNvSpPr txBox="1"/>
          <p:nvPr/>
        </p:nvSpPr>
        <p:spPr>
          <a:xfrm>
            <a:off x="5857875" y="5180408"/>
            <a:ext cx="328612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3F3E40"/>
                </a:solidFill>
                <a:effectLst/>
                <a:uLnTx/>
                <a:uFillTx/>
                <a:latin typeface="Arial"/>
                <a:ea typeface="+mn-ea"/>
                <a:cs typeface="Arial"/>
              </a:rPr>
              <a:t>Maricopa-Stanfield Irrigation and Drainage District </a:t>
            </a:r>
          </a:p>
        </p:txBody>
      </p:sp>
      <p:pic>
        <p:nvPicPr>
          <p:cNvPr id="36" name="Picture Placeholder 12">
            <a:extLst>
              <a:ext uri="{FF2B5EF4-FFF2-40B4-BE49-F238E27FC236}">
                <a16:creationId xmlns:a16="http://schemas.microsoft.com/office/drawing/2014/main" id="{DA014896-2460-A266-3672-C0884B089F4F}"/>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rcRect l="5226" t="9086" r="10002" b="14716"/>
          <a:stretch>
            <a:fillRect/>
          </a:stretch>
        </p:blipFill>
        <p:spPr>
          <a:xfrm>
            <a:off x="5932418" y="1554480"/>
            <a:ext cx="5802898" cy="3622396"/>
          </a:xfrm>
        </p:spPr>
      </p:pic>
    </p:spTree>
    <p:extLst>
      <p:ext uri="{BB962C8B-B14F-4D97-AF65-F5344CB8AC3E}">
        <p14:creationId xmlns:p14="http://schemas.microsoft.com/office/powerpoint/2010/main" val="176526994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fld id="{FC86A65E-82A9-2E44-B623-2C55316353C7}" type="slidenum">
              <a:rPr kumimoji="0" lang="en-US" sz="1067" b="0" i="0" u="none" strike="noStrike" kern="1200" cap="all" spc="0" normalizeH="0" baseline="0" noProof="0">
                <a:ln>
                  <a:noFill/>
                </a:ln>
                <a:solidFill>
                  <a:srgbClr val="333544"/>
                </a:solidFill>
                <a:effectLst/>
                <a:uLnTx/>
                <a:uFillTx/>
                <a:latin typeface="Arial" panose="020B0604020202020204" pitchFamily="34" charset="0"/>
                <a:cs typeface="Arial" panose="020B0604020202020204" pitchFamily="34" charset="0"/>
              </a:rPr>
              <a:pPr marL="0" marR="0" lvl="0" indent="0" algn="ctr" defTabSz="609585" rtl="0" eaLnBrk="1" fontAlgn="auto" latinLnBrk="0" hangingPunct="1">
                <a:lnSpc>
                  <a:spcPct val="100000"/>
                </a:lnSpc>
                <a:spcBef>
                  <a:spcPts val="0"/>
                </a:spcBef>
                <a:spcAft>
                  <a:spcPts val="0"/>
                </a:spcAft>
                <a:buClrTx/>
                <a:buSzTx/>
                <a:buFontTx/>
                <a:buNone/>
                <a:tabLst/>
                <a:defRPr/>
              </a:pPr>
              <a:t>27</a:t>
            </a:fld>
            <a:endParaRPr kumimoji="0" lang="en-US" sz="1067" b="0" i="0" u="none" strike="noStrike" kern="1200" cap="all" spc="0" normalizeH="0" baseline="0" noProof="0" dirty="0">
              <a:ln>
                <a:noFill/>
              </a:ln>
              <a:solidFill>
                <a:srgbClr val="333544"/>
              </a:solidFill>
              <a:effectLst/>
              <a:uLnTx/>
              <a:uFillTx/>
              <a:latin typeface="Arial" panose="020B0604020202020204" pitchFamily="34" charset="0"/>
              <a:cs typeface="Arial" panose="020B0604020202020204" pitchFamily="34" charset="0"/>
            </a:endParaRPr>
          </a:p>
        </p:txBody>
      </p:sp>
      <p:pic>
        <p:nvPicPr>
          <p:cNvPr id="12" name="Picture Placeholder 11"/>
          <p:cNvPicPr>
            <a:picLocks noGrp="1" noChangeAspect="1"/>
          </p:cNvPicPr>
          <p:nvPr>
            <p:ph type="pic" sz="quarter" idx="15"/>
          </p:nvPr>
        </p:nvPicPr>
        <p:blipFill>
          <a:blip r:embed="rId3" cstate="email">
            <a:extLst>
              <a:ext uri="{28A0092B-C50C-407E-A947-70E740481C1C}">
                <a14:useLocalDpi xmlns:a14="http://schemas.microsoft.com/office/drawing/2010/main"/>
              </a:ext>
            </a:extLst>
          </a:blip>
          <a:srcRect/>
          <a:stretch>
            <a:fillRect/>
          </a:stretch>
        </p:blipFill>
        <p:spPr/>
      </p:pic>
      <p:sp>
        <p:nvSpPr>
          <p:cNvPr id="11" name="Content Placeholder 10"/>
          <p:cNvSpPr txBox="1">
            <a:spLocks noGrp="1"/>
          </p:cNvSpPr>
          <p:nvPr>
            <p:ph idx="1"/>
          </p:nvPr>
        </p:nvSpPr>
        <p:spPr/>
        <p:txBody>
          <a:bodyPr/>
          <a:lstStyle/>
          <a:p>
            <a:r>
              <a:rPr lang="en-US" dirty="0"/>
              <a:t>Two types of members: </a:t>
            </a:r>
          </a:p>
          <a:p>
            <a:pPr lvl="1"/>
            <a:r>
              <a:rPr lang="en-US" dirty="0"/>
              <a:t>Member Service Areas (MSAs)</a:t>
            </a:r>
          </a:p>
          <a:p>
            <a:pPr lvl="2"/>
            <a:r>
              <a:rPr lang="en-US" dirty="0">
                <a:solidFill>
                  <a:schemeClr val="tx1"/>
                </a:solidFill>
              </a:rPr>
              <a:t>City, town or private water company </a:t>
            </a:r>
          </a:p>
          <a:p>
            <a:pPr lvl="2"/>
            <a:r>
              <a:rPr lang="en-US" dirty="0">
                <a:solidFill>
                  <a:schemeClr val="tx1"/>
                </a:solidFill>
              </a:rPr>
              <a:t>Currently 23 MSAs enrolled</a:t>
            </a:r>
          </a:p>
          <a:p>
            <a:pPr lvl="1"/>
            <a:endParaRPr lang="en-US" dirty="0"/>
          </a:p>
          <a:p>
            <a:pPr lvl="1"/>
            <a:r>
              <a:rPr lang="en-US" dirty="0"/>
              <a:t>Member Lands (MLs)</a:t>
            </a:r>
          </a:p>
          <a:p>
            <a:pPr lvl="2"/>
            <a:r>
              <a:rPr lang="en-US" dirty="0">
                <a:solidFill>
                  <a:schemeClr val="tx1"/>
                </a:solidFill>
              </a:rPr>
              <a:t>Subdivisions</a:t>
            </a:r>
          </a:p>
          <a:p>
            <a:pPr lvl="2"/>
            <a:r>
              <a:rPr lang="en-US" dirty="0">
                <a:solidFill>
                  <a:schemeClr val="tx1"/>
                </a:solidFill>
              </a:rPr>
              <a:t>Nearly 1,300 enrolled MLs</a:t>
            </a:r>
          </a:p>
          <a:p>
            <a:pPr lvl="1"/>
            <a:endParaRPr lang="en-US" dirty="0"/>
          </a:p>
          <a:p>
            <a:endParaRPr lang="en-US" dirty="0"/>
          </a:p>
          <a:p>
            <a:endParaRPr lang="en-US" dirty="0"/>
          </a:p>
        </p:txBody>
      </p:sp>
      <p:sp>
        <p:nvSpPr>
          <p:cNvPr id="4" name="Title 3"/>
          <p:cNvSpPr>
            <a:spLocks noGrp="1"/>
          </p:cNvSpPr>
          <p:nvPr>
            <p:ph type="title"/>
          </p:nvPr>
        </p:nvSpPr>
        <p:spPr/>
        <p:txBody>
          <a:bodyPr/>
          <a:lstStyle/>
          <a:p>
            <a:r>
              <a:rPr lang="en-US" dirty="0"/>
              <a:t>Who joins CAGRD?</a:t>
            </a:r>
          </a:p>
        </p:txBody>
      </p:sp>
      <p:sp>
        <p:nvSpPr>
          <p:cNvPr id="3" name="Date Placeholder 2">
            <a:extLst>
              <a:ext uri="{FF2B5EF4-FFF2-40B4-BE49-F238E27FC236}">
                <a16:creationId xmlns:a16="http://schemas.microsoft.com/office/drawing/2014/main" id="{8873A0CB-C0A3-3D09-3FFF-7EB0D10A92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dirty="0">
                <a:ln>
                  <a:noFill/>
                </a:ln>
                <a:solidFill>
                  <a:srgbClr val="3F3E40">
                    <a:tint val="75000"/>
                  </a:srgbClr>
                </a:solidFill>
                <a:effectLst/>
                <a:uLnTx/>
                <a:uFillTx/>
                <a:latin typeface="Calibri Light"/>
                <a:cs typeface="Calibri Light"/>
              </a:rPr>
              <a:t>ASU Advanced Water Law Seminar</a:t>
            </a:r>
            <a:endParaRPr kumimoji="0" lang="en-GB" sz="800" b="0" i="0" u="none" strike="noStrike" kern="1200" cap="all" spc="0" normalizeH="0" baseline="0" noProof="0" dirty="0">
              <a:ln>
                <a:noFill/>
              </a:ln>
              <a:solidFill>
                <a:srgbClr val="3F3E40">
                  <a:tint val="75000"/>
                </a:srgbClr>
              </a:solidFill>
              <a:effectLst/>
              <a:uLnTx/>
              <a:uFillTx/>
              <a:latin typeface="Calibri Light"/>
              <a:cs typeface="Calibri Light"/>
            </a:endParaRPr>
          </a:p>
        </p:txBody>
      </p:sp>
    </p:spTree>
    <p:extLst>
      <p:ext uri="{BB962C8B-B14F-4D97-AF65-F5344CB8AC3E}">
        <p14:creationId xmlns:p14="http://schemas.microsoft.com/office/powerpoint/2010/main" val="33651944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CAGRD Members</a:t>
            </a:r>
          </a:p>
        </p:txBody>
      </p:sp>
      <p:pic>
        <p:nvPicPr>
          <p:cNvPr id="9" name="Content Placeholder 8" descr="Map&#10;&#10;Description automatically generated">
            <a:extLst>
              <a:ext uri="{FF2B5EF4-FFF2-40B4-BE49-F238E27FC236}">
                <a16:creationId xmlns:a16="http://schemas.microsoft.com/office/drawing/2014/main" id="{01A84167-76EF-437C-9BD0-A1C40D55B4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37853" y="1343414"/>
            <a:ext cx="7898179" cy="4444783"/>
          </a:xfrm>
        </p:spPr>
      </p:pic>
      <p:sp>
        <p:nvSpPr>
          <p:cNvPr id="3" name="Slide Number Placeholder 2">
            <a:extLst>
              <a:ext uri="{FF2B5EF4-FFF2-40B4-BE49-F238E27FC236}">
                <a16:creationId xmlns:a16="http://schemas.microsoft.com/office/drawing/2014/main" id="{91EF34EE-A60E-5A13-B552-894F223890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fld id="{FC86A65E-82A9-2E44-B623-2C55316353C7}"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a:ea typeface="+mn-ea"/>
                <a:cs typeface="Arial"/>
              </a:rPr>
              <a:pPr marL="0" marR="0" lvl="0" indent="0" algn="l" defTabSz="914400" rtl="0" eaLnBrk="1" fontAlgn="auto"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a:ea typeface="+mn-ea"/>
              <a:cs typeface="Arial"/>
            </a:endParaRPr>
          </a:p>
        </p:txBody>
      </p:sp>
    </p:spTree>
    <p:extLst>
      <p:ext uri="{BB962C8B-B14F-4D97-AF65-F5344CB8AC3E}">
        <p14:creationId xmlns:p14="http://schemas.microsoft.com/office/powerpoint/2010/main" val="214714271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482D-038C-0BA9-3E1B-A2FAD4E86F24}"/>
              </a:ext>
            </a:extLst>
          </p:cNvPr>
          <p:cNvSpPr>
            <a:spLocks noGrp="1"/>
          </p:cNvSpPr>
          <p:nvPr>
            <p:ph type="title"/>
          </p:nvPr>
        </p:nvSpPr>
        <p:spPr>
          <a:xfrm>
            <a:off x="822960" y="274320"/>
            <a:ext cx="10515600" cy="1280160"/>
          </a:xfrm>
        </p:spPr>
        <p:txBody>
          <a:bodyPr/>
          <a:lstStyle/>
          <a:p>
            <a:r>
              <a:rPr lang="en-US" dirty="0"/>
              <a:t>CAGRD Plan of Operation</a:t>
            </a:r>
          </a:p>
        </p:txBody>
      </p:sp>
      <p:sp>
        <p:nvSpPr>
          <p:cNvPr id="3" name="Content Placeholder 2">
            <a:extLst>
              <a:ext uri="{FF2B5EF4-FFF2-40B4-BE49-F238E27FC236}">
                <a16:creationId xmlns:a16="http://schemas.microsoft.com/office/drawing/2014/main" id="{2650E98A-CAF2-D627-6E50-1582704E1972}"/>
              </a:ext>
            </a:extLst>
          </p:cNvPr>
          <p:cNvSpPr>
            <a:spLocks noGrp="1"/>
          </p:cNvSpPr>
          <p:nvPr>
            <p:ph sz="half" idx="1"/>
          </p:nvPr>
        </p:nvSpPr>
        <p:spPr>
          <a:xfrm>
            <a:off x="822960" y="1645920"/>
            <a:ext cx="5120640" cy="4114800"/>
          </a:xfrm>
        </p:spPr>
        <p:txBody>
          <a:bodyPr>
            <a:normAutofit fontScale="85000" lnSpcReduction="10000"/>
          </a:bodyPr>
          <a:lstStyle/>
          <a:p>
            <a:pPr lvl="0"/>
            <a:r>
              <a:rPr lang="en-US" noProof="0" dirty="0"/>
              <a:t>By statute, CAGRD operates under a 10-year Plan of Operation.</a:t>
            </a:r>
          </a:p>
          <a:p>
            <a:pPr lvl="0"/>
            <a:r>
              <a:rPr lang="en-US" noProof="0" dirty="0"/>
              <a:t>All Plans have been developed with public input and have been approved by ADWR. </a:t>
            </a:r>
          </a:p>
          <a:p>
            <a:pPr lvl="0"/>
            <a:r>
              <a:rPr lang="en-US" noProof="0" dirty="0"/>
              <a:t>Describes the projected obligations and water resources to meet those current and future obligations.</a:t>
            </a:r>
          </a:p>
          <a:p>
            <a:pPr lvl="0"/>
            <a:r>
              <a:rPr lang="en-US" noProof="0" dirty="0"/>
              <a:t>The 2025 CAGRD Plan of Operation has been submitted to ADWR and is in the public comment period</a:t>
            </a:r>
          </a:p>
          <a:p>
            <a:endParaRPr lang="en-US" dirty="0"/>
          </a:p>
        </p:txBody>
      </p:sp>
      <p:sp>
        <p:nvSpPr>
          <p:cNvPr id="4" name="Slide Number Placeholder 3">
            <a:extLst>
              <a:ext uri="{FF2B5EF4-FFF2-40B4-BE49-F238E27FC236}">
                <a16:creationId xmlns:a16="http://schemas.microsoft.com/office/drawing/2014/main" id="{97EFECC7-09EC-8B06-44FD-D4F443B0E438}"/>
              </a:ext>
            </a:extLst>
          </p:cNvPr>
          <p:cNvSpPr>
            <a:spLocks noGrp="1"/>
          </p:cNvSpPr>
          <p:nvPr>
            <p:ph type="sldNum" sz="quarter" idx="12"/>
          </p:nvPr>
        </p:nvSpPr>
        <p:spPr>
          <a:xfrm>
            <a:off x="822960" y="6126480"/>
            <a:ext cx="457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1" i="0" u="none" strike="noStrike" kern="1200" cap="none" spc="0" normalizeH="0" baseline="0" noProof="0" smtClean="0">
                <a:ln>
                  <a:noFill/>
                </a:ln>
                <a:solidFill>
                  <a:srgbClr val="3F3E40">
                    <a:lumMod val="60000"/>
                    <a:lumOff val="40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E6B84D8-5308-91DD-D229-C35CC8E51336}"/>
              </a:ext>
            </a:extLst>
          </p:cNvPr>
          <p:cNvSpPr/>
          <p:nvPr/>
        </p:nvSpPr>
        <p:spPr>
          <a:xfrm>
            <a:off x="441789" y="5969285"/>
            <a:ext cx="3205537" cy="6143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2735FCCD-2D50-6E85-89C1-D47524573460}"/>
              </a:ext>
            </a:extLst>
          </p:cNvPr>
          <p:cNvPicPr>
            <a:picLocks noChangeAspect="1"/>
          </p:cNvPicPr>
          <p:nvPr/>
        </p:nvPicPr>
        <p:blipFill>
          <a:blip r:embed="rId3"/>
          <a:stretch>
            <a:fillRect/>
          </a:stretch>
        </p:blipFill>
        <p:spPr>
          <a:xfrm>
            <a:off x="6248403" y="1428276"/>
            <a:ext cx="4005206" cy="4228061"/>
          </a:xfrm>
          <a:prstGeom prst="rect">
            <a:avLst/>
          </a:prstGeom>
        </p:spPr>
      </p:pic>
    </p:spTree>
    <p:extLst>
      <p:ext uri="{BB962C8B-B14F-4D97-AF65-F5344CB8AC3E}">
        <p14:creationId xmlns:p14="http://schemas.microsoft.com/office/powerpoint/2010/main" val="29128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78188973-1AF4-4AD9-8442-75DC66AF6656}"/>
              </a:ext>
            </a:extLst>
          </p:cNvPr>
          <p:cNvSpPr>
            <a:spLocks noGrp="1"/>
          </p:cNvSpPr>
          <p:nvPr>
            <p:ph type="title"/>
          </p:nvPr>
        </p:nvSpPr>
        <p:spPr/>
        <p:txBody>
          <a:bodyPr>
            <a:noAutofit/>
          </a:bodyPr>
          <a:lstStyle/>
          <a:p>
            <a:r>
              <a:rPr lang="en-US" sz="3600" dirty="0"/>
              <a:t>Colorado River Basin</a:t>
            </a:r>
          </a:p>
        </p:txBody>
      </p:sp>
      <p:sp>
        <p:nvSpPr>
          <p:cNvPr id="3" name="Text Placeholder 2">
            <a:extLst>
              <a:ext uri="{FF2B5EF4-FFF2-40B4-BE49-F238E27FC236}">
                <a16:creationId xmlns:a16="http://schemas.microsoft.com/office/drawing/2014/main" id="{A6FCF6AA-2387-F58F-F24A-964325F5CAE0}"/>
              </a:ext>
            </a:extLst>
          </p:cNvPr>
          <p:cNvSpPr>
            <a:spLocks noGrp="1"/>
          </p:cNvSpPr>
          <p:nvPr>
            <p:ph sz="half" idx="1"/>
          </p:nvPr>
        </p:nvSpPr>
        <p:spPr>
          <a:xfrm>
            <a:off x="457200" y="1463040"/>
            <a:ext cx="5515761" cy="4572000"/>
          </a:xfrm>
        </p:spPr>
        <p:txBody>
          <a:bodyPr>
            <a:normAutofit fontScale="85000" lnSpcReduction="10000"/>
          </a:bodyPr>
          <a:lstStyle/>
          <a:p>
            <a:pPr lvl="0"/>
            <a:r>
              <a:rPr lang="en-US" sz="2600" dirty="0">
                <a:solidFill>
                  <a:schemeClr val="tx1"/>
                </a:solidFill>
              </a:rPr>
              <a:t>Supplies water to 40 million people</a:t>
            </a:r>
          </a:p>
          <a:p>
            <a:r>
              <a:rPr lang="en-US" sz="2600" dirty="0">
                <a:solidFill>
                  <a:schemeClr val="tx1"/>
                </a:solidFill>
              </a:rPr>
              <a:t>Provides water to Denver, Las Vegas, </a:t>
            </a:r>
            <a:r>
              <a:rPr lang="en-US" sz="2600" dirty="0"/>
              <a:t>Los Angeles, </a:t>
            </a:r>
            <a:r>
              <a:rPr lang="en-US" sz="2600" dirty="0">
                <a:solidFill>
                  <a:schemeClr val="tx1"/>
                </a:solidFill>
              </a:rPr>
              <a:t>Phoenix, Salt Lake City, San Diego and Tucson</a:t>
            </a:r>
          </a:p>
          <a:p>
            <a:r>
              <a:rPr lang="en-US" sz="2600" dirty="0">
                <a:solidFill>
                  <a:schemeClr val="tx1"/>
                </a:solidFill>
              </a:rPr>
              <a:t>Includes 30 Tribes (22 in Arizona)</a:t>
            </a:r>
          </a:p>
          <a:p>
            <a:pPr lvl="0"/>
            <a:r>
              <a:rPr lang="en-US" sz="2600" dirty="0">
                <a:solidFill>
                  <a:schemeClr val="tx1"/>
                </a:solidFill>
              </a:rPr>
              <a:t>Irrigates ~5 million acres of farmland</a:t>
            </a:r>
          </a:p>
          <a:p>
            <a:pPr lvl="0"/>
            <a:r>
              <a:rPr lang="en-US" sz="2600" dirty="0">
                <a:solidFill>
                  <a:schemeClr val="tx1"/>
                </a:solidFill>
              </a:rPr>
              <a:t>Includes large reservoirs that can store up to 60 million acre-feet of water</a:t>
            </a:r>
          </a:p>
          <a:p>
            <a:pPr lvl="0"/>
            <a:r>
              <a:rPr lang="en-US" sz="2600" dirty="0">
                <a:solidFill>
                  <a:schemeClr val="tx1"/>
                </a:solidFill>
              </a:rPr>
              <a:t>Generates clean hydropower for the Western power grid</a:t>
            </a:r>
          </a:p>
          <a:p>
            <a:pPr lvl="0"/>
            <a:r>
              <a:rPr lang="en-US" sz="2600" dirty="0">
                <a:solidFill>
                  <a:schemeClr val="tx1"/>
                </a:solidFill>
              </a:rPr>
              <a:t>Supports National Parks, wildlife refuges, recreation areas and monuments</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86A65E-82A9-2E44-B623-2C55316353C7}"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pic>
        <p:nvPicPr>
          <p:cNvPr id="5" name="Content Placeholder 4" descr="A map of the united states&#10;&#10;Description automatically generated">
            <a:extLst>
              <a:ext uri="{FF2B5EF4-FFF2-40B4-BE49-F238E27FC236}">
                <a16:creationId xmlns:a16="http://schemas.microsoft.com/office/drawing/2014/main" id="{1E6DD139-ADFF-7817-5AE5-25172A9A638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093310" y="833890"/>
            <a:ext cx="5728951" cy="5029200"/>
          </a:xfrm>
          <a:prstGeom prst="rect">
            <a:avLst/>
          </a:prstGeom>
        </p:spPr>
      </p:pic>
    </p:spTree>
    <p:extLst>
      <p:ext uri="{BB962C8B-B14F-4D97-AF65-F5344CB8AC3E}">
        <p14:creationId xmlns:p14="http://schemas.microsoft.com/office/powerpoint/2010/main" val="426313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rPr>
              <a:t>What’s next? </a:t>
            </a:r>
          </a:p>
        </p:txBody>
      </p:sp>
      <p:sp>
        <p:nvSpPr>
          <p:cNvPr id="3" name="Subtitle 2">
            <a:extLst>
              <a:ext uri="{FF2B5EF4-FFF2-40B4-BE49-F238E27FC236}">
                <a16:creationId xmlns:a16="http://schemas.microsoft.com/office/drawing/2014/main" id="{ED7A37DF-5876-ABDA-2E8A-AB7DC351472B}"/>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F7F253F0-BEB1-F793-4C75-42A8E47AC12A}"/>
              </a:ext>
            </a:extLst>
          </p:cNvPr>
          <p:cNvSpPr>
            <a:spLocks noGrp="1"/>
          </p:cNvSpPr>
          <p:nvPr>
            <p:ph type="sldNum" sz="quarter" idx="4294967295"/>
          </p:nvPr>
        </p:nvSpPr>
        <p:spPr>
          <a:xfrm>
            <a:off x="0" y="6308725"/>
            <a:ext cx="549275" cy="365125"/>
          </a:xfrm>
        </p:spPr>
        <p:txBody>
          <a:bodyPr/>
          <a:lstStyle/>
          <a:p>
            <a:fld id="{FC86A65E-82A9-2E44-B623-2C55316353C7}" type="slidenum">
              <a:rPr lang="en-US" smtClean="0"/>
              <a:t>30</a:t>
            </a:fld>
            <a:endParaRPr lang="en-US" dirty="0"/>
          </a:p>
        </p:txBody>
      </p:sp>
    </p:spTree>
    <p:extLst>
      <p:ext uri="{BB962C8B-B14F-4D97-AF65-F5344CB8AC3E}">
        <p14:creationId xmlns:p14="http://schemas.microsoft.com/office/powerpoint/2010/main" val="270685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0C1A82-CC4C-DCC4-9ACF-37E1961409C5}"/>
              </a:ext>
            </a:extLst>
          </p:cNvPr>
          <p:cNvSpPr>
            <a:spLocks noGrp="1"/>
          </p:cNvSpPr>
          <p:nvPr>
            <p:ph type="title"/>
          </p:nvPr>
        </p:nvSpPr>
        <p:spPr>
          <a:xfrm>
            <a:off x="457200" y="182880"/>
            <a:ext cx="11247120" cy="1188720"/>
          </a:xfrm>
        </p:spPr>
        <p:txBody>
          <a:bodyPr/>
          <a:lstStyle/>
          <a:p>
            <a:r>
              <a:rPr lang="en-US" dirty="0"/>
              <a:t>Long-Term Solutions and Partnerships</a:t>
            </a:r>
          </a:p>
        </p:txBody>
      </p:sp>
      <p:sp>
        <p:nvSpPr>
          <p:cNvPr id="10" name="Content Placeholder 9">
            <a:extLst>
              <a:ext uri="{FF2B5EF4-FFF2-40B4-BE49-F238E27FC236}">
                <a16:creationId xmlns:a16="http://schemas.microsoft.com/office/drawing/2014/main" id="{63FC5792-4116-7F43-EC09-1DE66AE76856}"/>
              </a:ext>
            </a:extLst>
          </p:cNvPr>
          <p:cNvSpPr>
            <a:spLocks noGrp="1"/>
          </p:cNvSpPr>
          <p:nvPr>
            <p:ph sz="half" idx="1"/>
          </p:nvPr>
        </p:nvSpPr>
        <p:spPr>
          <a:xfrm>
            <a:off x="457200" y="1463040"/>
            <a:ext cx="5486400" cy="4572000"/>
          </a:xfrm>
        </p:spPr>
        <p:txBody>
          <a:bodyPr>
            <a:normAutofit/>
          </a:bodyPr>
          <a:lstStyle/>
          <a:p>
            <a:r>
              <a:rPr lang="en-US" b="1" dirty="0"/>
              <a:t>Negotiations </a:t>
            </a:r>
            <a:r>
              <a:rPr lang="en-US" dirty="0"/>
              <a:t>– Maintaining fair share of Colorado River supply</a:t>
            </a:r>
          </a:p>
          <a:p>
            <a:r>
              <a:rPr lang="en-US" b="1" dirty="0"/>
              <a:t>Augmentation</a:t>
            </a:r>
            <a:r>
              <a:rPr lang="en-US" dirty="0"/>
              <a:t> – Finding new water supplies</a:t>
            </a:r>
          </a:p>
          <a:p>
            <a:r>
              <a:rPr lang="en-US" b="1" dirty="0"/>
              <a:t>Conservation Efficiency </a:t>
            </a:r>
            <a:r>
              <a:rPr lang="en-US" dirty="0"/>
              <a:t>– Helping users with conservation efforts</a:t>
            </a:r>
          </a:p>
          <a:p>
            <a:r>
              <a:rPr lang="en-US" b="1" dirty="0"/>
              <a:t>Reuse</a:t>
            </a:r>
            <a:r>
              <a:rPr lang="en-US" dirty="0"/>
              <a:t> – Supporting studies about recycled water</a:t>
            </a:r>
          </a:p>
          <a:p>
            <a:r>
              <a:rPr lang="en-US" b="1" dirty="0"/>
              <a:t>Recovery</a:t>
            </a:r>
            <a:r>
              <a:rPr lang="en-US" dirty="0"/>
              <a:t> – Recovering water stored underground</a:t>
            </a:r>
          </a:p>
          <a:p>
            <a:endParaRPr lang="en-US" dirty="0"/>
          </a:p>
        </p:txBody>
      </p:sp>
      <p:sp>
        <p:nvSpPr>
          <p:cNvPr id="3" name="Slide Number Placeholder 2">
            <a:extLst>
              <a:ext uri="{FF2B5EF4-FFF2-40B4-BE49-F238E27FC236}">
                <a16:creationId xmlns:a16="http://schemas.microsoft.com/office/drawing/2014/main" id="{D7B27900-88C6-1139-A66F-BCC699948D7E}"/>
              </a:ext>
            </a:extLst>
          </p:cNvPr>
          <p:cNvSpPr>
            <a:spLocks noGrp="1"/>
          </p:cNvSpPr>
          <p:nvPr>
            <p:ph type="sldNum" sz="quarter" idx="12"/>
          </p:nvPr>
        </p:nvSpPr>
        <p:spPr>
          <a:xfrm>
            <a:off x="457200" y="6309360"/>
            <a:ext cx="5486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86A65E-82A9-2E44-B623-2C55316353C7}"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2EAED3ED-FC91-3CC2-E673-07B698E36B53}"/>
              </a:ext>
            </a:extLst>
          </p:cNvPr>
          <p:cNvSpPr txBox="1"/>
          <p:nvPr/>
        </p:nvSpPr>
        <p:spPr>
          <a:xfrm>
            <a:off x="8938575" y="3183400"/>
            <a:ext cx="2381040" cy="11439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a:ea typeface="+mn-ea"/>
                <a:cs typeface="+mn-cs"/>
              </a:rPr>
              <a:t>Recovery</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Focusing on efficient ways to recover water that has been stored underground</a:t>
            </a:r>
            <a:endParaRPr kumimoji="0" lang="en-US" sz="12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28" name="Picture 4" descr="Metro Water District">
            <a:extLst>
              <a:ext uri="{FF2B5EF4-FFF2-40B4-BE49-F238E27FC236}">
                <a16:creationId xmlns:a16="http://schemas.microsoft.com/office/drawing/2014/main" id="{5C95D580-7B4B-88F4-FF0E-2FCDCFCC87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17920" y="1448757"/>
            <a:ext cx="2997327" cy="16889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C77FDCF-883F-A525-70A8-BC44C957CB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061" t="19759" r="28836" b="17591"/>
          <a:stretch/>
        </p:blipFill>
        <p:spPr>
          <a:xfrm>
            <a:off x="9074949" y="2122555"/>
            <a:ext cx="2629371" cy="1868994"/>
          </a:xfrm>
          <a:prstGeom prst="rect">
            <a:avLst/>
          </a:prstGeom>
          <a:ln w="57150">
            <a:solidFill>
              <a:schemeClr val="bg1"/>
            </a:solidFill>
          </a:ln>
        </p:spPr>
      </p:pic>
      <p:pic>
        <p:nvPicPr>
          <p:cNvPr id="1038" name="Picture 14">
            <a:extLst>
              <a:ext uri="{FF2B5EF4-FFF2-40B4-BE49-F238E27FC236}">
                <a16:creationId xmlns:a16="http://schemas.microsoft.com/office/drawing/2014/main" id="{0978900B-4EDD-55B7-0CF0-E44757476F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5999" y="2963921"/>
            <a:ext cx="2191309" cy="1868994"/>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040" name="Picture 16" descr="Agua Fria Recharge">
            <a:extLst>
              <a:ext uri="{FF2B5EF4-FFF2-40B4-BE49-F238E27FC236}">
                <a16:creationId xmlns:a16="http://schemas.microsoft.com/office/drawing/2014/main" id="{18B25245-0E3B-5F46-9995-B1A02FD0C2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13937" y="4450538"/>
            <a:ext cx="2808002" cy="15795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52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98FD0-8600-78AB-FD73-E51F5E33E627}"/>
              </a:ext>
            </a:extLst>
          </p:cNvPr>
          <p:cNvSpPr>
            <a:spLocks noGrp="1"/>
          </p:cNvSpPr>
          <p:nvPr>
            <p:ph type="title"/>
          </p:nvPr>
        </p:nvSpPr>
        <p:spPr>
          <a:xfrm>
            <a:off x="457200" y="182880"/>
            <a:ext cx="11247120" cy="1188720"/>
          </a:xfrm>
        </p:spPr>
        <p:txBody>
          <a:bodyPr/>
          <a:lstStyle/>
          <a:p>
            <a:r>
              <a:rPr lang="en-US" dirty="0"/>
              <a:t>CAP Water Education Center</a:t>
            </a:r>
          </a:p>
        </p:txBody>
      </p:sp>
      <p:sp>
        <p:nvSpPr>
          <p:cNvPr id="3" name="Content Placeholder 2">
            <a:extLst>
              <a:ext uri="{FF2B5EF4-FFF2-40B4-BE49-F238E27FC236}">
                <a16:creationId xmlns:a16="http://schemas.microsoft.com/office/drawing/2014/main" id="{8190A899-9D92-BE26-47A3-694854CACB84}"/>
              </a:ext>
            </a:extLst>
          </p:cNvPr>
          <p:cNvSpPr>
            <a:spLocks noGrp="1"/>
          </p:cNvSpPr>
          <p:nvPr>
            <p:ph sz="half" idx="1"/>
          </p:nvPr>
        </p:nvSpPr>
        <p:spPr>
          <a:xfrm>
            <a:off x="457200" y="1463040"/>
            <a:ext cx="5486400" cy="4572000"/>
          </a:xfrm>
        </p:spPr>
        <p:txBody>
          <a:bodyPr>
            <a:normAutofit/>
          </a:bodyPr>
          <a:lstStyle/>
          <a:p>
            <a:r>
              <a:rPr lang="en-US" dirty="0"/>
              <a:t>New accessible space to be built on the CAP Headquarters campus to offer visitor experiences that explore CAP’s:</a:t>
            </a:r>
          </a:p>
          <a:p>
            <a:pPr lvl="1"/>
            <a:r>
              <a:rPr lang="en-US" b="1" dirty="0"/>
              <a:t>History</a:t>
            </a:r>
          </a:p>
          <a:p>
            <a:pPr lvl="1"/>
            <a:r>
              <a:rPr lang="en-US" b="1" dirty="0"/>
              <a:t>Operations</a:t>
            </a:r>
          </a:p>
          <a:p>
            <a:pPr lvl="1"/>
            <a:r>
              <a:rPr lang="en-US" b="1" dirty="0"/>
              <a:t>Impact on Arizona</a:t>
            </a:r>
          </a:p>
          <a:p>
            <a:r>
              <a:rPr lang="en-US" dirty="0"/>
              <a:t>Groundbreaking: May 2025</a:t>
            </a:r>
          </a:p>
          <a:p>
            <a:r>
              <a:rPr lang="en-US" dirty="0"/>
              <a:t>Opening: Late 2026</a:t>
            </a:r>
          </a:p>
        </p:txBody>
      </p:sp>
      <p:sp>
        <p:nvSpPr>
          <p:cNvPr id="5" name="Slide Number Placeholder 4">
            <a:extLst>
              <a:ext uri="{FF2B5EF4-FFF2-40B4-BE49-F238E27FC236}">
                <a16:creationId xmlns:a16="http://schemas.microsoft.com/office/drawing/2014/main" id="{61ABFD4E-F48E-67C9-6763-37C33BDF6B60}"/>
              </a:ext>
            </a:extLst>
          </p:cNvPr>
          <p:cNvSpPr>
            <a:spLocks noGrp="1"/>
          </p:cNvSpPr>
          <p:nvPr>
            <p:ph type="sldNum" sz="quarter" idx="12"/>
          </p:nvPr>
        </p:nvSpPr>
        <p:spPr>
          <a:xfrm>
            <a:off x="457200" y="6309360"/>
            <a:ext cx="548640" cy="365125"/>
          </a:xfrm>
        </p:spPr>
        <p:txBody>
          <a:bodyPr/>
          <a:lstStyle/>
          <a:p>
            <a:pPr lvl="0"/>
            <a:fld id="{6D22F896-40B5-4ADD-8801-0D06FADFA095}" type="slidenum">
              <a:rPr lang="en-US" noProof="0" smtClean="0"/>
              <a:pPr lvl="0"/>
              <a:t>32</a:t>
            </a:fld>
            <a:endParaRPr lang="en-US" noProof="0" dirty="0"/>
          </a:p>
        </p:txBody>
      </p:sp>
      <p:pic>
        <p:nvPicPr>
          <p:cNvPr id="9" name="Picture 8" descr="A bridge over a river&#10;&#10;Description automatically generated">
            <a:extLst>
              <a:ext uri="{FF2B5EF4-FFF2-40B4-BE49-F238E27FC236}">
                <a16:creationId xmlns:a16="http://schemas.microsoft.com/office/drawing/2014/main" id="{15F5FA64-044B-0A69-8D28-73C99D3ABC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6818" y="390474"/>
            <a:ext cx="3767820" cy="2142485"/>
          </a:xfrm>
          <a:prstGeom prst="rect">
            <a:avLst/>
          </a:prstGeom>
        </p:spPr>
      </p:pic>
      <p:pic>
        <p:nvPicPr>
          <p:cNvPr id="8" name="Picture 7" descr="A picture containing floor, indoor&#10;&#10;Description automatically generated">
            <a:extLst>
              <a:ext uri="{FF2B5EF4-FFF2-40B4-BE49-F238E27FC236}">
                <a16:creationId xmlns:a16="http://schemas.microsoft.com/office/drawing/2014/main" id="{83A04DC3-F731-4328-242B-05E825418D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3417" y="2007705"/>
            <a:ext cx="3096835" cy="1741970"/>
          </a:xfrm>
          <a:prstGeom prst="rect">
            <a:avLst/>
          </a:prstGeom>
          <a:ln w="57150">
            <a:solidFill>
              <a:schemeClr val="bg1"/>
            </a:solidFill>
          </a:ln>
        </p:spPr>
      </p:pic>
      <p:pic>
        <p:nvPicPr>
          <p:cNvPr id="12" name="Picture 11" descr="A picture containing indoor&#10;&#10;Description automatically generated">
            <a:extLst>
              <a:ext uri="{FF2B5EF4-FFF2-40B4-BE49-F238E27FC236}">
                <a16:creationId xmlns:a16="http://schemas.microsoft.com/office/drawing/2014/main" id="{B1D8061D-568D-8B18-99E2-2D70F45343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7498" y="3527101"/>
            <a:ext cx="3267140" cy="1837766"/>
          </a:xfrm>
          <a:prstGeom prst="rect">
            <a:avLst/>
          </a:prstGeom>
          <a:ln w="57150">
            <a:solidFill>
              <a:schemeClr val="bg1"/>
            </a:solidFill>
          </a:ln>
        </p:spPr>
      </p:pic>
      <p:pic>
        <p:nvPicPr>
          <p:cNvPr id="11" name="Picture 10" descr="A stone walkway with a tunnel&#10;&#10;Description automatically generated">
            <a:extLst>
              <a:ext uri="{FF2B5EF4-FFF2-40B4-BE49-F238E27FC236}">
                <a16:creationId xmlns:a16="http://schemas.microsoft.com/office/drawing/2014/main" id="{FB43A840-3CC5-99BB-19A9-7C43CB225F1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4342" y="4287183"/>
            <a:ext cx="3121751" cy="2021542"/>
          </a:xfrm>
          <a:prstGeom prst="rect">
            <a:avLst/>
          </a:prstGeom>
          <a:ln w="57150">
            <a:solidFill>
              <a:schemeClr val="bg1"/>
            </a:solidFill>
          </a:ln>
        </p:spPr>
      </p:pic>
    </p:spTree>
    <p:extLst>
      <p:ext uri="{BB962C8B-B14F-4D97-AF65-F5344CB8AC3E}">
        <p14:creationId xmlns:p14="http://schemas.microsoft.com/office/powerpoint/2010/main" val="15584607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82880"/>
            <a:ext cx="11247120" cy="1188720"/>
          </a:xfrm>
        </p:spPr>
        <p:txBody>
          <a:bodyPr/>
          <a:lstStyle/>
          <a:p>
            <a:r>
              <a:rPr lang="en-US" dirty="0"/>
              <a:t>Stay Informed!</a:t>
            </a:r>
          </a:p>
        </p:txBody>
      </p:sp>
      <p:sp>
        <p:nvSpPr>
          <p:cNvPr id="9" name="Content Placeholder 8">
            <a:extLst>
              <a:ext uri="{FF2B5EF4-FFF2-40B4-BE49-F238E27FC236}">
                <a16:creationId xmlns:a16="http://schemas.microsoft.com/office/drawing/2014/main" id="{D1CBD590-1CB8-4595-9AC0-D03D27A14E76}"/>
              </a:ext>
            </a:extLst>
          </p:cNvPr>
          <p:cNvSpPr>
            <a:spLocks noGrp="1"/>
          </p:cNvSpPr>
          <p:nvPr>
            <p:ph sz="half" idx="1"/>
          </p:nvPr>
        </p:nvSpPr>
        <p:spPr>
          <a:xfrm>
            <a:off x="457200" y="1463675"/>
            <a:ext cx="4758856" cy="4572000"/>
          </a:xfrm>
        </p:spPr>
        <p:txBody>
          <a:bodyPr>
            <a:normAutofit/>
          </a:bodyPr>
          <a:lstStyle/>
          <a:p>
            <a:r>
              <a:rPr lang="en-US" dirty="0"/>
              <a:t>Visit and subscribe to CAP’s news site – </a:t>
            </a:r>
            <a:r>
              <a:rPr lang="en-US" dirty="0">
                <a:solidFill>
                  <a:schemeClr val="accent2"/>
                </a:solidFill>
              </a:rPr>
              <a:t>KnowYourWaterNews.com</a:t>
            </a:r>
          </a:p>
          <a:p>
            <a:endParaRPr lang="en-US" dirty="0"/>
          </a:p>
          <a:p>
            <a:r>
              <a:rPr lang="en-US" dirty="0"/>
              <a:t>Enroll in CAP University (visit </a:t>
            </a:r>
            <a:r>
              <a:rPr lang="en-US" dirty="0">
                <a:solidFill>
                  <a:srgbClr val="00B0F0"/>
                </a:solidFill>
              </a:rPr>
              <a:t>CentralArizonaProject.com </a:t>
            </a:r>
            <a:r>
              <a:rPr lang="en-US" dirty="0"/>
              <a:t>and search for upcoming dates)</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F6568B5A-DD88-450F-5ED0-FC54C83B9C87}"/>
              </a:ext>
            </a:extLst>
          </p:cNvPr>
          <p:cNvSpPr>
            <a:spLocks noGrp="1"/>
          </p:cNvSpPr>
          <p:nvPr>
            <p:ph type="sldNum" sz="quarter" idx="12"/>
          </p:nvPr>
        </p:nvSpPr>
        <p:spPr>
          <a:xfrm>
            <a:off x="457200" y="6309360"/>
            <a:ext cx="548640" cy="365125"/>
          </a:xfrm>
        </p:spPr>
        <p:txBody>
          <a:bodyPr/>
          <a:lstStyle/>
          <a:p>
            <a:pPr lvl="0"/>
            <a:fld id="{6D22F896-40B5-4ADD-8801-0D06FADFA095}" type="slidenum">
              <a:rPr lang="en-US" noProof="0" smtClean="0"/>
              <a:pPr lvl="0"/>
              <a:t>33</a:t>
            </a:fld>
            <a:endParaRPr lang="en-US" noProof="0" dirty="0"/>
          </a:p>
        </p:txBody>
      </p:sp>
      <p:grpSp>
        <p:nvGrpSpPr>
          <p:cNvPr id="10" name="Group 9">
            <a:extLst>
              <a:ext uri="{FF2B5EF4-FFF2-40B4-BE49-F238E27FC236}">
                <a16:creationId xmlns:a16="http://schemas.microsoft.com/office/drawing/2014/main" id="{47CC54A8-0488-1F60-6855-CC9FD75B1DC0}"/>
              </a:ext>
            </a:extLst>
          </p:cNvPr>
          <p:cNvGrpSpPr/>
          <p:nvPr/>
        </p:nvGrpSpPr>
        <p:grpSpPr>
          <a:xfrm>
            <a:off x="6218742" y="314588"/>
            <a:ext cx="4827336" cy="3815148"/>
            <a:chOff x="6203659" y="398477"/>
            <a:chExt cx="5103300" cy="4033249"/>
          </a:xfrm>
        </p:grpSpPr>
        <p:pic>
          <p:nvPicPr>
            <p:cNvPr id="8" name="Picture 7" descr="A picture containing text, display, electronics, desk&#10;&#10;AI-generated content may be incorrect.">
              <a:extLst>
                <a:ext uri="{FF2B5EF4-FFF2-40B4-BE49-F238E27FC236}">
                  <a16:creationId xmlns:a16="http://schemas.microsoft.com/office/drawing/2014/main" id="{F027981F-B278-C538-CDE1-90DCC6256F8D}"/>
                </a:ext>
              </a:extLst>
            </p:cNvPr>
            <p:cNvPicPr>
              <a:picLocks noChangeAspect="1"/>
            </p:cNvPicPr>
            <p:nvPr/>
          </p:nvPicPr>
          <p:blipFill>
            <a:blip r:embed="rId3"/>
            <a:srcRect l="7690" t="5285" r="7690"/>
            <a:stretch/>
          </p:blipFill>
          <p:spPr>
            <a:xfrm>
              <a:off x="6203659" y="398477"/>
              <a:ext cx="5103300" cy="4033249"/>
            </a:xfrm>
            <a:prstGeom prst="rect">
              <a:avLst/>
            </a:prstGeom>
          </p:spPr>
        </p:pic>
        <p:pic>
          <p:nvPicPr>
            <p:cNvPr id="4" name="Picture 3">
              <a:extLst>
                <a:ext uri="{FF2B5EF4-FFF2-40B4-BE49-F238E27FC236}">
                  <a16:creationId xmlns:a16="http://schemas.microsoft.com/office/drawing/2014/main" id="{BD47B9C0-5FDC-CE66-032B-63A9017F4875}"/>
                </a:ext>
              </a:extLst>
            </p:cNvPr>
            <p:cNvPicPr>
              <a:picLocks noChangeAspect="1"/>
            </p:cNvPicPr>
            <p:nvPr/>
          </p:nvPicPr>
          <p:blipFill>
            <a:blip r:embed="rId4" cstate="screen">
              <a:extLst>
                <a:ext uri="{28A0092B-C50C-407E-A947-70E740481C1C}">
                  <a14:useLocalDpi xmlns:a14="http://schemas.microsoft.com/office/drawing/2010/main"/>
                </a:ext>
              </a:extLst>
            </a:blip>
            <a:srcRect b="43199"/>
            <a:stretch/>
          </p:blipFill>
          <p:spPr>
            <a:xfrm>
              <a:off x="6328031" y="497269"/>
              <a:ext cx="4821339" cy="2652798"/>
            </a:xfrm>
            <a:prstGeom prst="rect">
              <a:avLst/>
            </a:prstGeom>
            <a:effectLst>
              <a:innerShdw blurRad="63500" dist="50800" dir="16200000">
                <a:prstClr val="black">
                  <a:alpha val="50000"/>
                </a:prstClr>
              </a:innerShdw>
            </a:effectLst>
          </p:spPr>
        </p:pic>
      </p:grpSp>
      <p:pic>
        <p:nvPicPr>
          <p:cNvPr id="18" name="Picture Placeholder 5" descr="Graphical user interface, website&#10;&#10;Description automatically generated">
            <a:extLst>
              <a:ext uri="{FF2B5EF4-FFF2-40B4-BE49-F238E27FC236}">
                <a16:creationId xmlns:a16="http://schemas.microsoft.com/office/drawing/2014/main" id="{81E145B3-5EA0-9FAA-AFE5-05B247159CBF}"/>
              </a:ext>
            </a:extLst>
          </p:cNvPr>
          <p:cNvPicPr>
            <a:picLocks noChangeAspect="1"/>
          </p:cNvPicPr>
          <p:nvPr/>
        </p:nvPicPr>
        <p:blipFill>
          <a:blip r:embed="rId5"/>
          <a:stretch>
            <a:fillRect/>
          </a:stretch>
        </p:blipFill>
        <p:spPr>
          <a:xfrm>
            <a:off x="7122436" y="4188893"/>
            <a:ext cx="3019947" cy="2032382"/>
          </a:xfrm>
          <a:prstGeom prst="rect">
            <a:avLst/>
          </a:prstGeom>
          <a:ln w="57150">
            <a:solidFill>
              <a:schemeClr val="bg1"/>
            </a:solidFill>
          </a:ln>
        </p:spPr>
      </p:pic>
    </p:spTree>
    <p:extLst>
      <p:ext uri="{BB962C8B-B14F-4D97-AF65-F5344CB8AC3E}">
        <p14:creationId xmlns:p14="http://schemas.microsoft.com/office/powerpoint/2010/main" val="3376248052"/>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E9ED-B1A8-5A92-1846-1A456E103527}"/>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878289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CAP is foundational to Arizona</a:t>
            </a:r>
          </a:p>
        </p:txBody>
      </p:sp>
      <p:sp>
        <p:nvSpPr>
          <p:cNvPr id="3" name="Slide Number Placeholder 2">
            <a:extLst>
              <a:ext uri="{FF2B5EF4-FFF2-40B4-BE49-F238E27FC236}">
                <a16:creationId xmlns:a16="http://schemas.microsoft.com/office/drawing/2014/main" id="{F72D51D9-3F38-0FFF-220B-B04DDAB5FA3F}"/>
              </a:ext>
            </a:extLst>
          </p:cNvPr>
          <p:cNvSpPr>
            <a:spLocks noGrp="1"/>
          </p:cNvSpPr>
          <p:nvPr>
            <p:ph type="sldNum" sz="quarter" idx="12"/>
          </p:nvPr>
        </p:nvSpPr>
        <p:spPr/>
        <p:txBody>
          <a:bodyPr/>
          <a:lstStyle/>
          <a:p>
            <a:fld id="{FC86A65E-82A9-2E44-B623-2C55316353C7}" type="slidenum">
              <a:rPr lang="en-US" smtClean="0"/>
              <a:pPr/>
              <a:t>4</a:t>
            </a:fld>
            <a:endParaRPr lang="en-US" dirty="0"/>
          </a:p>
        </p:txBody>
      </p:sp>
    </p:spTree>
    <p:extLst>
      <p:ext uri="{BB962C8B-B14F-4D97-AF65-F5344CB8AC3E}">
        <p14:creationId xmlns:p14="http://schemas.microsoft.com/office/powerpoint/2010/main" val="402087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5D8C-3117-860C-8412-074E6DE5C0CB}"/>
              </a:ext>
            </a:extLst>
          </p:cNvPr>
          <p:cNvSpPr>
            <a:spLocks noGrp="1"/>
          </p:cNvSpPr>
          <p:nvPr>
            <p:ph type="title"/>
          </p:nvPr>
        </p:nvSpPr>
        <p:spPr>
          <a:xfrm>
            <a:off x="430445" y="366395"/>
            <a:ext cx="10515600" cy="1280160"/>
          </a:xfrm>
        </p:spPr>
        <p:txBody>
          <a:bodyPr/>
          <a:lstStyle/>
          <a:p>
            <a:r>
              <a:rPr lang="en-US" dirty="0"/>
              <a:t>1922 - Colorado River Compact</a:t>
            </a:r>
            <a:br>
              <a:rPr lang="en-US" dirty="0"/>
            </a:br>
            <a:endParaRPr lang="en-US" dirty="0"/>
          </a:p>
        </p:txBody>
      </p:sp>
      <p:sp>
        <p:nvSpPr>
          <p:cNvPr id="10" name="Content Placeholder 9">
            <a:extLst>
              <a:ext uri="{FF2B5EF4-FFF2-40B4-BE49-F238E27FC236}">
                <a16:creationId xmlns:a16="http://schemas.microsoft.com/office/drawing/2014/main" id="{651A0172-51A5-FE44-F162-E8F7AF2CEA13}"/>
              </a:ext>
            </a:extLst>
          </p:cNvPr>
          <p:cNvSpPr>
            <a:spLocks noGrp="1"/>
          </p:cNvSpPr>
          <p:nvPr>
            <p:ph sz="half" idx="1"/>
          </p:nvPr>
        </p:nvSpPr>
        <p:spPr>
          <a:xfrm>
            <a:off x="324083" y="1314650"/>
            <a:ext cx="5981024" cy="4640278"/>
          </a:xfrm>
        </p:spPr>
        <p:txBody>
          <a:bodyPr>
            <a:noAutofit/>
          </a:bodyPr>
          <a:lstStyle/>
          <a:p>
            <a:pPr marL="0" indent="0">
              <a:spcAft>
                <a:spcPts val="100"/>
              </a:spcAft>
              <a:buNone/>
            </a:pPr>
            <a:r>
              <a:rPr lang="en-US" sz="2400" dirty="0"/>
              <a:t>First agreement to legally connect the Colorado River Basin states</a:t>
            </a:r>
          </a:p>
          <a:p>
            <a:pPr marL="0" indent="0">
              <a:spcAft>
                <a:spcPts val="100"/>
              </a:spcAft>
              <a:buNone/>
            </a:pPr>
            <a:endParaRPr lang="en-US" sz="2400" dirty="0"/>
          </a:p>
          <a:p>
            <a:pPr marL="0" indent="0">
              <a:spcAft>
                <a:spcPts val="100"/>
              </a:spcAft>
              <a:buNone/>
            </a:pPr>
            <a:r>
              <a:rPr lang="en-US" sz="2400" dirty="0"/>
              <a:t>Designated 7.5 </a:t>
            </a:r>
            <a:r>
              <a:rPr lang="en-US" sz="2400" dirty="0" err="1"/>
              <a:t>maf</a:t>
            </a:r>
            <a:r>
              <a:rPr lang="en-US" sz="2400" dirty="0"/>
              <a:t> to the Upper Basin and 7.5 </a:t>
            </a:r>
            <a:r>
              <a:rPr lang="en-US" sz="2400" dirty="0" err="1"/>
              <a:t>maf</a:t>
            </a:r>
            <a:r>
              <a:rPr lang="en-US" sz="2400" dirty="0"/>
              <a:t> mainstem water to the Lower Basin</a:t>
            </a:r>
          </a:p>
          <a:p>
            <a:pPr marL="0" indent="0">
              <a:spcAft>
                <a:spcPts val="100"/>
              </a:spcAft>
              <a:buNone/>
            </a:pPr>
            <a:endParaRPr lang="en-US" sz="2400" dirty="0"/>
          </a:p>
          <a:p>
            <a:pPr marL="0" indent="0">
              <a:spcAft>
                <a:spcPts val="100"/>
              </a:spcAft>
              <a:buNone/>
            </a:pPr>
            <a:r>
              <a:rPr lang="en-US" sz="2400" dirty="0"/>
              <a:t>Creates obligation for the Upper Basin to send at least 75 </a:t>
            </a:r>
            <a:r>
              <a:rPr lang="en-US" sz="2400" dirty="0" err="1"/>
              <a:t>maf</a:t>
            </a:r>
            <a:r>
              <a:rPr lang="en-US" sz="2400" dirty="0"/>
              <a:t> to the Lower Basin for any period of 10 consecutive years</a:t>
            </a:r>
          </a:p>
          <a:p>
            <a:pPr marL="0" indent="0">
              <a:spcAft>
                <a:spcPts val="100"/>
              </a:spcAft>
              <a:buNone/>
            </a:pPr>
            <a:endParaRPr lang="en-US" sz="2400" dirty="0"/>
          </a:p>
          <a:p>
            <a:pPr marL="0" indent="0">
              <a:spcAft>
                <a:spcPts val="100"/>
              </a:spcAft>
              <a:buNone/>
            </a:pPr>
            <a:r>
              <a:rPr lang="en-US" sz="2400" dirty="0"/>
              <a:t>Obligation to Mexico shared equally between basins</a:t>
            </a:r>
          </a:p>
        </p:txBody>
      </p:sp>
      <p:pic>
        <p:nvPicPr>
          <p:cNvPr id="5" name="Picture 2">
            <a:extLst>
              <a:ext uri="{FF2B5EF4-FFF2-40B4-BE49-F238E27FC236}">
                <a16:creationId xmlns:a16="http://schemas.microsoft.com/office/drawing/2014/main" id="{717DAD91-78B0-97B4-A21F-11D82DAF6FBC}"/>
              </a:ext>
            </a:extLst>
          </p:cNvPr>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2402" r="36917" b="2412"/>
          <a:stretch/>
        </p:blipFill>
        <p:spPr>
          <a:xfrm>
            <a:off x="6503756" y="1508223"/>
            <a:ext cx="4548651" cy="4114800"/>
          </a:xfrm>
        </p:spPr>
      </p:pic>
      <p:sp>
        <p:nvSpPr>
          <p:cNvPr id="4" name="Slide Number Placeholder 3">
            <a:extLst>
              <a:ext uri="{FF2B5EF4-FFF2-40B4-BE49-F238E27FC236}">
                <a16:creationId xmlns:a16="http://schemas.microsoft.com/office/drawing/2014/main" id="{54EFAD5A-FE8A-D174-558B-C4467C9F2488}"/>
              </a:ext>
            </a:extLst>
          </p:cNvPr>
          <p:cNvSpPr>
            <a:spLocks noGrp="1"/>
          </p:cNvSpPr>
          <p:nvPr>
            <p:ph type="sldNum" sz="quarter" idx="12"/>
          </p:nvPr>
        </p:nvSpPr>
        <p:spPr>
          <a:xfrm>
            <a:off x="557022" y="6166568"/>
            <a:ext cx="457200" cy="365125"/>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1" i="0" u="none" strike="noStrike" kern="1200" cap="none" spc="0" normalizeH="0" baseline="0" noProof="0">
                <a:ln>
                  <a:noFill/>
                </a:ln>
                <a:solidFill>
                  <a:srgbClr val="3F3E40">
                    <a:lumMod val="60000"/>
                    <a:lumOff val="40000"/>
                  </a:srgbClr>
                </a:solidFill>
                <a:effectLst/>
                <a:uLnTx/>
                <a:uFillTx/>
                <a:latin typeface="Arial" panose="020B0604020202020204"/>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3F3E40">
                  <a:lumMod val="60000"/>
                  <a:lumOff val="40000"/>
                </a:srgbClr>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404696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3A9C58-337B-F473-A42C-90A84B277593}"/>
              </a:ext>
            </a:extLst>
          </p:cNvPr>
          <p:cNvSpPr>
            <a:spLocks noGrp="1"/>
          </p:cNvSpPr>
          <p:nvPr>
            <p:ph type="title"/>
          </p:nvPr>
        </p:nvSpPr>
        <p:spPr>
          <a:xfrm>
            <a:off x="457200" y="182880"/>
            <a:ext cx="11247120" cy="1188720"/>
          </a:xfrm>
        </p:spPr>
        <p:txBody>
          <a:bodyPr/>
          <a:lstStyle/>
          <a:p>
            <a:r>
              <a:rPr lang="en-US" dirty="0"/>
              <a:t>1928: Boulder Canyon Project Act</a:t>
            </a:r>
          </a:p>
        </p:txBody>
      </p:sp>
      <p:sp>
        <p:nvSpPr>
          <p:cNvPr id="10" name="Content Placeholder 9">
            <a:extLst>
              <a:ext uri="{FF2B5EF4-FFF2-40B4-BE49-F238E27FC236}">
                <a16:creationId xmlns:a16="http://schemas.microsoft.com/office/drawing/2014/main" id="{2E97CE49-1146-EEB1-52DF-D13E2C02472E}"/>
              </a:ext>
            </a:extLst>
          </p:cNvPr>
          <p:cNvSpPr>
            <a:spLocks noGrp="1"/>
          </p:cNvSpPr>
          <p:nvPr>
            <p:ph sz="half" idx="1"/>
          </p:nvPr>
        </p:nvSpPr>
        <p:spPr>
          <a:xfrm>
            <a:off x="457200" y="1463040"/>
            <a:ext cx="5486400" cy="4572000"/>
          </a:xfrm>
        </p:spPr>
        <p:txBody>
          <a:bodyPr>
            <a:normAutofit/>
          </a:bodyPr>
          <a:lstStyle/>
          <a:p>
            <a:pPr lvl="0"/>
            <a:r>
              <a:rPr lang="en-US" dirty="0"/>
              <a:t>Authorized construction of Hoover Dam</a:t>
            </a:r>
          </a:p>
          <a:p>
            <a:pPr lvl="0"/>
            <a:r>
              <a:rPr lang="en-US" dirty="0"/>
              <a:t>Identified volumes of Colorado River water for the Lower Basin states: </a:t>
            </a:r>
          </a:p>
          <a:p>
            <a:pPr lvl="1"/>
            <a:r>
              <a:rPr lang="en-US" dirty="0"/>
              <a:t>Arizona – 2.8 million acre-feet</a:t>
            </a:r>
          </a:p>
          <a:p>
            <a:pPr lvl="1"/>
            <a:r>
              <a:rPr lang="en-US" dirty="0"/>
              <a:t>California – 4.4 million acre-feet</a:t>
            </a:r>
          </a:p>
          <a:p>
            <a:pPr lvl="1"/>
            <a:r>
              <a:rPr lang="en-US" dirty="0"/>
              <a:t>Nevada – 300,000 acre-feet</a:t>
            </a:r>
          </a:p>
        </p:txBody>
      </p:sp>
      <p:pic>
        <p:nvPicPr>
          <p:cNvPr id="18" name="Picture 2">
            <a:extLst>
              <a:ext uri="{FF2B5EF4-FFF2-40B4-BE49-F238E27FC236}">
                <a16:creationId xmlns:a16="http://schemas.microsoft.com/office/drawing/2014/main" id="{5DAF08C4-F666-5A72-2B82-0A96244455B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a:ext>
            </a:extLst>
          </a:blip>
          <a:stretch/>
        </p:blipFill>
        <p:spPr>
          <a:xfrm>
            <a:off x="5943918" y="1463675"/>
            <a:ext cx="6035040" cy="3394709"/>
          </a:xfrm>
        </p:spPr>
      </p:pic>
      <p:sp>
        <p:nvSpPr>
          <p:cNvPr id="19" name="Slide Number Placeholder 3">
            <a:extLst>
              <a:ext uri="{FF2B5EF4-FFF2-40B4-BE49-F238E27FC236}">
                <a16:creationId xmlns:a16="http://schemas.microsoft.com/office/drawing/2014/main" id="{A0D94321-544C-EEC4-A987-6E5130192D27}"/>
              </a:ext>
            </a:extLst>
          </p:cNvPr>
          <p:cNvSpPr>
            <a:spLocks noGrp="1"/>
          </p:cNvSpPr>
          <p:nvPr>
            <p:ph type="sldNum" sz="quarter" idx="12"/>
          </p:nvPr>
        </p:nvSpPr>
        <p:spPr>
          <a:xfrm>
            <a:off x="457200" y="6309360"/>
            <a:ext cx="548640" cy="365125"/>
          </a:xfrm>
        </p:spPr>
        <p:txBody>
          <a:bodyPr/>
          <a:lstStyle/>
          <a:p>
            <a:pPr lvl="0"/>
            <a:fld id="{6D22F896-40B5-4ADD-8801-0D06FADFA095}" type="slidenum">
              <a:rPr lang="en-US" noProof="0"/>
              <a:pPr lvl="0"/>
              <a:t>6</a:t>
            </a:fld>
            <a:endParaRPr lang="en-US" noProof="0" dirty="0"/>
          </a:p>
        </p:txBody>
      </p:sp>
      <p:sp>
        <p:nvSpPr>
          <p:cNvPr id="5" name="Title 1">
            <a:extLst>
              <a:ext uri="{FF2B5EF4-FFF2-40B4-BE49-F238E27FC236}">
                <a16:creationId xmlns:a16="http://schemas.microsoft.com/office/drawing/2014/main" id="{5B470B0E-D0ED-CD75-C66C-5AA1B6828922}"/>
              </a:ext>
            </a:extLst>
          </p:cNvPr>
          <p:cNvSpPr txBox="1">
            <a:spLocks/>
          </p:cNvSpPr>
          <p:nvPr/>
        </p:nvSpPr>
        <p:spPr>
          <a:xfrm>
            <a:off x="413624" y="1716833"/>
            <a:ext cx="4389120"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3F3E40"/>
              </a:solidFill>
              <a:effectLst/>
              <a:uLnTx/>
              <a:uFillTx/>
              <a:latin typeface="Arial Black" panose="020B0A04020102020204"/>
              <a:ea typeface="+mj-ea"/>
              <a:cs typeface="+mj-cs"/>
            </a:endParaRPr>
          </a:p>
        </p:txBody>
      </p:sp>
    </p:spTree>
    <p:extLst>
      <p:ext uri="{BB962C8B-B14F-4D97-AF65-F5344CB8AC3E}">
        <p14:creationId xmlns:p14="http://schemas.microsoft.com/office/powerpoint/2010/main" val="293289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A108C-9815-DDF0-B5D2-B1FD698E42EB}"/>
              </a:ext>
            </a:extLst>
          </p:cNvPr>
          <p:cNvSpPr>
            <a:spLocks noGrp="1"/>
          </p:cNvSpPr>
          <p:nvPr>
            <p:ph type="title"/>
          </p:nvPr>
        </p:nvSpPr>
        <p:spPr>
          <a:xfrm>
            <a:off x="457200" y="182880"/>
            <a:ext cx="11247120" cy="1188720"/>
          </a:xfrm>
        </p:spPr>
        <p:txBody>
          <a:bodyPr/>
          <a:lstStyle/>
          <a:p>
            <a:r>
              <a:rPr lang="en-US" dirty="0"/>
              <a:t>1944: U.S. Mexico Water Treaty</a:t>
            </a:r>
          </a:p>
        </p:txBody>
      </p:sp>
      <p:sp>
        <p:nvSpPr>
          <p:cNvPr id="3" name="Content Placeholder 2">
            <a:extLst>
              <a:ext uri="{FF2B5EF4-FFF2-40B4-BE49-F238E27FC236}">
                <a16:creationId xmlns:a16="http://schemas.microsoft.com/office/drawing/2014/main" id="{D6E893FC-2174-9EAF-92EA-94CF777D5A16}"/>
              </a:ext>
            </a:extLst>
          </p:cNvPr>
          <p:cNvSpPr>
            <a:spLocks noGrp="1"/>
          </p:cNvSpPr>
          <p:nvPr>
            <p:ph sz="half" idx="1"/>
          </p:nvPr>
        </p:nvSpPr>
        <p:spPr>
          <a:xfrm>
            <a:off x="457200" y="1463040"/>
            <a:ext cx="5486400" cy="4572000"/>
          </a:xfrm>
        </p:spPr>
        <p:txBody>
          <a:bodyPr>
            <a:normAutofit/>
          </a:bodyPr>
          <a:lstStyle/>
          <a:p>
            <a:pPr lvl="0"/>
            <a:r>
              <a:rPr lang="en-US" dirty="0"/>
              <a:t>Apportioned 1.5 million acre-feet per year of Colorado River water to Mexico </a:t>
            </a:r>
          </a:p>
          <a:p>
            <a:pPr lvl="0"/>
            <a:r>
              <a:rPr lang="en-US" dirty="0"/>
              <a:t>Specified that Mexico would share in times or surplus and in reductions due to “extraordinary drought”</a:t>
            </a:r>
          </a:p>
          <a:p>
            <a:pPr lvl="0"/>
            <a:r>
              <a:rPr lang="en-US" dirty="0"/>
              <a:t>Established the binational International Boundary and Water Commission to implement the Treaty</a:t>
            </a:r>
          </a:p>
          <a:p>
            <a:pPr lvl="0"/>
            <a:endParaRPr lang="en-US" dirty="0"/>
          </a:p>
        </p:txBody>
      </p:sp>
      <p:pic>
        <p:nvPicPr>
          <p:cNvPr id="4098" name="Picture 2">
            <a:extLst>
              <a:ext uri="{FF2B5EF4-FFF2-40B4-BE49-F238E27FC236}">
                <a16:creationId xmlns:a16="http://schemas.microsoft.com/office/drawing/2014/main" id="{C71A7E5E-9B7E-F6FE-006A-08A4195A355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a:ext>
            </a:extLst>
          </a:blip>
          <a:stretch/>
        </p:blipFill>
        <p:spPr>
          <a:xfrm>
            <a:off x="6218238" y="1807623"/>
            <a:ext cx="5486400" cy="3086099"/>
          </a:xfrm>
        </p:spPr>
      </p:pic>
      <p:sp>
        <p:nvSpPr>
          <p:cNvPr id="14" name="Slide Number Placeholder 3">
            <a:extLst>
              <a:ext uri="{FF2B5EF4-FFF2-40B4-BE49-F238E27FC236}">
                <a16:creationId xmlns:a16="http://schemas.microsoft.com/office/drawing/2014/main" id="{5EC8052D-5B48-FA5E-7BC3-77D9EF0C0BF8}"/>
              </a:ext>
            </a:extLst>
          </p:cNvPr>
          <p:cNvSpPr>
            <a:spLocks noGrp="1"/>
          </p:cNvSpPr>
          <p:nvPr>
            <p:ph type="sldNum" sz="quarter" idx="12"/>
          </p:nvPr>
        </p:nvSpPr>
        <p:spPr>
          <a:xfrm>
            <a:off x="457200" y="6309360"/>
            <a:ext cx="548640" cy="365125"/>
          </a:xfrm>
        </p:spPr>
        <p:txBody>
          <a:bodyPr/>
          <a:lstStyle/>
          <a:p>
            <a:pPr lvl="0"/>
            <a:fld id="{6D22F896-40B5-4ADD-8801-0D06FADFA095}" type="slidenum">
              <a:rPr lang="en-US" noProof="0"/>
              <a:pPr lvl="0"/>
              <a:t>7</a:t>
            </a:fld>
            <a:endParaRPr lang="en-US" noProof="0" dirty="0"/>
          </a:p>
        </p:txBody>
      </p:sp>
    </p:spTree>
    <p:extLst>
      <p:ext uri="{BB962C8B-B14F-4D97-AF65-F5344CB8AC3E}">
        <p14:creationId xmlns:p14="http://schemas.microsoft.com/office/powerpoint/2010/main" val="177258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11247120" cy="1188720"/>
          </a:xfrm>
        </p:spPr>
        <p:txBody>
          <a:bodyPr>
            <a:normAutofit/>
          </a:bodyPr>
          <a:lstStyle/>
          <a:p>
            <a:r>
              <a:rPr lang="en-US" dirty="0"/>
              <a:t>1968: Colorado River Basin Project Act</a:t>
            </a:r>
          </a:p>
        </p:txBody>
      </p:sp>
      <p:sp>
        <p:nvSpPr>
          <p:cNvPr id="3" name="Text Placeholder 2"/>
          <p:cNvSpPr>
            <a:spLocks noGrp="1"/>
          </p:cNvSpPr>
          <p:nvPr>
            <p:ph sz="half" idx="1"/>
          </p:nvPr>
        </p:nvSpPr>
        <p:spPr>
          <a:xfrm>
            <a:off x="457200" y="1463040"/>
            <a:ext cx="4991450" cy="4572000"/>
          </a:xfrm>
        </p:spPr>
        <p:txBody>
          <a:bodyPr>
            <a:normAutofit/>
          </a:bodyPr>
          <a:lstStyle/>
          <a:p>
            <a:r>
              <a:rPr lang="en-US" dirty="0"/>
              <a:t>Signed into law by President Lyndon B. Johnson on Sept. 30, 1968</a:t>
            </a:r>
          </a:p>
          <a:p>
            <a:r>
              <a:rPr lang="en-US" dirty="0"/>
              <a:t>Authorized construction of Central Arizona Project</a:t>
            </a:r>
          </a:p>
        </p:txBody>
      </p:sp>
      <p:sp>
        <p:nvSpPr>
          <p:cNvPr id="14" name="Slide Number Placeholder 13">
            <a:extLst>
              <a:ext uri="{FF2B5EF4-FFF2-40B4-BE49-F238E27FC236}">
                <a16:creationId xmlns:a16="http://schemas.microsoft.com/office/drawing/2014/main" id="{BE8BBEE0-F45A-B5CD-ACA7-81308DD60005}"/>
              </a:ext>
            </a:extLst>
          </p:cNvPr>
          <p:cNvSpPr>
            <a:spLocks noGrp="1"/>
          </p:cNvSpPr>
          <p:nvPr>
            <p:ph type="sldNum" sz="quarter" idx="12"/>
          </p:nvPr>
        </p:nvSpPr>
        <p:spPr/>
        <p:txBody>
          <a:bodyPr/>
          <a:lstStyle/>
          <a:p>
            <a:fld id="{CDE5A6A7-9B4C-4F28-AF72-280E79B89130}" type="slidenum">
              <a:rPr lang="en-US" smtClean="0"/>
              <a:t>8</a:t>
            </a:fld>
            <a:endParaRPr lang="en-US" dirty="0"/>
          </a:p>
        </p:txBody>
      </p:sp>
      <p:pic>
        <p:nvPicPr>
          <p:cNvPr id="8" name="Content Placeholder 7" descr="A group of people standing around a person sitting at a desk&#10;&#10;Description automatically generated with medium confidence">
            <a:extLst>
              <a:ext uri="{FF2B5EF4-FFF2-40B4-BE49-F238E27FC236}">
                <a16:creationId xmlns:a16="http://schemas.microsoft.com/office/drawing/2014/main" id="{E2E27943-B7C7-5A3E-DEF0-6C93B7747A8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855084" y="1519171"/>
            <a:ext cx="5879716" cy="3875789"/>
          </a:xfrm>
        </p:spPr>
      </p:pic>
    </p:spTree>
    <p:extLst>
      <p:ext uri="{BB962C8B-B14F-4D97-AF65-F5344CB8AC3E}">
        <p14:creationId xmlns:p14="http://schemas.microsoft.com/office/powerpoint/2010/main" val="1245218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058E0-B56A-8030-69D5-197F6251E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C55EC0-C9AA-9767-FC24-D5949CB5A723}"/>
              </a:ext>
            </a:extLst>
          </p:cNvPr>
          <p:cNvSpPr>
            <a:spLocks noGrp="1"/>
          </p:cNvSpPr>
          <p:nvPr>
            <p:ph type="title"/>
          </p:nvPr>
        </p:nvSpPr>
        <p:spPr>
          <a:xfrm>
            <a:off x="457200" y="182880"/>
            <a:ext cx="11247120" cy="1188720"/>
          </a:xfrm>
        </p:spPr>
        <p:txBody>
          <a:bodyPr>
            <a:normAutofit/>
          </a:bodyPr>
          <a:lstStyle/>
          <a:p>
            <a:r>
              <a:rPr lang="en-US" dirty="0"/>
              <a:t>CAP’s 20-Year Construction</a:t>
            </a:r>
          </a:p>
        </p:txBody>
      </p:sp>
      <p:sp>
        <p:nvSpPr>
          <p:cNvPr id="3" name="Text Placeholder 2">
            <a:extLst>
              <a:ext uri="{FF2B5EF4-FFF2-40B4-BE49-F238E27FC236}">
                <a16:creationId xmlns:a16="http://schemas.microsoft.com/office/drawing/2014/main" id="{4E176800-1E65-AB02-B2CB-7E1CA861DE4A}"/>
              </a:ext>
            </a:extLst>
          </p:cNvPr>
          <p:cNvSpPr>
            <a:spLocks noGrp="1"/>
          </p:cNvSpPr>
          <p:nvPr>
            <p:ph sz="half" idx="1"/>
          </p:nvPr>
        </p:nvSpPr>
        <p:spPr>
          <a:xfrm>
            <a:off x="457200" y="1463040"/>
            <a:ext cx="5486400" cy="4572000"/>
          </a:xfrm>
        </p:spPr>
        <p:txBody>
          <a:bodyPr>
            <a:normAutofit/>
          </a:bodyPr>
          <a:lstStyle/>
          <a:p>
            <a:r>
              <a:rPr lang="en-US" b="1" dirty="0"/>
              <a:t>1973: </a:t>
            </a:r>
            <a:r>
              <a:rPr lang="en-US" dirty="0"/>
              <a:t>Bureau of Reclamation begins construction of CAP</a:t>
            </a:r>
          </a:p>
          <a:p>
            <a:r>
              <a:rPr lang="en-US" b="1" dirty="0"/>
              <a:t>1985: </a:t>
            </a:r>
            <a:r>
              <a:rPr lang="en-US" dirty="0"/>
              <a:t>First CAP water delivery – Harquahala Valley Irrigation District</a:t>
            </a:r>
          </a:p>
          <a:p>
            <a:r>
              <a:rPr lang="en-US" b="1" dirty="0"/>
              <a:t>1993: </a:t>
            </a:r>
            <a:r>
              <a:rPr lang="en-US" dirty="0"/>
              <a:t>Construction is complete, costing roughly $4 billion, $1.65 billion of which must be repaid to the federal government</a:t>
            </a:r>
          </a:p>
          <a:p>
            <a:endParaRPr lang="en-US" dirty="0"/>
          </a:p>
        </p:txBody>
      </p:sp>
      <p:pic>
        <p:nvPicPr>
          <p:cNvPr id="5" name="Picture 4">
            <a:extLst>
              <a:ext uri="{FF2B5EF4-FFF2-40B4-BE49-F238E27FC236}">
                <a16:creationId xmlns:a16="http://schemas.microsoft.com/office/drawing/2014/main" id="{5959A523-6CAF-FED4-4221-7683F7B09A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99" r="2939" b="12536"/>
          <a:stretch/>
        </p:blipFill>
        <p:spPr>
          <a:xfrm>
            <a:off x="6734755" y="1450153"/>
            <a:ext cx="2520563" cy="2833360"/>
          </a:xfrm>
          <a:prstGeom prst="rect">
            <a:avLst/>
          </a:prstGeom>
        </p:spPr>
      </p:pic>
      <p:pic>
        <p:nvPicPr>
          <p:cNvPr id="8" name="Picture 7">
            <a:extLst>
              <a:ext uri="{FF2B5EF4-FFF2-40B4-BE49-F238E27FC236}">
                <a16:creationId xmlns:a16="http://schemas.microsoft.com/office/drawing/2014/main" id="{81FB0C9C-0803-D94C-70D0-5BCFFD3AD0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0617" y="2645510"/>
            <a:ext cx="2345145" cy="1876116"/>
          </a:xfrm>
          <a:prstGeom prst="rect">
            <a:avLst/>
          </a:prstGeom>
          <a:ln w="57150">
            <a:solidFill>
              <a:schemeClr val="bg1"/>
            </a:solidFill>
          </a:ln>
        </p:spPr>
      </p:pic>
      <p:pic>
        <p:nvPicPr>
          <p:cNvPr id="11" name="Picture Placeholder 6">
            <a:extLst>
              <a:ext uri="{FF2B5EF4-FFF2-40B4-BE49-F238E27FC236}">
                <a16:creationId xmlns:a16="http://schemas.microsoft.com/office/drawing/2014/main" id="{83CD9797-D9A5-0E5E-8EE7-1046E39CB0D0}"/>
              </a:ext>
            </a:extLst>
          </p:cNvPr>
          <p:cNvPicPr>
            <a:picLocks noChangeAspect="1"/>
          </p:cNvPicPr>
          <p:nvPr/>
        </p:nvPicPr>
        <p:blipFill>
          <a:blip r:embed="rId5" cstate="screen">
            <a:extLst>
              <a:ext uri="{28A0092B-C50C-407E-A947-70E740481C1C}">
                <a14:useLocalDpi xmlns:a14="http://schemas.microsoft.com/office/drawing/2010/main"/>
              </a:ext>
            </a:extLst>
          </a:blip>
          <a:srcRect l="1845" r="3404"/>
          <a:stretch/>
        </p:blipFill>
        <p:spPr>
          <a:xfrm>
            <a:off x="7499350" y="4074006"/>
            <a:ext cx="2345145" cy="2227750"/>
          </a:xfrm>
          <a:prstGeom prst="rect">
            <a:avLst/>
          </a:prstGeom>
          <a:ln w="57150">
            <a:solidFill>
              <a:schemeClr val="bg1"/>
            </a:solidFill>
          </a:ln>
        </p:spPr>
      </p:pic>
      <p:sp>
        <p:nvSpPr>
          <p:cNvPr id="13" name="Slide Number Placeholder 12">
            <a:extLst>
              <a:ext uri="{FF2B5EF4-FFF2-40B4-BE49-F238E27FC236}">
                <a16:creationId xmlns:a16="http://schemas.microsoft.com/office/drawing/2014/main" id="{087D1FFC-3F5C-E00D-638C-AFD2F39115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E5A6A7-9B4C-4F28-AF72-280E79B89130}" type="slidenum">
              <a:rPr kumimoji="0" lang="en-US" sz="1200" b="0" i="0" u="none" strike="noStrike" kern="1200" cap="none" spc="0" normalizeH="0" baseline="0" noProof="0" smtClean="0">
                <a:ln>
                  <a:noFill/>
                </a:ln>
                <a:solidFill>
                  <a:prstClr val="white">
                    <a:lumMod val="50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7872314"/>
      </p:ext>
    </p:extLst>
  </p:cSld>
  <p:clrMapOvr>
    <a:masterClrMapping/>
  </p:clrMapOvr>
</p:sld>
</file>

<file path=ppt/theme/theme1.xml><?xml version="1.0" encoding="utf-8"?>
<a:theme xmlns:a="http://schemas.openxmlformats.org/drawingml/2006/main" name="Office Theme">
  <a:themeElements>
    <a:clrScheme name="CAP 2024">
      <a:dk1>
        <a:sysClr val="windowText" lastClr="000000"/>
      </a:dk1>
      <a:lt1>
        <a:sysClr val="window" lastClr="FFFFFF"/>
      </a:lt1>
      <a:dk2>
        <a:srgbClr val="0E2841"/>
      </a:dk2>
      <a:lt2>
        <a:srgbClr val="E8E8E8"/>
      </a:lt2>
      <a:accent1>
        <a:srgbClr val="222D66"/>
      </a:accent1>
      <a:accent2>
        <a:srgbClr val="16A0DB"/>
      </a:accent2>
      <a:accent3>
        <a:srgbClr val="FAA41A"/>
      </a:accent3>
      <a:accent4>
        <a:srgbClr val="799B3E"/>
      </a:accent4>
      <a:accent5>
        <a:srgbClr val="97233F"/>
      </a:accent5>
      <a:accent6>
        <a:srgbClr val="593160"/>
      </a:accent6>
      <a:hlink>
        <a:srgbClr val="16A0DB"/>
      </a:hlink>
      <a:folHlink>
        <a:srgbClr val="A02B9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P-Generic-Template-Sept2024.potx" id="{1950DAD4-E672-4475-950A-20231ED4EFBF}" vid="{9633C8E9-BBC1-4252-B3DA-F7CB7F338374}"/>
    </a:ext>
  </a:extLst>
</a:theme>
</file>

<file path=ppt/theme/theme2.xml><?xml version="1.0" encoding="utf-8"?>
<a:theme xmlns:a="http://schemas.openxmlformats.org/drawingml/2006/main" name="1_Office Theme">
  <a:themeElements>
    <a:clrScheme name="Central Arizona Project">
      <a:dk1>
        <a:srgbClr val="3F3E40"/>
      </a:dk1>
      <a:lt1>
        <a:srgbClr val="FFFFFF"/>
      </a:lt1>
      <a:dk2>
        <a:srgbClr val="004386"/>
      </a:dk2>
      <a:lt2>
        <a:srgbClr val="E3E1DC"/>
      </a:lt2>
      <a:accent1>
        <a:srgbClr val="3F3E40"/>
      </a:accent1>
      <a:accent2>
        <a:srgbClr val="004386"/>
      </a:accent2>
      <a:accent3>
        <a:srgbClr val="BE9969"/>
      </a:accent3>
      <a:accent4>
        <a:srgbClr val="3687BA"/>
      </a:accent4>
      <a:accent5>
        <a:srgbClr val="F89C50"/>
      </a:accent5>
      <a:accent6>
        <a:srgbClr val="689550"/>
      </a:accent6>
      <a:hlink>
        <a:srgbClr val="3687BA"/>
      </a:hlink>
      <a:folHlink>
        <a:srgbClr val="522761"/>
      </a:folHlink>
    </a:clrScheme>
    <a:fontScheme name="Arial Black-Arial">
      <a:majorFont>
        <a:latin typeface="Arial Black" panose="020B0A04020102020204"/>
        <a:ea typeface="Arial Black" panose="020B0A04020102020204"/>
        <a:cs typeface="Arial"/>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Xura PowerPoint 16-9_Template">
  <a:themeElements>
    <a:clrScheme name="CAP Color Palette">
      <a:dk1>
        <a:srgbClr val="3F3E40"/>
      </a:dk1>
      <a:lt1>
        <a:sysClr val="window" lastClr="FFFFFF"/>
      </a:lt1>
      <a:dk2>
        <a:srgbClr val="3F3E40"/>
      </a:dk2>
      <a:lt2>
        <a:srgbClr val="D1CDC6"/>
      </a:lt2>
      <a:accent1>
        <a:srgbClr val="FFFFFF"/>
      </a:accent1>
      <a:accent2>
        <a:srgbClr val="3F3E40"/>
      </a:accent2>
      <a:accent3>
        <a:srgbClr val="004386"/>
      </a:accent3>
      <a:accent4>
        <a:srgbClr val="BE9969"/>
      </a:accent4>
      <a:accent5>
        <a:srgbClr val="3687BA"/>
      </a:accent5>
      <a:accent6>
        <a:srgbClr val="F89C50"/>
      </a:accent6>
      <a:hlink>
        <a:srgbClr val="004386"/>
      </a:hlink>
      <a:folHlink>
        <a:srgbClr val="522761"/>
      </a:folHlink>
    </a:clrScheme>
    <a:fontScheme name="Arial">
      <a:majorFont>
        <a:latin typeface="Arial"/>
        <a:ea typeface="Arial"/>
        <a:cs typeface="Arial"/>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ajorFont>
      <a:minorFont>
        <a:latin typeface="Arial"/>
        <a:ea typeface="Arial"/>
        <a:cs typeface="Arial"/>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rgbClr val="8958FF"/>
          </a:solidFill>
          <a:prstDash val="sysDot"/>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Central Arizona Project">
      <a:dk1>
        <a:srgbClr val="3F3E40"/>
      </a:dk1>
      <a:lt1>
        <a:srgbClr val="FFFFFF"/>
      </a:lt1>
      <a:dk2>
        <a:srgbClr val="004386"/>
      </a:dk2>
      <a:lt2>
        <a:srgbClr val="E3E1DC"/>
      </a:lt2>
      <a:accent1>
        <a:srgbClr val="3F3E40"/>
      </a:accent1>
      <a:accent2>
        <a:srgbClr val="004386"/>
      </a:accent2>
      <a:accent3>
        <a:srgbClr val="BE9969"/>
      </a:accent3>
      <a:accent4>
        <a:srgbClr val="3687BA"/>
      </a:accent4>
      <a:accent5>
        <a:srgbClr val="F89C50"/>
      </a:accent5>
      <a:accent6>
        <a:srgbClr val="689550"/>
      </a:accent6>
      <a:hlink>
        <a:srgbClr val="3687BA"/>
      </a:hlink>
      <a:folHlink>
        <a:srgbClr val="52276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Xura PowerPoint 16-9_Template">
  <a:themeElements>
    <a:clrScheme name="CAP Color Palette">
      <a:dk1>
        <a:srgbClr val="3F3E40"/>
      </a:dk1>
      <a:lt1>
        <a:sysClr val="window" lastClr="FFFFFF"/>
      </a:lt1>
      <a:dk2>
        <a:srgbClr val="3F3E40"/>
      </a:dk2>
      <a:lt2>
        <a:srgbClr val="D1CDC6"/>
      </a:lt2>
      <a:accent1>
        <a:srgbClr val="FFFFFF"/>
      </a:accent1>
      <a:accent2>
        <a:srgbClr val="3F3E40"/>
      </a:accent2>
      <a:accent3>
        <a:srgbClr val="004386"/>
      </a:accent3>
      <a:accent4>
        <a:srgbClr val="BE9969"/>
      </a:accent4>
      <a:accent5>
        <a:srgbClr val="3687BA"/>
      </a:accent5>
      <a:accent6>
        <a:srgbClr val="F89C50"/>
      </a:accent6>
      <a:hlink>
        <a:srgbClr val="004386"/>
      </a:hlink>
      <a:folHlink>
        <a:srgbClr val="522761"/>
      </a:folHlink>
    </a:clrScheme>
    <a:fontScheme name="Arial">
      <a:majorFont>
        <a:latin typeface="Arial" panose="020B060402020202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ajorFont>
      <a:minorFont>
        <a:latin typeface="Arial" panose="020B060402020202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ant" typeface="微軟正黑體"/>
        <a:font script="Telu" typeface="Gautami"/>
        <a:font script="Ethi" typeface="Nyala"/>
        <a:font script="Jpan" typeface="ＭＳ Ｐゴシック"/>
        <a:font script="Sinh" typeface="Iskoola Pota"/>
        <a:font script="Deva" typeface="Mangal"/>
        <a:font script="Knda" typeface="Tunga"/>
        <a:font script="Tibt" typeface="Microsoft Himalaya"/>
        <a:font script="Khmr" typeface="DaunPenh"/>
        <a:font script="Taml" typeface="Latha"/>
        <a:font script="Hebr" typeface="Arial"/>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rgbClr val="8958FF"/>
          </a:solidFill>
          <a:prstDash val="sysDot"/>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Central Arizona Project">
      <a:dk1>
        <a:srgbClr val="3F3E40"/>
      </a:dk1>
      <a:lt1>
        <a:srgbClr val="FFFFFF"/>
      </a:lt1>
      <a:dk2>
        <a:srgbClr val="004386"/>
      </a:dk2>
      <a:lt2>
        <a:srgbClr val="E3E1DC"/>
      </a:lt2>
      <a:accent1>
        <a:srgbClr val="3F3E40"/>
      </a:accent1>
      <a:accent2>
        <a:srgbClr val="004386"/>
      </a:accent2>
      <a:accent3>
        <a:srgbClr val="BE9969"/>
      </a:accent3>
      <a:accent4>
        <a:srgbClr val="3687BA"/>
      </a:accent4>
      <a:accent5>
        <a:srgbClr val="F89C50"/>
      </a:accent5>
      <a:accent6>
        <a:srgbClr val="689550"/>
      </a:accent6>
      <a:hlink>
        <a:srgbClr val="3687BA"/>
      </a:hlink>
      <a:folHlink>
        <a:srgbClr val="52276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22424</TotalTime>
  <Words>3842</Words>
  <Application>Microsoft Office PowerPoint</Application>
  <PresentationFormat>Widescreen</PresentationFormat>
  <Paragraphs>400</Paragraphs>
  <Slides>34</Slides>
  <Notes>34</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34</vt:i4>
      </vt:variant>
    </vt:vector>
  </HeadingPairs>
  <TitlesOfParts>
    <vt:vector size="52" baseType="lpstr">
      <vt:lpstr>Aptos</vt:lpstr>
      <vt:lpstr>Arial</vt:lpstr>
      <vt:lpstr>Arial Black</vt:lpstr>
      <vt:lpstr>Calibri</vt:lpstr>
      <vt:lpstr>Calibri Light</vt:lpstr>
      <vt:lpstr>Candara</vt:lpstr>
      <vt:lpstr>Century Gothic</vt:lpstr>
      <vt:lpstr>Courier New</vt:lpstr>
      <vt:lpstr>Lucida Grande</vt:lpstr>
      <vt:lpstr>Symbol</vt:lpstr>
      <vt:lpstr>Times New Roman</vt:lpstr>
      <vt:lpstr>Wingdings</vt:lpstr>
      <vt:lpstr>Office Theme</vt:lpstr>
      <vt:lpstr>1_Office Theme</vt:lpstr>
      <vt:lpstr>Xura PowerPoint 16-9_Template</vt:lpstr>
      <vt:lpstr>5_Office Theme</vt:lpstr>
      <vt:lpstr>1_Xura PowerPoint 16-9_Template</vt:lpstr>
      <vt:lpstr>2_Office Theme</vt:lpstr>
      <vt:lpstr>Arizona Construction Trades Association</vt:lpstr>
      <vt:lpstr>Arizona Water Sources</vt:lpstr>
      <vt:lpstr>Colorado River Basin</vt:lpstr>
      <vt:lpstr>CAP is foundational to Arizona</vt:lpstr>
      <vt:lpstr>1922 - Colorado River Compact </vt:lpstr>
      <vt:lpstr>1928: Boulder Canyon Project Act</vt:lpstr>
      <vt:lpstr>1944: U.S. Mexico Water Treaty</vt:lpstr>
      <vt:lpstr>1968: Colorado River Basin Project Act</vt:lpstr>
      <vt:lpstr>CAP’s 20-Year Construction</vt:lpstr>
      <vt:lpstr>CAP connects Arizona communities</vt:lpstr>
      <vt:lpstr>Today’s Central Arizona Project  – an Engineering Marvel</vt:lpstr>
      <vt:lpstr>CAP Service Area</vt:lpstr>
      <vt:lpstr>CAP Contracts</vt:lpstr>
      <vt:lpstr>CAWCD Governance</vt:lpstr>
      <vt:lpstr>CAP provides water security for Arizona</vt:lpstr>
      <vt:lpstr>25 years of Colorado River drought</vt:lpstr>
      <vt:lpstr>PowerPoint Presentation</vt:lpstr>
      <vt:lpstr>Colorado River Operations through 2026</vt:lpstr>
      <vt:lpstr>Large-scale conservation </vt:lpstr>
      <vt:lpstr>Post-2026 Colorado River Operations</vt:lpstr>
      <vt:lpstr>Central Arizona Groundwater Replenishment District</vt:lpstr>
      <vt:lpstr>What is CAGRD?</vt:lpstr>
      <vt:lpstr>Arizona Groundwater Management</vt:lpstr>
      <vt:lpstr>CAGRD’s Relationship to CAP</vt:lpstr>
      <vt:lpstr>Assured Water Supply Rules</vt:lpstr>
      <vt:lpstr>Ways CAGRD Replenishes</vt:lpstr>
      <vt:lpstr>Who joins CAGRD?</vt:lpstr>
      <vt:lpstr>CAGRD Members</vt:lpstr>
      <vt:lpstr>CAGRD Plan of Operation</vt:lpstr>
      <vt:lpstr>What’s next? </vt:lpstr>
      <vt:lpstr>Long-Term Solutions and Partnerships</vt:lpstr>
      <vt:lpstr>CAP Water Education Center</vt:lpstr>
      <vt:lpstr>Stay Informed!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Travis Dins</dc:creator>
  <cp:lastModifiedBy>Megan Casey</cp:lastModifiedBy>
  <cp:revision>36</cp:revision>
  <dcterms:created xsi:type="dcterms:W3CDTF">2024-08-05T21:46:48Z</dcterms:created>
  <dcterms:modified xsi:type="dcterms:W3CDTF">2025-06-11T18:47:06Z</dcterms:modified>
</cp:coreProperties>
</file>