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3" r:id="rId5"/>
  </p:sldMasterIdLst>
  <p:notesMasterIdLst>
    <p:notesMasterId r:id="rId64"/>
  </p:notesMasterIdLst>
  <p:sldIdLst>
    <p:sldId id="1156" r:id="rId6"/>
    <p:sldId id="1154" r:id="rId7"/>
    <p:sldId id="1158" r:id="rId8"/>
    <p:sldId id="1155" r:id="rId9"/>
    <p:sldId id="1192" r:id="rId10"/>
    <p:sldId id="1159" r:id="rId11"/>
    <p:sldId id="1160" r:id="rId12"/>
    <p:sldId id="1161" r:id="rId13"/>
    <p:sldId id="1190" r:id="rId14"/>
    <p:sldId id="1164" r:id="rId15"/>
    <p:sldId id="1165" r:id="rId16"/>
    <p:sldId id="1166" r:id="rId17"/>
    <p:sldId id="1167" r:id="rId18"/>
    <p:sldId id="1168" r:id="rId19"/>
    <p:sldId id="1032" r:id="rId20"/>
    <p:sldId id="260" r:id="rId21"/>
    <p:sldId id="1181" r:id="rId22"/>
    <p:sldId id="1182" r:id="rId23"/>
    <p:sldId id="262" r:id="rId24"/>
    <p:sldId id="1183" r:id="rId25"/>
    <p:sldId id="269" r:id="rId26"/>
    <p:sldId id="1184" r:id="rId27"/>
    <p:sldId id="270" r:id="rId28"/>
    <p:sldId id="1185" r:id="rId29"/>
    <p:sldId id="1186" r:id="rId30"/>
    <p:sldId id="268" r:id="rId31"/>
    <p:sldId id="279" r:id="rId32"/>
    <p:sldId id="271" r:id="rId33"/>
    <p:sldId id="273" r:id="rId34"/>
    <p:sldId id="274" r:id="rId35"/>
    <p:sldId id="272" r:id="rId36"/>
    <p:sldId id="275" r:id="rId37"/>
    <p:sldId id="278" r:id="rId38"/>
    <p:sldId id="276" r:id="rId39"/>
    <p:sldId id="277" r:id="rId40"/>
    <p:sldId id="1187" r:id="rId41"/>
    <p:sldId id="1169" r:id="rId42"/>
    <p:sldId id="1170" r:id="rId43"/>
    <p:sldId id="450" r:id="rId44"/>
    <p:sldId id="281" r:id="rId45"/>
    <p:sldId id="435" r:id="rId46"/>
    <p:sldId id="444" r:id="rId47"/>
    <p:sldId id="447" r:id="rId48"/>
    <p:sldId id="445" r:id="rId49"/>
    <p:sldId id="438" r:id="rId50"/>
    <p:sldId id="449" r:id="rId51"/>
    <p:sldId id="451" r:id="rId52"/>
    <p:sldId id="256" r:id="rId53"/>
    <p:sldId id="263" r:id="rId54"/>
    <p:sldId id="257" r:id="rId55"/>
    <p:sldId id="258" r:id="rId56"/>
    <p:sldId id="259" r:id="rId57"/>
    <p:sldId id="261" r:id="rId58"/>
    <p:sldId id="264" r:id="rId59"/>
    <p:sldId id="265" r:id="rId60"/>
    <p:sldId id="266" r:id="rId61"/>
    <p:sldId id="267" r:id="rId62"/>
    <p:sldId id="1189" r:id="rId6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ty of Tucson" id="{0B9EF73E-DDA6-4CA1-9B88-DEDE033D41BB}">
          <p14:sldIdLst>
            <p14:sldId id="1156"/>
            <p14:sldId id="1154"/>
            <p14:sldId id="1158"/>
            <p14:sldId id="1155"/>
            <p14:sldId id="1192"/>
            <p14:sldId id="1159"/>
            <p14:sldId id="1160"/>
            <p14:sldId id="1161"/>
            <p14:sldId id="1190"/>
            <p14:sldId id="1164"/>
            <p14:sldId id="1165"/>
            <p14:sldId id="1166"/>
            <p14:sldId id="1167"/>
            <p14:sldId id="1168"/>
            <p14:sldId id="1032"/>
          </p14:sldIdLst>
        </p14:section>
        <p14:section name="Pima County" id="{DE311E16-E1E0-405C-A5FD-A45A7C0C989A}">
          <p14:sldIdLst>
            <p14:sldId id="260"/>
            <p14:sldId id="1181"/>
            <p14:sldId id="1182"/>
            <p14:sldId id="262"/>
            <p14:sldId id="1183"/>
            <p14:sldId id="269"/>
            <p14:sldId id="1184"/>
            <p14:sldId id="270"/>
            <p14:sldId id="1185"/>
            <p14:sldId id="1186"/>
            <p14:sldId id="268"/>
            <p14:sldId id="279"/>
            <p14:sldId id="271"/>
            <p14:sldId id="273"/>
            <p14:sldId id="274"/>
            <p14:sldId id="272"/>
            <p14:sldId id="275"/>
            <p14:sldId id="278"/>
            <p14:sldId id="276"/>
            <p14:sldId id="277"/>
            <p14:sldId id="1187"/>
          </p14:sldIdLst>
        </p14:section>
        <p14:section name="Oro Valley" id="{05C9B77D-9FC8-422D-977B-36FADFEFD59F}">
          <p14:sldIdLst>
            <p14:sldId id="1169"/>
            <p14:sldId id="1170"/>
            <p14:sldId id="450"/>
            <p14:sldId id="281"/>
            <p14:sldId id="435"/>
            <p14:sldId id="444"/>
            <p14:sldId id="447"/>
            <p14:sldId id="445"/>
            <p14:sldId id="438"/>
            <p14:sldId id="449"/>
            <p14:sldId id="451"/>
          </p14:sldIdLst>
        </p14:section>
        <p14:section name="Sahuarita" id="{7D0FA31B-271F-48D1-9DC9-DE98857D6D44}">
          <p14:sldIdLst>
            <p14:sldId id="256"/>
            <p14:sldId id="263"/>
            <p14:sldId id="257"/>
            <p14:sldId id="258"/>
            <p14:sldId id="259"/>
            <p14:sldId id="261"/>
            <p14:sldId id="264"/>
            <p14:sldId id="265"/>
            <p14:sldId id="266"/>
            <p14:sldId id="267"/>
            <p14:sldId id="11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FBA"/>
    <a:srgbClr val="0523FF"/>
    <a:srgbClr val="E7EFF9"/>
    <a:srgbClr val="EFF4FB"/>
    <a:srgbClr val="4157FD"/>
    <a:srgbClr val="1966FF"/>
    <a:srgbClr val="CFDEF1"/>
    <a:srgbClr val="DEE9F6"/>
    <a:srgbClr val="E2F3FE"/>
    <a:srgbClr val="D7E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94723" autoAdjust="0"/>
  </p:normalViewPr>
  <p:slideViewPr>
    <p:cSldViewPr snapToGrid="0">
      <p:cViewPr varScale="1">
        <p:scale>
          <a:sx n="100" d="100"/>
          <a:sy n="100" d="100"/>
        </p:scale>
        <p:origin x="76" y="88"/>
      </p:cViewPr>
      <p:guideLst>
        <p:guide orient="horz" pos="2160"/>
        <p:guide pos="3840"/>
      </p:guideLst>
    </p:cSldViewPr>
  </p:slideViewPr>
  <p:outlineViewPr>
    <p:cViewPr>
      <p:scale>
        <a:sx n="33" d="100"/>
        <a:sy n="33" d="100"/>
      </p:scale>
      <p:origin x="0" y="-104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5A6A965-5FEA-48E4-B705-0756F6FB2925}" type="datetimeFigureOut">
              <a:rPr lang="en-US" smtClean="0"/>
              <a:t>1/15/2025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E7C12FE-9EAF-4167-9F8A-1DF189AB7789}" type="slidenum">
              <a:rPr lang="en-US" smtClean="0"/>
              <a:t>‹#›</a:t>
            </a:fld>
            <a:endParaRPr lang="en-US"/>
          </a:p>
        </p:txBody>
      </p:sp>
    </p:spTree>
    <p:extLst>
      <p:ext uri="{BB962C8B-B14F-4D97-AF65-F5344CB8AC3E}">
        <p14:creationId xmlns:p14="http://schemas.microsoft.com/office/powerpoint/2010/main" val="51316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a:t>Thank you for your time today and we have some time for some questions?</a:t>
            </a:r>
          </a:p>
        </p:txBody>
      </p:sp>
      <p:sp>
        <p:nvSpPr>
          <p:cNvPr id="4" name="Slide Number Placeholder 3"/>
          <p:cNvSpPr>
            <a:spLocks noGrp="1"/>
          </p:cNvSpPr>
          <p:nvPr>
            <p:ph type="sldNum" sz="quarter" idx="5"/>
          </p:nvPr>
        </p:nvSpPr>
        <p:spPr/>
        <p:txBody>
          <a:bodyPr/>
          <a:lstStyle/>
          <a:p>
            <a:pPr defTabSz="966612">
              <a:defRPr/>
            </a:pPr>
            <a:fld id="{733267B1-ECAC-425D-9B55-4A4B61D800A9}"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35987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479" fontAlgn="base">
              <a:spcBef>
                <a:spcPct val="0"/>
              </a:spcBef>
              <a:spcAft>
                <a:spcPct val="0"/>
              </a:spcAft>
              <a:defRPr/>
            </a:pPr>
            <a:fld id="{ED77B7F6-6D9C-42F2-91A5-1446652F9551}" type="slidenum">
              <a:rPr lang="en-US" altLang="en-US">
                <a:solidFill>
                  <a:srgbClr val="000000"/>
                </a:solidFill>
                <a:latin typeface="Arial" panose="020B0604020202020204" pitchFamily="34" charset="0"/>
                <a:ea typeface="Geneva" pitchFamily="-128" charset="-128"/>
              </a:rPr>
              <a:pPr defTabSz="1021479" fontAlgn="base">
                <a:spcBef>
                  <a:spcPct val="0"/>
                </a:spcBef>
                <a:spcAft>
                  <a:spcPct val="0"/>
                </a:spcAft>
                <a:defRPr/>
              </a:pPr>
              <a:t>37</a:t>
            </a:fld>
            <a:endParaRPr lang="en-US" altLang="en-US" dirty="0">
              <a:solidFill>
                <a:srgbClr val="000000"/>
              </a:solidFill>
              <a:latin typeface="Arial" panose="020B0604020202020204" pitchFamily="34" charset="0"/>
              <a:ea typeface="Geneva" pitchFamily="-128" charset="-128"/>
            </a:endParaRPr>
          </a:p>
        </p:txBody>
      </p:sp>
    </p:spTree>
    <p:extLst>
      <p:ext uri="{BB962C8B-B14F-4D97-AF65-F5344CB8AC3E}">
        <p14:creationId xmlns:p14="http://schemas.microsoft.com/office/powerpoint/2010/main" val="414891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479" fontAlgn="base">
              <a:spcBef>
                <a:spcPct val="0"/>
              </a:spcBef>
              <a:spcAft>
                <a:spcPct val="0"/>
              </a:spcAft>
              <a:defRPr/>
            </a:pPr>
            <a:fld id="{ED77B7F6-6D9C-42F2-91A5-1446652F9551}" type="slidenum">
              <a:rPr lang="en-US" altLang="en-US">
                <a:solidFill>
                  <a:srgbClr val="000000"/>
                </a:solidFill>
                <a:latin typeface="Arial" panose="020B0604020202020204" pitchFamily="34" charset="0"/>
                <a:ea typeface="Geneva" pitchFamily="-128" charset="-128"/>
              </a:rPr>
              <a:pPr defTabSz="1021479" fontAlgn="base">
                <a:spcBef>
                  <a:spcPct val="0"/>
                </a:spcBef>
                <a:spcAft>
                  <a:spcPct val="0"/>
                </a:spcAft>
                <a:defRPr/>
              </a:pPr>
              <a:t>38</a:t>
            </a:fld>
            <a:endParaRPr lang="en-US" altLang="en-US">
              <a:solidFill>
                <a:srgbClr val="000000"/>
              </a:solidFill>
              <a:latin typeface="Arial" panose="020B0604020202020204" pitchFamily="34" charset="0"/>
              <a:ea typeface="Geneva" pitchFamily="-128" charset="-128"/>
            </a:endParaRPr>
          </a:p>
        </p:txBody>
      </p:sp>
    </p:spTree>
    <p:extLst>
      <p:ext uri="{BB962C8B-B14F-4D97-AF65-F5344CB8AC3E}">
        <p14:creationId xmlns:p14="http://schemas.microsoft.com/office/powerpoint/2010/main" val="279164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90">
              <a:defRPr/>
            </a:pPr>
            <a:endParaRPr lang="en-US" dirty="0"/>
          </a:p>
        </p:txBody>
      </p:sp>
      <p:sp>
        <p:nvSpPr>
          <p:cNvPr id="4" name="Slide Number Placeholder 3"/>
          <p:cNvSpPr>
            <a:spLocks noGrp="1"/>
          </p:cNvSpPr>
          <p:nvPr>
            <p:ph type="sldNum" sz="quarter" idx="5"/>
          </p:nvPr>
        </p:nvSpPr>
        <p:spPr/>
        <p:txBody>
          <a:bodyPr/>
          <a:lstStyle/>
          <a:p>
            <a:fld id="{ED77B7F6-6D9C-42F2-91A5-1446652F9551}" type="slidenum">
              <a:rPr lang="en-US" altLang="en-US" smtClean="0"/>
              <a:pPr/>
              <a:t>40</a:t>
            </a:fld>
            <a:endParaRPr lang="en-US" altLang="en-US"/>
          </a:p>
        </p:txBody>
      </p:sp>
    </p:spTree>
    <p:extLst>
      <p:ext uri="{BB962C8B-B14F-4D97-AF65-F5344CB8AC3E}">
        <p14:creationId xmlns:p14="http://schemas.microsoft.com/office/powerpoint/2010/main" val="735632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BA14434-D4B7-9701-C1FC-60A9B3B43322}"/>
              </a:ext>
            </a:extLst>
          </p:cNvPr>
          <p:cNvPicPr>
            <a:picLocks noChangeAspect="1"/>
          </p:cNvPicPr>
          <p:nvPr userDrawn="1"/>
        </p:nvPicPr>
        <p:blipFill>
          <a:blip r:embed="rId2"/>
          <a:stretch>
            <a:fillRect/>
          </a:stretch>
        </p:blipFill>
        <p:spPr>
          <a:xfrm>
            <a:off x="541621" y="438338"/>
            <a:ext cx="3530047" cy="1183368"/>
          </a:xfrm>
          <a:prstGeom prst="rect">
            <a:avLst/>
          </a:prstGeom>
        </p:spPr>
      </p:pic>
      <p:sp>
        <p:nvSpPr>
          <p:cNvPr id="7" name="Rectangle 6">
            <a:extLst>
              <a:ext uri="{FF2B5EF4-FFF2-40B4-BE49-F238E27FC236}">
                <a16:creationId xmlns:a16="http://schemas.microsoft.com/office/drawing/2014/main" id="{D703EC83-0752-3241-B8A7-DC6C80654840}"/>
              </a:ext>
            </a:extLst>
          </p:cNvPr>
          <p:cNvSpPr>
            <a:spLocks noGrp="1" noRot="1" noMove="1" noResize="1" noEditPoints="1" noAdjustHandles="1" noChangeArrowheads="1" noChangeShapeType="1"/>
          </p:cNvSpPr>
          <p:nvPr userDrawn="1"/>
        </p:nvSpPr>
        <p:spPr>
          <a:xfrm>
            <a:off x="0" y="1997765"/>
            <a:ext cx="12191999" cy="4860235"/>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10">
            <a:extLst>
              <a:ext uri="{FF2B5EF4-FFF2-40B4-BE49-F238E27FC236}">
                <a16:creationId xmlns:a16="http://schemas.microsoft.com/office/drawing/2014/main" id="{71B1A525-CDCF-3343-9336-7F5319430FA9}"/>
              </a:ext>
            </a:extLst>
          </p:cNvPr>
          <p:cNvSpPr>
            <a:spLocks noGrp="1"/>
          </p:cNvSpPr>
          <p:nvPr>
            <p:ph type="body" sz="quarter" idx="13" hasCustomPrompt="1"/>
          </p:nvPr>
        </p:nvSpPr>
        <p:spPr>
          <a:xfrm>
            <a:off x="2069485" y="3071019"/>
            <a:ext cx="8053030" cy="715962"/>
          </a:xfrm>
          <a:prstGeom prst="rect">
            <a:avLst/>
          </a:prstGeom>
        </p:spPr>
        <p:txBody>
          <a:bodyPr/>
          <a:lstStyle>
            <a:lvl1pPr marL="0" indent="0" algn="ctr">
              <a:buNone/>
              <a:defRPr sz="60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Title Page</a:t>
            </a:r>
          </a:p>
        </p:txBody>
      </p:sp>
      <p:sp>
        <p:nvSpPr>
          <p:cNvPr id="15" name="Text Placeholder 10">
            <a:extLst>
              <a:ext uri="{FF2B5EF4-FFF2-40B4-BE49-F238E27FC236}">
                <a16:creationId xmlns:a16="http://schemas.microsoft.com/office/drawing/2014/main" id="{AAE618D0-8B3B-C445-BDDD-51AE29DB21E9}"/>
              </a:ext>
            </a:extLst>
          </p:cNvPr>
          <p:cNvSpPr>
            <a:spLocks noGrp="1"/>
          </p:cNvSpPr>
          <p:nvPr>
            <p:ph type="body" sz="quarter" idx="14" hasCustomPrompt="1"/>
          </p:nvPr>
        </p:nvSpPr>
        <p:spPr>
          <a:xfrm>
            <a:off x="2069484" y="4056258"/>
            <a:ext cx="8053030" cy="368092"/>
          </a:xfrm>
          <a:prstGeom prst="rect">
            <a:avLst/>
          </a:prstGeom>
        </p:spPr>
        <p:txBody>
          <a:bodyPr/>
          <a:lstStyle>
            <a:lvl1pPr marL="0" indent="0" algn="ctr">
              <a:buNone/>
              <a:defRPr sz="2800" b="0" i="0">
                <a:solidFill>
                  <a:schemeClr val="bg1"/>
                </a:solidFill>
                <a:latin typeface="Lato Medium" panose="020F0502020204030203" pitchFamily="34" charset="77"/>
              </a:defRPr>
            </a:lvl1pPr>
          </a:lstStyle>
          <a:p>
            <a:pPr lvl="0"/>
            <a:r>
              <a:rPr lang="en-US"/>
              <a:t>Option 1 Subhead</a:t>
            </a:r>
          </a:p>
        </p:txBody>
      </p:sp>
      <p:sp>
        <p:nvSpPr>
          <p:cNvPr id="12" name="Text Placeholder 11">
            <a:extLst>
              <a:ext uri="{FF2B5EF4-FFF2-40B4-BE49-F238E27FC236}">
                <a16:creationId xmlns:a16="http://schemas.microsoft.com/office/drawing/2014/main" id="{8B1DEC89-921E-CC4B-8909-5573D86D2738}"/>
              </a:ext>
            </a:extLst>
          </p:cNvPr>
          <p:cNvSpPr>
            <a:spLocks noGrp="1"/>
          </p:cNvSpPr>
          <p:nvPr>
            <p:ph type="body" sz="quarter" idx="16" hasCustomPrompt="1"/>
          </p:nvPr>
        </p:nvSpPr>
        <p:spPr>
          <a:xfrm>
            <a:off x="7763457" y="566272"/>
            <a:ext cx="3886922" cy="381566"/>
          </a:xfrm>
          <a:prstGeom prst="rect">
            <a:avLst/>
          </a:prstGeom>
        </p:spPr>
        <p:txBody>
          <a:bodyPr/>
          <a:lstStyle>
            <a:lvl1pPr marL="0" indent="0" algn="r">
              <a:lnSpc>
                <a:spcPct val="150000"/>
              </a:lnSpc>
              <a:buNone/>
              <a:defRPr sz="1800" b="1" i="0" spc="300">
                <a:solidFill>
                  <a:srgbClr val="C24200"/>
                </a:solidFill>
                <a:latin typeface="Lato" panose="020F0502020204030203" pitchFamily="34" charset="77"/>
              </a:defRPr>
            </a:lvl1pPr>
          </a:lstStyle>
          <a:p>
            <a:pPr lvl="0"/>
            <a:r>
              <a:rPr lang="en-US" sz="1800" b="1" i="0">
                <a:latin typeface="Lato" panose="020F0502020204030203" pitchFamily="34" charset="77"/>
              </a:rPr>
              <a:t>Month Day, Year</a:t>
            </a:r>
            <a:endParaRPr lang="en-US"/>
          </a:p>
        </p:txBody>
      </p:sp>
      <p:sp>
        <p:nvSpPr>
          <p:cNvPr id="2" name="Text Placeholder 10">
            <a:extLst>
              <a:ext uri="{FF2B5EF4-FFF2-40B4-BE49-F238E27FC236}">
                <a16:creationId xmlns:a16="http://schemas.microsoft.com/office/drawing/2014/main" id="{E39C9FED-D0C6-0D37-8CC1-702B644B9C28}"/>
              </a:ext>
            </a:extLst>
          </p:cNvPr>
          <p:cNvSpPr>
            <a:spLocks noGrp="1"/>
          </p:cNvSpPr>
          <p:nvPr>
            <p:ph type="body" sz="quarter" idx="17" hasCustomPrompt="1"/>
          </p:nvPr>
        </p:nvSpPr>
        <p:spPr>
          <a:xfrm>
            <a:off x="2434086" y="5273083"/>
            <a:ext cx="7323827" cy="368092"/>
          </a:xfrm>
          <a:prstGeom prst="rect">
            <a:avLst/>
          </a:prstGeom>
        </p:spPr>
        <p:txBody>
          <a:bodyPr/>
          <a:lstStyle>
            <a:lvl1pPr marL="0" indent="0" algn="ctr">
              <a:buNone/>
              <a:defRPr sz="2800" b="0" i="1">
                <a:solidFill>
                  <a:schemeClr val="bg1"/>
                </a:solidFill>
                <a:latin typeface="Lato Medium" panose="020F0502020204030203" pitchFamily="34" charset="77"/>
              </a:defRPr>
            </a:lvl1pPr>
          </a:lstStyle>
          <a:p>
            <a:pPr lvl="0"/>
            <a:r>
              <a:rPr lang="en-US"/>
              <a:t>Option Name of Presenter</a:t>
            </a:r>
          </a:p>
        </p:txBody>
      </p:sp>
    </p:spTree>
    <p:extLst>
      <p:ext uri="{BB962C8B-B14F-4D97-AF65-F5344CB8AC3E}">
        <p14:creationId xmlns:p14="http://schemas.microsoft.com/office/powerpoint/2010/main" val="123435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E689489C-DBC3-7F5F-D6AB-84CD9CA48BFB}"/>
              </a:ext>
            </a:extLst>
          </p:cNvPr>
          <p:cNvPicPr>
            <a:picLocks noChangeAspect="1"/>
          </p:cNvPicPr>
          <p:nvPr userDrawn="1"/>
        </p:nvPicPr>
        <p:blipFill>
          <a:blip r:embed="rId2"/>
          <a:stretch>
            <a:fillRect/>
          </a:stretch>
        </p:blipFill>
        <p:spPr>
          <a:xfrm>
            <a:off x="9660409" y="5667591"/>
            <a:ext cx="2201303" cy="737936"/>
          </a:xfrm>
          <a:prstGeom prst="rect">
            <a:avLst/>
          </a:prstGeom>
        </p:spPr>
      </p:pic>
    </p:spTree>
    <p:extLst>
      <p:ext uri="{BB962C8B-B14F-4D97-AF65-F5344CB8AC3E}">
        <p14:creationId xmlns:p14="http://schemas.microsoft.com/office/powerpoint/2010/main" val="166409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7B8DFFD0-E068-98FB-7B36-AD13DDC864AB}"/>
              </a:ext>
            </a:extLst>
          </p:cNvPr>
          <p:cNvPicPr>
            <a:picLocks noChangeAspect="1"/>
          </p:cNvPicPr>
          <p:nvPr userDrawn="1"/>
        </p:nvPicPr>
        <p:blipFill>
          <a:blip r:embed="rId2"/>
          <a:stretch>
            <a:fillRect/>
          </a:stretch>
        </p:blipFill>
        <p:spPr>
          <a:xfrm>
            <a:off x="9660409" y="5667591"/>
            <a:ext cx="2201303" cy="737936"/>
          </a:xfrm>
          <a:prstGeom prst="rect">
            <a:avLst/>
          </a:prstGeom>
        </p:spPr>
      </p:pic>
    </p:spTree>
    <p:extLst>
      <p:ext uri="{BB962C8B-B14F-4D97-AF65-F5344CB8AC3E}">
        <p14:creationId xmlns:p14="http://schemas.microsoft.com/office/powerpoint/2010/main" val="6467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04AD5719-03DE-5C21-D187-6B4D27DCF8FD}"/>
              </a:ext>
            </a:extLst>
          </p:cNvPr>
          <p:cNvPicPr>
            <a:picLocks noChangeAspect="1"/>
          </p:cNvPicPr>
          <p:nvPr userDrawn="1"/>
        </p:nvPicPr>
        <p:blipFill>
          <a:blip r:embed="rId2"/>
          <a:stretch>
            <a:fillRect/>
          </a:stretch>
        </p:blipFill>
        <p:spPr>
          <a:xfrm>
            <a:off x="9700273" y="5667591"/>
            <a:ext cx="2201303" cy="737936"/>
          </a:xfrm>
          <a:prstGeom prst="rect">
            <a:avLst/>
          </a:prstGeom>
        </p:spPr>
      </p:pic>
    </p:spTree>
    <p:extLst>
      <p:ext uri="{BB962C8B-B14F-4D97-AF65-F5344CB8AC3E}">
        <p14:creationId xmlns:p14="http://schemas.microsoft.com/office/powerpoint/2010/main" val="2136990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2BAEBD75-29BE-7B47-1FF9-7C846973E10E}"/>
              </a:ext>
            </a:extLst>
          </p:cNvPr>
          <p:cNvPicPr>
            <a:picLocks noChangeAspect="1"/>
          </p:cNvPicPr>
          <p:nvPr userDrawn="1"/>
        </p:nvPicPr>
        <p:blipFill>
          <a:blip r:embed="rId2"/>
          <a:stretch>
            <a:fillRect/>
          </a:stretch>
        </p:blipFill>
        <p:spPr>
          <a:xfrm>
            <a:off x="430145" y="287002"/>
            <a:ext cx="2201303" cy="737936"/>
          </a:xfrm>
          <a:prstGeom prst="rect">
            <a:avLst/>
          </a:prstGeom>
        </p:spPr>
      </p:pic>
    </p:spTree>
    <p:extLst>
      <p:ext uri="{BB962C8B-B14F-4D97-AF65-F5344CB8AC3E}">
        <p14:creationId xmlns:p14="http://schemas.microsoft.com/office/powerpoint/2010/main" val="2506425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
        <p:nvSpPr>
          <p:cNvPr id="9" name="Text Placeholder 11">
            <a:extLst>
              <a:ext uri="{FF2B5EF4-FFF2-40B4-BE49-F238E27FC236}">
                <a16:creationId xmlns:a16="http://schemas.microsoft.com/office/drawing/2014/main" id="{6D964FF2-B491-7DA9-F135-C754441E9987}"/>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pic>
        <p:nvPicPr>
          <p:cNvPr id="10" name="Picture 9" descr="A picture containing logo&#10;&#10;Description automatically generated">
            <a:extLst>
              <a:ext uri="{FF2B5EF4-FFF2-40B4-BE49-F238E27FC236}">
                <a16:creationId xmlns:a16="http://schemas.microsoft.com/office/drawing/2014/main" id="{B4E2A380-4CE5-0C5D-86DF-0B9C339B877A}"/>
              </a:ext>
            </a:extLst>
          </p:cNvPr>
          <p:cNvPicPr>
            <a:picLocks noChangeAspect="1"/>
          </p:cNvPicPr>
          <p:nvPr userDrawn="1"/>
        </p:nvPicPr>
        <p:blipFill>
          <a:blip r:embed="rId2"/>
          <a:stretch>
            <a:fillRect/>
          </a:stretch>
        </p:blipFill>
        <p:spPr>
          <a:xfrm>
            <a:off x="430145" y="287002"/>
            <a:ext cx="2201303" cy="737936"/>
          </a:xfrm>
          <a:prstGeom prst="rect">
            <a:avLst/>
          </a:prstGeom>
        </p:spPr>
      </p:pic>
    </p:spTree>
    <p:extLst>
      <p:ext uri="{BB962C8B-B14F-4D97-AF65-F5344CB8AC3E}">
        <p14:creationId xmlns:p14="http://schemas.microsoft.com/office/powerpoint/2010/main" val="400215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
        <p:nvSpPr>
          <p:cNvPr id="4" name="Text Placeholder 11">
            <a:extLst>
              <a:ext uri="{FF2B5EF4-FFF2-40B4-BE49-F238E27FC236}">
                <a16:creationId xmlns:a16="http://schemas.microsoft.com/office/drawing/2014/main" id="{56366C88-242E-5E45-00F0-D656B11CD14C}"/>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pic>
        <p:nvPicPr>
          <p:cNvPr id="9" name="Picture 8" descr="A picture containing logo&#10;&#10;Description automatically generated">
            <a:extLst>
              <a:ext uri="{FF2B5EF4-FFF2-40B4-BE49-F238E27FC236}">
                <a16:creationId xmlns:a16="http://schemas.microsoft.com/office/drawing/2014/main" id="{5E965310-5050-2C75-0F56-97155FAAB73A}"/>
              </a:ext>
            </a:extLst>
          </p:cNvPr>
          <p:cNvPicPr>
            <a:picLocks noChangeAspect="1"/>
          </p:cNvPicPr>
          <p:nvPr userDrawn="1"/>
        </p:nvPicPr>
        <p:blipFill>
          <a:blip r:embed="rId2"/>
          <a:stretch>
            <a:fillRect/>
          </a:stretch>
        </p:blipFill>
        <p:spPr>
          <a:xfrm>
            <a:off x="430145" y="287002"/>
            <a:ext cx="2201303" cy="737936"/>
          </a:xfrm>
          <a:prstGeom prst="rect">
            <a:avLst/>
          </a:prstGeom>
        </p:spPr>
      </p:pic>
    </p:spTree>
    <p:extLst>
      <p:ext uri="{BB962C8B-B14F-4D97-AF65-F5344CB8AC3E}">
        <p14:creationId xmlns:p14="http://schemas.microsoft.com/office/powerpoint/2010/main" val="353840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355632"/>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04AD5719-03DE-5C21-D187-6B4D27DCF8FD}"/>
              </a:ext>
            </a:extLst>
          </p:cNvPr>
          <p:cNvPicPr>
            <a:picLocks noChangeAspect="1"/>
          </p:cNvPicPr>
          <p:nvPr userDrawn="1"/>
        </p:nvPicPr>
        <p:blipFill>
          <a:blip r:embed="rId2"/>
          <a:stretch>
            <a:fillRect/>
          </a:stretch>
        </p:blipFill>
        <p:spPr>
          <a:xfrm>
            <a:off x="537647" y="320749"/>
            <a:ext cx="2201303" cy="737936"/>
          </a:xfrm>
          <a:prstGeom prst="rect">
            <a:avLst/>
          </a:prstGeom>
        </p:spPr>
      </p:pic>
    </p:spTree>
    <p:extLst>
      <p:ext uri="{BB962C8B-B14F-4D97-AF65-F5344CB8AC3E}">
        <p14:creationId xmlns:p14="http://schemas.microsoft.com/office/powerpoint/2010/main" val="212170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4" name="Picture 3" descr="A picture containing logo&#10;&#10;Description automatically generated">
            <a:extLst>
              <a:ext uri="{FF2B5EF4-FFF2-40B4-BE49-F238E27FC236}">
                <a16:creationId xmlns:a16="http://schemas.microsoft.com/office/drawing/2014/main" id="{11A5FE2A-9879-3DB6-9189-ACB07D58CB41}"/>
              </a:ext>
            </a:extLst>
          </p:cNvPr>
          <p:cNvPicPr>
            <a:picLocks noChangeAspect="1"/>
          </p:cNvPicPr>
          <p:nvPr userDrawn="1"/>
        </p:nvPicPr>
        <p:blipFill>
          <a:blip r:embed="rId2"/>
          <a:stretch>
            <a:fillRect/>
          </a:stretch>
        </p:blipFill>
        <p:spPr>
          <a:xfrm>
            <a:off x="9560552" y="287002"/>
            <a:ext cx="2201303" cy="737936"/>
          </a:xfrm>
          <a:prstGeom prst="rect">
            <a:avLst/>
          </a:prstGeom>
        </p:spPr>
      </p:pic>
    </p:spTree>
    <p:extLst>
      <p:ext uri="{BB962C8B-B14F-4D97-AF65-F5344CB8AC3E}">
        <p14:creationId xmlns:p14="http://schemas.microsoft.com/office/powerpoint/2010/main" val="1344121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
        <p:nvSpPr>
          <p:cNvPr id="9" name="Text Placeholder 11">
            <a:extLst>
              <a:ext uri="{FF2B5EF4-FFF2-40B4-BE49-F238E27FC236}">
                <a16:creationId xmlns:a16="http://schemas.microsoft.com/office/drawing/2014/main" id="{6D964FF2-B491-7DA9-F135-C754441E9987}"/>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pic>
        <p:nvPicPr>
          <p:cNvPr id="2" name="Picture 1" descr="A picture containing logo&#10;&#10;Description automatically generated">
            <a:extLst>
              <a:ext uri="{FF2B5EF4-FFF2-40B4-BE49-F238E27FC236}">
                <a16:creationId xmlns:a16="http://schemas.microsoft.com/office/drawing/2014/main" id="{EC73FFA6-12EF-3539-6588-7F33ED2C2024}"/>
              </a:ext>
            </a:extLst>
          </p:cNvPr>
          <p:cNvPicPr>
            <a:picLocks noChangeAspect="1"/>
          </p:cNvPicPr>
          <p:nvPr userDrawn="1"/>
        </p:nvPicPr>
        <p:blipFill>
          <a:blip r:embed="rId2"/>
          <a:stretch>
            <a:fillRect/>
          </a:stretch>
        </p:blipFill>
        <p:spPr>
          <a:xfrm>
            <a:off x="9560552" y="287002"/>
            <a:ext cx="2201303" cy="737936"/>
          </a:xfrm>
          <a:prstGeom prst="rect">
            <a:avLst/>
          </a:prstGeom>
        </p:spPr>
      </p:pic>
    </p:spTree>
    <p:extLst>
      <p:ext uri="{BB962C8B-B14F-4D97-AF65-F5344CB8AC3E}">
        <p14:creationId xmlns:p14="http://schemas.microsoft.com/office/powerpoint/2010/main" val="1340403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
        <p:nvSpPr>
          <p:cNvPr id="4" name="Text Placeholder 11">
            <a:extLst>
              <a:ext uri="{FF2B5EF4-FFF2-40B4-BE49-F238E27FC236}">
                <a16:creationId xmlns:a16="http://schemas.microsoft.com/office/drawing/2014/main" id="{56366C88-242E-5E45-00F0-D656B11CD14C}"/>
              </a:ext>
            </a:extLst>
          </p:cNvPr>
          <p:cNvSpPr>
            <a:spLocks noGrp="1"/>
          </p:cNvSpPr>
          <p:nvPr>
            <p:ph type="body" sz="quarter" idx="11" hasCustomPrompt="1"/>
          </p:nvPr>
        </p:nvSpPr>
        <p:spPr>
          <a:xfrm>
            <a:off x="1139536" y="1238663"/>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pic>
        <p:nvPicPr>
          <p:cNvPr id="2" name="Picture 1" descr="A picture containing logo&#10;&#10;Description automatically generated">
            <a:extLst>
              <a:ext uri="{FF2B5EF4-FFF2-40B4-BE49-F238E27FC236}">
                <a16:creationId xmlns:a16="http://schemas.microsoft.com/office/drawing/2014/main" id="{F122BCFD-F017-691B-E554-BB2973CEB257}"/>
              </a:ext>
            </a:extLst>
          </p:cNvPr>
          <p:cNvPicPr>
            <a:picLocks noChangeAspect="1"/>
          </p:cNvPicPr>
          <p:nvPr userDrawn="1"/>
        </p:nvPicPr>
        <p:blipFill>
          <a:blip r:embed="rId2"/>
          <a:stretch>
            <a:fillRect/>
          </a:stretch>
        </p:blipFill>
        <p:spPr>
          <a:xfrm>
            <a:off x="9560552" y="287002"/>
            <a:ext cx="2201303" cy="737936"/>
          </a:xfrm>
          <a:prstGeom prst="rect">
            <a:avLst/>
          </a:prstGeom>
        </p:spPr>
      </p:pic>
    </p:spTree>
    <p:extLst>
      <p:ext uri="{BB962C8B-B14F-4D97-AF65-F5344CB8AC3E}">
        <p14:creationId xmlns:p14="http://schemas.microsoft.com/office/powerpoint/2010/main" val="157109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BA14434-D4B7-9701-C1FC-60A9B3B43322}"/>
              </a:ext>
            </a:extLst>
          </p:cNvPr>
          <p:cNvPicPr>
            <a:picLocks noChangeAspect="1"/>
          </p:cNvPicPr>
          <p:nvPr userDrawn="1"/>
        </p:nvPicPr>
        <p:blipFill>
          <a:blip r:embed="rId2"/>
          <a:stretch>
            <a:fillRect/>
          </a:stretch>
        </p:blipFill>
        <p:spPr>
          <a:xfrm>
            <a:off x="541621" y="438338"/>
            <a:ext cx="3530047" cy="1183368"/>
          </a:xfrm>
          <a:prstGeom prst="rect">
            <a:avLst/>
          </a:prstGeom>
        </p:spPr>
      </p:pic>
      <p:sp>
        <p:nvSpPr>
          <p:cNvPr id="7" name="Rectangle 6">
            <a:extLst>
              <a:ext uri="{FF2B5EF4-FFF2-40B4-BE49-F238E27FC236}">
                <a16:creationId xmlns:a16="http://schemas.microsoft.com/office/drawing/2014/main" id="{D703EC83-0752-3241-B8A7-DC6C80654840}"/>
              </a:ext>
            </a:extLst>
          </p:cNvPr>
          <p:cNvSpPr>
            <a:spLocks noGrp="1" noRot="1" noMove="1" noResize="1" noEditPoints="1" noAdjustHandles="1" noChangeArrowheads="1" noChangeShapeType="1"/>
          </p:cNvSpPr>
          <p:nvPr userDrawn="1"/>
        </p:nvSpPr>
        <p:spPr>
          <a:xfrm>
            <a:off x="0" y="1997765"/>
            <a:ext cx="12191999" cy="4860235"/>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10">
            <a:extLst>
              <a:ext uri="{FF2B5EF4-FFF2-40B4-BE49-F238E27FC236}">
                <a16:creationId xmlns:a16="http://schemas.microsoft.com/office/drawing/2014/main" id="{71B1A525-CDCF-3343-9336-7F5319430FA9}"/>
              </a:ext>
            </a:extLst>
          </p:cNvPr>
          <p:cNvSpPr>
            <a:spLocks noGrp="1"/>
          </p:cNvSpPr>
          <p:nvPr>
            <p:ph type="body" sz="quarter" idx="13" hasCustomPrompt="1"/>
          </p:nvPr>
        </p:nvSpPr>
        <p:spPr>
          <a:xfrm>
            <a:off x="2069485" y="3071019"/>
            <a:ext cx="8053030" cy="715962"/>
          </a:xfrm>
          <a:prstGeom prst="rect">
            <a:avLst/>
          </a:prstGeom>
        </p:spPr>
        <p:txBody>
          <a:bodyPr/>
          <a:lstStyle>
            <a:lvl1pPr marL="0" indent="0" algn="ctr">
              <a:buNone/>
              <a:defRPr sz="60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Title Page</a:t>
            </a:r>
          </a:p>
        </p:txBody>
      </p:sp>
      <p:sp>
        <p:nvSpPr>
          <p:cNvPr id="15" name="Text Placeholder 10">
            <a:extLst>
              <a:ext uri="{FF2B5EF4-FFF2-40B4-BE49-F238E27FC236}">
                <a16:creationId xmlns:a16="http://schemas.microsoft.com/office/drawing/2014/main" id="{AAE618D0-8B3B-C445-BDDD-51AE29DB21E9}"/>
              </a:ext>
            </a:extLst>
          </p:cNvPr>
          <p:cNvSpPr>
            <a:spLocks noGrp="1"/>
          </p:cNvSpPr>
          <p:nvPr>
            <p:ph type="body" sz="quarter" idx="14" hasCustomPrompt="1"/>
          </p:nvPr>
        </p:nvSpPr>
        <p:spPr>
          <a:xfrm>
            <a:off x="2069484" y="4056258"/>
            <a:ext cx="8053030" cy="368092"/>
          </a:xfrm>
          <a:prstGeom prst="rect">
            <a:avLst/>
          </a:prstGeom>
        </p:spPr>
        <p:txBody>
          <a:bodyPr/>
          <a:lstStyle>
            <a:lvl1pPr marL="0" indent="0" algn="ctr">
              <a:buNone/>
              <a:defRPr sz="2800" b="0" i="0">
                <a:solidFill>
                  <a:schemeClr val="bg1"/>
                </a:solidFill>
                <a:latin typeface="Lato Medium" panose="020F0502020204030203" pitchFamily="34" charset="77"/>
              </a:defRPr>
            </a:lvl1pPr>
          </a:lstStyle>
          <a:p>
            <a:pPr lvl="0"/>
            <a:r>
              <a:rPr lang="en-US"/>
              <a:t>Option 1 Subhead</a:t>
            </a:r>
          </a:p>
        </p:txBody>
      </p:sp>
      <p:sp>
        <p:nvSpPr>
          <p:cNvPr id="12" name="Text Placeholder 11">
            <a:extLst>
              <a:ext uri="{FF2B5EF4-FFF2-40B4-BE49-F238E27FC236}">
                <a16:creationId xmlns:a16="http://schemas.microsoft.com/office/drawing/2014/main" id="{8B1DEC89-921E-CC4B-8909-5573D86D2738}"/>
              </a:ext>
            </a:extLst>
          </p:cNvPr>
          <p:cNvSpPr>
            <a:spLocks noGrp="1"/>
          </p:cNvSpPr>
          <p:nvPr>
            <p:ph type="body" sz="quarter" idx="16" hasCustomPrompt="1"/>
          </p:nvPr>
        </p:nvSpPr>
        <p:spPr>
          <a:xfrm>
            <a:off x="7763457" y="566272"/>
            <a:ext cx="3886922" cy="381566"/>
          </a:xfrm>
          <a:prstGeom prst="rect">
            <a:avLst/>
          </a:prstGeom>
        </p:spPr>
        <p:txBody>
          <a:bodyPr/>
          <a:lstStyle>
            <a:lvl1pPr marL="0" indent="0" algn="r">
              <a:lnSpc>
                <a:spcPct val="150000"/>
              </a:lnSpc>
              <a:buNone/>
              <a:defRPr sz="1800" b="1" i="0" spc="300">
                <a:solidFill>
                  <a:srgbClr val="C24200"/>
                </a:solidFill>
                <a:latin typeface="Lato" panose="020F0502020204030203" pitchFamily="34" charset="77"/>
              </a:defRPr>
            </a:lvl1pPr>
          </a:lstStyle>
          <a:p>
            <a:pPr lvl="0"/>
            <a:r>
              <a:rPr lang="en-US" sz="1800" b="1" i="0">
                <a:latin typeface="Lato" panose="020F0502020204030203" pitchFamily="34" charset="77"/>
              </a:rPr>
              <a:t>Month Day, Year</a:t>
            </a:r>
            <a:endParaRPr lang="en-US"/>
          </a:p>
        </p:txBody>
      </p:sp>
      <p:sp>
        <p:nvSpPr>
          <p:cNvPr id="2" name="Text Placeholder 10">
            <a:extLst>
              <a:ext uri="{FF2B5EF4-FFF2-40B4-BE49-F238E27FC236}">
                <a16:creationId xmlns:a16="http://schemas.microsoft.com/office/drawing/2014/main" id="{EA2B154A-B7C1-B790-05F2-817B95E20C86}"/>
              </a:ext>
            </a:extLst>
          </p:cNvPr>
          <p:cNvSpPr>
            <a:spLocks noGrp="1"/>
          </p:cNvSpPr>
          <p:nvPr>
            <p:ph type="body" sz="quarter" idx="17" hasCustomPrompt="1"/>
          </p:nvPr>
        </p:nvSpPr>
        <p:spPr>
          <a:xfrm>
            <a:off x="2434086" y="5273083"/>
            <a:ext cx="7323827" cy="368092"/>
          </a:xfrm>
          <a:prstGeom prst="rect">
            <a:avLst/>
          </a:prstGeom>
        </p:spPr>
        <p:txBody>
          <a:bodyPr/>
          <a:lstStyle>
            <a:lvl1pPr marL="0" indent="0" algn="ctr">
              <a:buNone/>
              <a:defRPr sz="2800" b="0" i="1">
                <a:solidFill>
                  <a:schemeClr val="bg1"/>
                </a:solidFill>
                <a:latin typeface="Lato Medium" panose="020F0502020204030203" pitchFamily="34" charset="77"/>
              </a:defRPr>
            </a:lvl1pPr>
          </a:lstStyle>
          <a:p>
            <a:pPr lvl="0"/>
            <a:r>
              <a:rPr lang="en-US"/>
              <a:t>Option Name of Presenter</a:t>
            </a:r>
          </a:p>
        </p:txBody>
      </p:sp>
    </p:spTree>
    <p:extLst>
      <p:ext uri="{BB962C8B-B14F-4D97-AF65-F5344CB8AC3E}">
        <p14:creationId xmlns:p14="http://schemas.microsoft.com/office/powerpoint/2010/main" val="337880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355632"/>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4" name="Picture 3" descr="A picture containing logo&#10;&#10;Description automatically generated">
            <a:extLst>
              <a:ext uri="{FF2B5EF4-FFF2-40B4-BE49-F238E27FC236}">
                <a16:creationId xmlns:a16="http://schemas.microsoft.com/office/drawing/2014/main" id="{D39F8D2C-E07C-4C82-BDB0-A72FB4761C23}"/>
              </a:ext>
            </a:extLst>
          </p:cNvPr>
          <p:cNvPicPr>
            <a:picLocks noChangeAspect="1"/>
          </p:cNvPicPr>
          <p:nvPr userDrawn="1"/>
        </p:nvPicPr>
        <p:blipFill>
          <a:blip r:embed="rId2"/>
          <a:stretch>
            <a:fillRect/>
          </a:stretch>
        </p:blipFill>
        <p:spPr>
          <a:xfrm>
            <a:off x="9560552" y="287002"/>
            <a:ext cx="2201303" cy="737936"/>
          </a:xfrm>
          <a:prstGeom prst="rect">
            <a:avLst/>
          </a:prstGeom>
        </p:spPr>
      </p:pic>
    </p:spTree>
    <p:extLst>
      <p:ext uri="{BB962C8B-B14F-4D97-AF65-F5344CB8AC3E}">
        <p14:creationId xmlns:p14="http://schemas.microsoft.com/office/powerpoint/2010/main" val="405968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1"/>
            <a:ext cx="2905125" cy="6858000"/>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3406486" y="107979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3406486" y="215582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3406487" y="286141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5" name="Picture 4" descr="A black and white logo&#10;&#10;Description automatically generated">
            <a:extLst>
              <a:ext uri="{FF2B5EF4-FFF2-40B4-BE49-F238E27FC236}">
                <a16:creationId xmlns:a16="http://schemas.microsoft.com/office/drawing/2014/main" id="{B4D18C5A-C662-FC79-E1A2-90D9572DA3F5}"/>
              </a:ext>
            </a:extLst>
          </p:cNvPr>
          <p:cNvPicPr>
            <a:picLocks noChangeAspect="1"/>
          </p:cNvPicPr>
          <p:nvPr userDrawn="1"/>
        </p:nvPicPr>
        <p:blipFill>
          <a:blip r:embed="rId2"/>
          <a:stretch>
            <a:fillRect/>
          </a:stretch>
        </p:blipFill>
        <p:spPr>
          <a:xfrm>
            <a:off x="498764" y="5667590"/>
            <a:ext cx="2201303" cy="737937"/>
          </a:xfrm>
          <a:prstGeom prst="rect">
            <a:avLst/>
          </a:prstGeom>
        </p:spPr>
      </p:pic>
    </p:spTree>
    <p:extLst>
      <p:ext uri="{BB962C8B-B14F-4D97-AF65-F5344CB8AC3E}">
        <p14:creationId xmlns:p14="http://schemas.microsoft.com/office/powerpoint/2010/main" val="123525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1"/>
            <a:ext cx="2905125" cy="6858000"/>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3406486" y="107979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3406486" y="215582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3406487" y="286141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5" name="Picture 4" descr="A black and white logo&#10;&#10;Description automatically generated">
            <a:extLst>
              <a:ext uri="{FF2B5EF4-FFF2-40B4-BE49-F238E27FC236}">
                <a16:creationId xmlns:a16="http://schemas.microsoft.com/office/drawing/2014/main" id="{B4D18C5A-C662-FC79-E1A2-90D9572DA3F5}"/>
              </a:ext>
            </a:extLst>
          </p:cNvPr>
          <p:cNvPicPr>
            <a:picLocks noChangeAspect="1"/>
          </p:cNvPicPr>
          <p:nvPr userDrawn="1"/>
        </p:nvPicPr>
        <p:blipFill>
          <a:blip r:embed="rId2"/>
          <a:stretch>
            <a:fillRect/>
          </a:stretch>
        </p:blipFill>
        <p:spPr>
          <a:xfrm>
            <a:off x="498764" y="5667590"/>
            <a:ext cx="2201303" cy="737937"/>
          </a:xfrm>
          <a:prstGeom prst="rect">
            <a:avLst/>
          </a:prstGeom>
        </p:spPr>
      </p:pic>
    </p:spTree>
    <p:extLst>
      <p:ext uri="{BB962C8B-B14F-4D97-AF65-F5344CB8AC3E}">
        <p14:creationId xmlns:p14="http://schemas.microsoft.com/office/powerpoint/2010/main" val="36343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1"/>
            <a:ext cx="2905125" cy="6858000"/>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3406486" y="107979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3406486" y="215582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3406487" y="286141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4" name="Picture 3" descr="A black and white logo&#10;&#10;Description automatically generated">
            <a:extLst>
              <a:ext uri="{FF2B5EF4-FFF2-40B4-BE49-F238E27FC236}">
                <a16:creationId xmlns:a16="http://schemas.microsoft.com/office/drawing/2014/main" id="{619C2DFA-630A-C810-162C-66021F180524}"/>
              </a:ext>
            </a:extLst>
          </p:cNvPr>
          <p:cNvPicPr>
            <a:picLocks noChangeAspect="1"/>
          </p:cNvPicPr>
          <p:nvPr userDrawn="1"/>
        </p:nvPicPr>
        <p:blipFill>
          <a:blip r:embed="rId2"/>
          <a:stretch>
            <a:fillRect/>
          </a:stretch>
        </p:blipFill>
        <p:spPr>
          <a:xfrm>
            <a:off x="498764" y="5667590"/>
            <a:ext cx="2201303" cy="737937"/>
          </a:xfrm>
          <a:prstGeom prst="rect">
            <a:avLst/>
          </a:prstGeom>
        </p:spPr>
      </p:pic>
    </p:spTree>
    <p:extLst>
      <p:ext uri="{BB962C8B-B14F-4D97-AF65-F5344CB8AC3E}">
        <p14:creationId xmlns:p14="http://schemas.microsoft.com/office/powerpoint/2010/main" val="1854132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1"/>
            <a:ext cx="2905125" cy="6858000"/>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3406486" y="107979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3406486" y="215582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3406487" y="286141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EA06052E-F1AB-357A-58DD-8179A051E285}"/>
              </a:ext>
            </a:extLst>
          </p:cNvPr>
          <p:cNvPicPr>
            <a:picLocks noChangeAspect="1"/>
          </p:cNvPicPr>
          <p:nvPr userDrawn="1"/>
        </p:nvPicPr>
        <p:blipFill>
          <a:blip r:embed="rId2"/>
          <a:stretch>
            <a:fillRect/>
          </a:stretch>
        </p:blipFill>
        <p:spPr>
          <a:xfrm>
            <a:off x="498764" y="5667591"/>
            <a:ext cx="2201303" cy="737936"/>
          </a:xfrm>
          <a:prstGeom prst="rect">
            <a:avLst/>
          </a:prstGeom>
        </p:spPr>
      </p:pic>
    </p:spTree>
    <p:extLst>
      <p:ext uri="{BB962C8B-B14F-4D97-AF65-F5344CB8AC3E}">
        <p14:creationId xmlns:p14="http://schemas.microsoft.com/office/powerpoint/2010/main" val="2467732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9286875" y="0"/>
            <a:ext cx="2905125" cy="6858000"/>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715044" y="117468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715044" y="225071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715045" y="295630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5" name="Picture 4" descr="A black and white logo&#10;&#10;Description automatically generated">
            <a:extLst>
              <a:ext uri="{FF2B5EF4-FFF2-40B4-BE49-F238E27FC236}">
                <a16:creationId xmlns:a16="http://schemas.microsoft.com/office/drawing/2014/main" id="{B4D18C5A-C662-FC79-E1A2-90D9572DA3F5}"/>
              </a:ext>
            </a:extLst>
          </p:cNvPr>
          <p:cNvPicPr>
            <a:picLocks noChangeAspect="1"/>
          </p:cNvPicPr>
          <p:nvPr userDrawn="1"/>
        </p:nvPicPr>
        <p:blipFill>
          <a:blip r:embed="rId2"/>
          <a:stretch>
            <a:fillRect/>
          </a:stretch>
        </p:blipFill>
        <p:spPr>
          <a:xfrm>
            <a:off x="9785639" y="5667589"/>
            <a:ext cx="2201303" cy="737937"/>
          </a:xfrm>
          <a:prstGeom prst="rect">
            <a:avLst/>
          </a:prstGeom>
        </p:spPr>
      </p:pic>
    </p:spTree>
    <p:extLst>
      <p:ext uri="{BB962C8B-B14F-4D97-AF65-F5344CB8AC3E}">
        <p14:creationId xmlns:p14="http://schemas.microsoft.com/office/powerpoint/2010/main" val="3011931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9286875" y="0"/>
            <a:ext cx="2905125" cy="6858000"/>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5" name="Picture 4" descr="A black and white logo&#10;&#10;Description automatically generated">
            <a:extLst>
              <a:ext uri="{FF2B5EF4-FFF2-40B4-BE49-F238E27FC236}">
                <a16:creationId xmlns:a16="http://schemas.microsoft.com/office/drawing/2014/main" id="{B4D18C5A-C662-FC79-E1A2-90D9572DA3F5}"/>
              </a:ext>
            </a:extLst>
          </p:cNvPr>
          <p:cNvPicPr>
            <a:picLocks noChangeAspect="1"/>
          </p:cNvPicPr>
          <p:nvPr userDrawn="1"/>
        </p:nvPicPr>
        <p:blipFill>
          <a:blip r:embed="rId2"/>
          <a:stretch>
            <a:fillRect/>
          </a:stretch>
        </p:blipFill>
        <p:spPr>
          <a:xfrm>
            <a:off x="9785639" y="5667589"/>
            <a:ext cx="2201303" cy="737937"/>
          </a:xfrm>
          <a:prstGeom prst="rect">
            <a:avLst/>
          </a:prstGeom>
        </p:spPr>
      </p:pic>
      <p:sp>
        <p:nvSpPr>
          <p:cNvPr id="2" name="Text Placeholder 11">
            <a:extLst>
              <a:ext uri="{FF2B5EF4-FFF2-40B4-BE49-F238E27FC236}">
                <a16:creationId xmlns:a16="http://schemas.microsoft.com/office/drawing/2014/main" id="{2DFFC382-5391-E409-89C5-3FB8FF4B4BDE}"/>
              </a:ext>
            </a:extLst>
          </p:cNvPr>
          <p:cNvSpPr>
            <a:spLocks noGrp="1"/>
          </p:cNvSpPr>
          <p:nvPr>
            <p:ph type="body" sz="quarter" idx="11" hasCustomPrompt="1"/>
          </p:nvPr>
        </p:nvSpPr>
        <p:spPr>
          <a:xfrm>
            <a:off x="715044" y="117468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4" name="Text Placeholder 11">
            <a:extLst>
              <a:ext uri="{FF2B5EF4-FFF2-40B4-BE49-F238E27FC236}">
                <a16:creationId xmlns:a16="http://schemas.microsoft.com/office/drawing/2014/main" id="{53D71750-0723-AAB8-00B3-6A6221570C5D}"/>
              </a:ext>
            </a:extLst>
          </p:cNvPr>
          <p:cNvSpPr>
            <a:spLocks noGrp="1"/>
          </p:cNvSpPr>
          <p:nvPr>
            <p:ph type="body" sz="quarter" idx="12" hasCustomPrompt="1"/>
          </p:nvPr>
        </p:nvSpPr>
        <p:spPr>
          <a:xfrm>
            <a:off x="715044" y="225071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9" name="Text Placeholder 11">
            <a:extLst>
              <a:ext uri="{FF2B5EF4-FFF2-40B4-BE49-F238E27FC236}">
                <a16:creationId xmlns:a16="http://schemas.microsoft.com/office/drawing/2014/main" id="{EFD8A3C9-9D4F-B8C1-0095-2D336F008392}"/>
              </a:ext>
            </a:extLst>
          </p:cNvPr>
          <p:cNvSpPr>
            <a:spLocks noGrp="1"/>
          </p:cNvSpPr>
          <p:nvPr>
            <p:ph type="body" sz="quarter" idx="13" hasCustomPrompt="1"/>
          </p:nvPr>
        </p:nvSpPr>
        <p:spPr>
          <a:xfrm>
            <a:off x="715045" y="295630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778648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9286875" y="0"/>
            <a:ext cx="2905125" cy="6858000"/>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descr="A black and white logo&#10;&#10;Description automatically generated">
            <a:extLst>
              <a:ext uri="{FF2B5EF4-FFF2-40B4-BE49-F238E27FC236}">
                <a16:creationId xmlns:a16="http://schemas.microsoft.com/office/drawing/2014/main" id="{619C2DFA-630A-C810-162C-66021F180524}"/>
              </a:ext>
            </a:extLst>
          </p:cNvPr>
          <p:cNvPicPr>
            <a:picLocks noChangeAspect="1"/>
          </p:cNvPicPr>
          <p:nvPr userDrawn="1"/>
        </p:nvPicPr>
        <p:blipFill>
          <a:blip r:embed="rId2"/>
          <a:stretch>
            <a:fillRect/>
          </a:stretch>
        </p:blipFill>
        <p:spPr>
          <a:xfrm>
            <a:off x="9785639" y="5667589"/>
            <a:ext cx="2201303" cy="737937"/>
          </a:xfrm>
          <a:prstGeom prst="rect">
            <a:avLst/>
          </a:prstGeom>
        </p:spPr>
      </p:pic>
      <p:sp>
        <p:nvSpPr>
          <p:cNvPr id="2" name="Text Placeholder 11">
            <a:extLst>
              <a:ext uri="{FF2B5EF4-FFF2-40B4-BE49-F238E27FC236}">
                <a16:creationId xmlns:a16="http://schemas.microsoft.com/office/drawing/2014/main" id="{4419EFA7-C8FF-9BC7-0EA8-4191F8C2AAA1}"/>
              </a:ext>
            </a:extLst>
          </p:cNvPr>
          <p:cNvSpPr>
            <a:spLocks noGrp="1"/>
          </p:cNvSpPr>
          <p:nvPr>
            <p:ph type="body" sz="quarter" idx="11" hasCustomPrompt="1"/>
          </p:nvPr>
        </p:nvSpPr>
        <p:spPr>
          <a:xfrm>
            <a:off x="715044" y="117468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5" name="Text Placeholder 11">
            <a:extLst>
              <a:ext uri="{FF2B5EF4-FFF2-40B4-BE49-F238E27FC236}">
                <a16:creationId xmlns:a16="http://schemas.microsoft.com/office/drawing/2014/main" id="{10B8A6F7-A917-0371-7F98-F6DE6655DA65}"/>
              </a:ext>
            </a:extLst>
          </p:cNvPr>
          <p:cNvSpPr>
            <a:spLocks noGrp="1"/>
          </p:cNvSpPr>
          <p:nvPr>
            <p:ph type="body" sz="quarter" idx="12" hasCustomPrompt="1"/>
          </p:nvPr>
        </p:nvSpPr>
        <p:spPr>
          <a:xfrm>
            <a:off x="715044" y="225071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9" name="Text Placeholder 11">
            <a:extLst>
              <a:ext uri="{FF2B5EF4-FFF2-40B4-BE49-F238E27FC236}">
                <a16:creationId xmlns:a16="http://schemas.microsoft.com/office/drawing/2014/main" id="{47ED554A-F86E-CAB9-2A0C-44DA65AED835}"/>
              </a:ext>
            </a:extLst>
          </p:cNvPr>
          <p:cNvSpPr>
            <a:spLocks noGrp="1"/>
          </p:cNvSpPr>
          <p:nvPr>
            <p:ph type="body" sz="quarter" idx="13" hasCustomPrompt="1"/>
          </p:nvPr>
        </p:nvSpPr>
        <p:spPr>
          <a:xfrm>
            <a:off x="715045" y="295630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306803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9286875" y="0"/>
            <a:ext cx="2905125" cy="6858000"/>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2" name="Picture 1" descr="A picture containing logo&#10;&#10;Description automatically generated">
            <a:extLst>
              <a:ext uri="{FF2B5EF4-FFF2-40B4-BE49-F238E27FC236}">
                <a16:creationId xmlns:a16="http://schemas.microsoft.com/office/drawing/2014/main" id="{EA06052E-F1AB-357A-58DD-8179A051E285}"/>
              </a:ext>
            </a:extLst>
          </p:cNvPr>
          <p:cNvPicPr>
            <a:picLocks noChangeAspect="1"/>
          </p:cNvPicPr>
          <p:nvPr userDrawn="1"/>
        </p:nvPicPr>
        <p:blipFill>
          <a:blip r:embed="rId2"/>
          <a:stretch>
            <a:fillRect/>
          </a:stretch>
        </p:blipFill>
        <p:spPr>
          <a:xfrm>
            <a:off x="9785639" y="5667590"/>
            <a:ext cx="2201303" cy="737936"/>
          </a:xfrm>
          <a:prstGeom prst="rect">
            <a:avLst/>
          </a:prstGeom>
        </p:spPr>
      </p:pic>
      <p:sp>
        <p:nvSpPr>
          <p:cNvPr id="4" name="Text Placeholder 11">
            <a:extLst>
              <a:ext uri="{FF2B5EF4-FFF2-40B4-BE49-F238E27FC236}">
                <a16:creationId xmlns:a16="http://schemas.microsoft.com/office/drawing/2014/main" id="{280BBD40-511D-90C7-D676-2B9A594337C8}"/>
              </a:ext>
            </a:extLst>
          </p:cNvPr>
          <p:cNvSpPr>
            <a:spLocks noGrp="1"/>
          </p:cNvSpPr>
          <p:nvPr>
            <p:ph type="body" sz="quarter" idx="11" hasCustomPrompt="1"/>
          </p:nvPr>
        </p:nvSpPr>
        <p:spPr>
          <a:xfrm>
            <a:off x="715044" y="1174688"/>
            <a:ext cx="8194964"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5" name="Text Placeholder 11">
            <a:extLst>
              <a:ext uri="{FF2B5EF4-FFF2-40B4-BE49-F238E27FC236}">
                <a16:creationId xmlns:a16="http://schemas.microsoft.com/office/drawing/2014/main" id="{4B2A0E1E-DCA7-DFF7-8A11-E9AA3599ADFB}"/>
              </a:ext>
            </a:extLst>
          </p:cNvPr>
          <p:cNvSpPr>
            <a:spLocks noGrp="1"/>
          </p:cNvSpPr>
          <p:nvPr>
            <p:ph type="body" sz="quarter" idx="12" hasCustomPrompt="1"/>
          </p:nvPr>
        </p:nvSpPr>
        <p:spPr>
          <a:xfrm>
            <a:off x="715044" y="2250717"/>
            <a:ext cx="8194964"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9" name="Text Placeholder 11">
            <a:extLst>
              <a:ext uri="{FF2B5EF4-FFF2-40B4-BE49-F238E27FC236}">
                <a16:creationId xmlns:a16="http://schemas.microsoft.com/office/drawing/2014/main" id="{35AF93E7-6F70-9CF0-B7DA-BC1A20673C09}"/>
              </a:ext>
            </a:extLst>
          </p:cNvPr>
          <p:cNvSpPr>
            <a:spLocks noGrp="1"/>
          </p:cNvSpPr>
          <p:nvPr>
            <p:ph type="body" sz="quarter" idx="13" hasCustomPrompt="1"/>
          </p:nvPr>
        </p:nvSpPr>
        <p:spPr>
          <a:xfrm>
            <a:off x="715045" y="2956304"/>
            <a:ext cx="8194964"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1440116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0"/>
            <a:ext cx="12191999" cy="1148172"/>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579974"/>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518775"/>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3442439"/>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black and white logo&#10;&#10;Description automatically generated">
            <a:extLst>
              <a:ext uri="{FF2B5EF4-FFF2-40B4-BE49-F238E27FC236}">
                <a16:creationId xmlns:a16="http://schemas.microsoft.com/office/drawing/2014/main" id="{DE1E3472-9741-501E-143B-E819C9EB8B7A}"/>
              </a:ext>
            </a:extLst>
          </p:cNvPr>
          <p:cNvPicPr>
            <a:picLocks noChangeAspect="1"/>
          </p:cNvPicPr>
          <p:nvPr userDrawn="1"/>
        </p:nvPicPr>
        <p:blipFill>
          <a:blip r:embed="rId2"/>
          <a:stretch>
            <a:fillRect/>
          </a:stretch>
        </p:blipFill>
        <p:spPr>
          <a:xfrm>
            <a:off x="9619056" y="205117"/>
            <a:ext cx="2201303" cy="737937"/>
          </a:xfrm>
          <a:prstGeom prst="rect">
            <a:avLst/>
          </a:prstGeom>
        </p:spPr>
      </p:pic>
    </p:spTree>
    <p:extLst>
      <p:ext uri="{BB962C8B-B14F-4D97-AF65-F5344CB8AC3E}">
        <p14:creationId xmlns:p14="http://schemas.microsoft.com/office/powerpoint/2010/main" val="407751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BA14434-D4B7-9701-C1FC-60A9B3B43322}"/>
              </a:ext>
            </a:extLst>
          </p:cNvPr>
          <p:cNvPicPr>
            <a:picLocks noChangeAspect="1"/>
          </p:cNvPicPr>
          <p:nvPr userDrawn="1"/>
        </p:nvPicPr>
        <p:blipFill>
          <a:blip r:embed="rId2"/>
          <a:stretch>
            <a:fillRect/>
          </a:stretch>
        </p:blipFill>
        <p:spPr>
          <a:xfrm>
            <a:off x="541621" y="438338"/>
            <a:ext cx="3530047" cy="1183368"/>
          </a:xfrm>
          <a:prstGeom prst="rect">
            <a:avLst/>
          </a:prstGeom>
        </p:spPr>
      </p:pic>
      <p:sp>
        <p:nvSpPr>
          <p:cNvPr id="7" name="Rectangle 6">
            <a:extLst>
              <a:ext uri="{FF2B5EF4-FFF2-40B4-BE49-F238E27FC236}">
                <a16:creationId xmlns:a16="http://schemas.microsoft.com/office/drawing/2014/main" id="{D703EC83-0752-3241-B8A7-DC6C80654840}"/>
              </a:ext>
            </a:extLst>
          </p:cNvPr>
          <p:cNvSpPr>
            <a:spLocks noGrp="1" noRot="1" noMove="1" noResize="1" noEditPoints="1" noAdjustHandles="1" noChangeArrowheads="1" noChangeShapeType="1"/>
          </p:cNvSpPr>
          <p:nvPr userDrawn="1"/>
        </p:nvSpPr>
        <p:spPr>
          <a:xfrm>
            <a:off x="0" y="1997765"/>
            <a:ext cx="12191999" cy="4860235"/>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10">
            <a:extLst>
              <a:ext uri="{FF2B5EF4-FFF2-40B4-BE49-F238E27FC236}">
                <a16:creationId xmlns:a16="http://schemas.microsoft.com/office/drawing/2014/main" id="{71B1A525-CDCF-3343-9336-7F5319430FA9}"/>
              </a:ext>
            </a:extLst>
          </p:cNvPr>
          <p:cNvSpPr>
            <a:spLocks noGrp="1"/>
          </p:cNvSpPr>
          <p:nvPr>
            <p:ph type="body" sz="quarter" idx="13" hasCustomPrompt="1"/>
          </p:nvPr>
        </p:nvSpPr>
        <p:spPr>
          <a:xfrm>
            <a:off x="2069485" y="3071019"/>
            <a:ext cx="8053030" cy="715962"/>
          </a:xfrm>
          <a:prstGeom prst="rect">
            <a:avLst/>
          </a:prstGeom>
        </p:spPr>
        <p:txBody>
          <a:bodyPr/>
          <a:lstStyle>
            <a:lvl1pPr marL="0" indent="0" algn="ctr">
              <a:buNone/>
              <a:defRPr sz="60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Title Page</a:t>
            </a:r>
          </a:p>
        </p:txBody>
      </p:sp>
      <p:sp>
        <p:nvSpPr>
          <p:cNvPr id="15" name="Text Placeholder 10">
            <a:extLst>
              <a:ext uri="{FF2B5EF4-FFF2-40B4-BE49-F238E27FC236}">
                <a16:creationId xmlns:a16="http://schemas.microsoft.com/office/drawing/2014/main" id="{AAE618D0-8B3B-C445-BDDD-51AE29DB21E9}"/>
              </a:ext>
            </a:extLst>
          </p:cNvPr>
          <p:cNvSpPr>
            <a:spLocks noGrp="1"/>
          </p:cNvSpPr>
          <p:nvPr>
            <p:ph type="body" sz="quarter" idx="14" hasCustomPrompt="1"/>
          </p:nvPr>
        </p:nvSpPr>
        <p:spPr>
          <a:xfrm>
            <a:off x="2069484" y="4056258"/>
            <a:ext cx="8053030" cy="368092"/>
          </a:xfrm>
          <a:prstGeom prst="rect">
            <a:avLst/>
          </a:prstGeom>
        </p:spPr>
        <p:txBody>
          <a:bodyPr/>
          <a:lstStyle>
            <a:lvl1pPr marL="0" indent="0" algn="ctr">
              <a:buNone/>
              <a:defRPr sz="2800" b="0" i="0">
                <a:solidFill>
                  <a:schemeClr val="bg1"/>
                </a:solidFill>
                <a:latin typeface="Lato Medium" panose="020F0502020204030203" pitchFamily="34" charset="77"/>
              </a:defRPr>
            </a:lvl1pPr>
          </a:lstStyle>
          <a:p>
            <a:pPr lvl="0"/>
            <a:r>
              <a:rPr lang="en-US"/>
              <a:t>Option 1 Subhead</a:t>
            </a:r>
          </a:p>
        </p:txBody>
      </p:sp>
      <p:sp>
        <p:nvSpPr>
          <p:cNvPr id="12" name="Text Placeholder 11">
            <a:extLst>
              <a:ext uri="{FF2B5EF4-FFF2-40B4-BE49-F238E27FC236}">
                <a16:creationId xmlns:a16="http://schemas.microsoft.com/office/drawing/2014/main" id="{8B1DEC89-921E-CC4B-8909-5573D86D2738}"/>
              </a:ext>
            </a:extLst>
          </p:cNvPr>
          <p:cNvSpPr>
            <a:spLocks noGrp="1"/>
          </p:cNvSpPr>
          <p:nvPr>
            <p:ph type="body" sz="quarter" idx="16" hasCustomPrompt="1"/>
          </p:nvPr>
        </p:nvSpPr>
        <p:spPr>
          <a:xfrm>
            <a:off x="7763457" y="566272"/>
            <a:ext cx="3886922" cy="381566"/>
          </a:xfrm>
          <a:prstGeom prst="rect">
            <a:avLst/>
          </a:prstGeom>
        </p:spPr>
        <p:txBody>
          <a:bodyPr/>
          <a:lstStyle>
            <a:lvl1pPr marL="0" indent="0" algn="r">
              <a:lnSpc>
                <a:spcPct val="150000"/>
              </a:lnSpc>
              <a:buNone/>
              <a:defRPr sz="1800" b="1" i="0" spc="300">
                <a:solidFill>
                  <a:srgbClr val="C24200"/>
                </a:solidFill>
                <a:latin typeface="Lato" panose="020F0502020204030203" pitchFamily="34" charset="77"/>
              </a:defRPr>
            </a:lvl1pPr>
          </a:lstStyle>
          <a:p>
            <a:pPr lvl="0"/>
            <a:r>
              <a:rPr lang="en-US" sz="1800" b="1" i="0">
                <a:latin typeface="Lato" panose="020F0502020204030203" pitchFamily="34" charset="77"/>
              </a:rPr>
              <a:t>Month Day, Year</a:t>
            </a:r>
            <a:endParaRPr lang="en-US"/>
          </a:p>
        </p:txBody>
      </p:sp>
      <p:sp>
        <p:nvSpPr>
          <p:cNvPr id="2" name="Text Placeholder 10">
            <a:extLst>
              <a:ext uri="{FF2B5EF4-FFF2-40B4-BE49-F238E27FC236}">
                <a16:creationId xmlns:a16="http://schemas.microsoft.com/office/drawing/2014/main" id="{89D4751B-E455-DCC3-08BD-D6822CBAD825}"/>
              </a:ext>
            </a:extLst>
          </p:cNvPr>
          <p:cNvSpPr>
            <a:spLocks noGrp="1"/>
          </p:cNvSpPr>
          <p:nvPr>
            <p:ph type="body" sz="quarter" idx="17" hasCustomPrompt="1"/>
          </p:nvPr>
        </p:nvSpPr>
        <p:spPr>
          <a:xfrm>
            <a:off x="2434086" y="5273083"/>
            <a:ext cx="7323827" cy="368092"/>
          </a:xfrm>
          <a:prstGeom prst="rect">
            <a:avLst/>
          </a:prstGeom>
        </p:spPr>
        <p:txBody>
          <a:bodyPr/>
          <a:lstStyle>
            <a:lvl1pPr marL="0" indent="0" algn="ctr">
              <a:buNone/>
              <a:defRPr sz="2800" b="0" i="1">
                <a:solidFill>
                  <a:schemeClr val="bg1"/>
                </a:solidFill>
                <a:latin typeface="Lato Medium" panose="020F0502020204030203" pitchFamily="34" charset="77"/>
              </a:defRPr>
            </a:lvl1pPr>
          </a:lstStyle>
          <a:p>
            <a:pPr lvl="0"/>
            <a:r>
              <a:rPr lang="en-US"/>
              <a:t>Option Name of Presenter</a:t>
            </a:r>
          </a:p>
        </p:txBody>
      </p:sp>
    </p:spTree>
    <p:extLst>
      <p:ext uri="{BB962C8B-B14F-4D97-AF65-F5344CB8AC3E}">
        <p14:creationId xmlns:p14="http://schemas.microsoft.com/office/powerpoint/2010/main" val="1906701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0"/>
            <a:ext cx="12191999" cy="1148172"/>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579974"/>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518775"/>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3442439"/>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9" name="Picture 8" descr="A black and white logo&#10;&#10;Description automatically generated">
            <a:extLst>
              <a:ext uri="{FF2B5EF4-FFF2-40B4-BE49-F238E27FC236}">
                <a16:creationId xmlns:a16="http://schemas.microsoft.com/office/drawing/2014/main" id="{805BC569-FEBB-918E-C50F-970F427B2824}"/>
              </a:ext>
            </a:extLst>
          </p:cNvPr>
          <p:cNvPicPr>
            <a:picLocks noChangeAspect="1"/>
          </p:cNvPicPr>
          <p:nvPr userDrawn="1"/>
        </p:nvPicPr>
        <p:blipFill>
          <a:blip r:embed="rId2"/>
          <a:stretch>
            <a:fillRect/>
          </a:stretch>
        </p:blipFill>
        <p:spPr>
          <a:xfrm>
            <a:off x="9619056" y="205117"/>
            <a:ext cx="2201303" cy="737937"/>
          </a:xfrm>
          <a:prstGeom prst="rect">
            <a:avLst/>
          </a:prstGeom>
        </p:spPr>
      </p:pic>
    </p:spTree>
    <p:extLst>
      <p:ext uri="{BB962C8B-B14F-4D97-AF65-F5344CB8AC3E}">
        <p14:creationId xmlns:p14="http://schemas.microsoft.com/office/powerpoint/2010/main" val="1559976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0"/>
            <a:ext cx="12191999" cy="1148172"/>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579974"/>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518775"/>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3442439"/>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9" name="Picture 8" descr="A black and white logo&#10;&#10;Description automatically generated">
            <a:extLst>
              <a:ext uri="{FF2B5EF4-FFF2-40B4-BE49-F238E27FC236}">
                <a16:creationId xmlns:a16="http://schemas.microsoft.com/office/drawing/2014/main" id="{5A00E40D-AF79-43D1-F6D7-47F0120150D7}"/>
              </a:ext>
            </a:extLst>
          </p:cNvPr>
          <p:cNvPicPr>
            <a:picLocks noChangeAspect="1"/>
          </p:cNvPicPr>
          <p:nvPr userDrawn="1"/>
        </p:nvPicPr>
        <p:blipFill>
          <a:blip r:embed="rId2"/>
          <a:stretch>
            <a:fillRect/>
          </a:stretch>
        </p:blipFill>
        <p:spPr>
          <a:xfrm>
            <a:off x="9619056" y="205117"/>
            <a:ext cx="2201303" cy="737937"/>
          </a:xfrm>
          <a:prstGeom prst="rect">
            <a:avLst/>
          </a:prstGeom>
        </p:spPr>
      </p:pic>
    </p:spTree>
    <p:extLst>
      <p:ext uri="{BB962C8B-B14F-4D97-AF65-F5344CB8AC3E}">
        <p14:creationId xmlns:p14="http://schemas.microsoft.com/office/powerpoint/2010/main" val="411909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0"/>
            <a:ext cx="12191999" cy="1148172"/>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4" name="Picture 3" descr="A picture containing logo&#10;&#10;Description automatically generated">
            <a:extLst>
              <a:ext uri="{FF2B5EF4-FFF2-40B4-BE49-F238E27FC236}">
                <a16:creationId xmlns:a16="http://schemas.microsoft.com/office/drawing/2014/main" id="{8E8F0D6D-66D3-10F2-5862-79AB7C4B2A15}"/>
              </a:ext>
            </a:extLst>
          </p:cNvPr>
          <p:cNvPicPr>
            <a:picLocks noChangeAspect="1"/>
          </p:cNvPicPr>
          <p:nvPr userDrawn="1"/>
        </p:nvPicPr>
        <p:blipFill>
          <a:blip r:embed="rId2"/>
          <a:stretch>
            <a:fillRect/>
          </a:stretch>
        </p:blipFill>
        <p:spPr>
          <a:xfrm>
            <a:off x="9619055" y="205146"/>
            <a:ext cx="2201303" cy="737936"/>
          </a:xfrm>
          <a:prstGeom prst="rect">
            <a:avLst/>
          </a:prstGeom>
        </p:spPr>
      </p:pic>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579974"/>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518775"/>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3442439"/>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712839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383A1-C91F-D885-627C-82D026E4E869}"/>
              </a:ext>
            </a:extLst>
          </p:cNvPr>
          <p:cNvSpPr/>
          <p:nvPr userDrawn="1"/>
        </p:nvSpPr>
        <p:spPr>
          <a:xfrm>
            <a:off x="1" y="5702061"/>
            <a:ext cx="12191999" cy="1155940"/>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4" name="Picture 3" descr="A black and white logo&#10;&#10;Description automatically generated">
            <a:extLst>
              <a:ext uri="{FF2B5EF4-FFF2-40B4-BE49-F238E27FC236}">
                <a16:creationId xmlns:a16="http://schemas.microsoft.com/office/drawing/2014/main" id="{9D07F669-47EF-3C32-C9E2-FAF3AEAE59CD}"/>
              </a:ext>
            </a:extLst>
          </p:cNvPr>
          <p:cNvPicPr>
            <a:picLocks noChangeAspect="1"/>
          </p:cNvPicPr>
          <p:nvPr userDrawn="1"/>
        </p:nvPicPr>
        <p:blipFill>
          <a:blip r:embed="rId2"/>
          <a:stretch>
            <a:fillRect/>
          </a:stretch>
        </p:blipFill>
        <p:spPr>
          <a:xfrm>
            <a:off x="9765705" y="5919687"/>
            <a:ext cx="2201303" cy="737937"/>
          </a:xfrm>
          <a:prstGeom prst="rect">
            <a:avLst/>
          </a:prstGeom>
        </p:spPr>
      </p:pic>
    </p:spTree>
    <p:extLst>
      <p:ext uri="{BB962C8B-B14F-4D97-AF65-F5344CB8AC3E}">
        <p14:creationId xmlns:p14="http://schemas.microsoft.com/office/powerpoint/2010/main" val="1599914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EE9046-6636-7A7D-1FBA-C2250B76F8E2}"/>
              </a:ext>
            </a:extLst>
          </p:cNvPr>
          <p:cNvSpPr/>
          <p:nvPr userDrawn="1"/>
        </p:nvSpPr>
        <p:spPr>
          <a:xfrm>
            <a:off x="1" y="5719313"/>
            <a:ext cx="12191999" cy="113868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3" name="Picture 2" descr="A black and white logo&#10;&#10;Description automatically generated">
            <a:extLst>
              <a:ext uri="{FF2B5EF4-FFF2-40B4-BE49-F238E27FC236}">
                <a16:creationId xmlns:a16="http://schemas.microsoft.com/office/drawing/2014/main" id="{8DB61B8A-72D5-3032-D9FC-304C2B9DEAAC}"/>
              </a:ext>
            </a:extLst>
          </p:cNvPr>
          <p:cNvPicPr>
            <a:picLocks noChangeAspect="1"/>
          </p:cNvPicPr>
          <p:nvPr userDrawn="1"/>
        </p:nvPicPr>
        <p:blipFill>
          <a:blip r:embed="rId2"/>
          <a:stretch>
            <a:fillRect/>
          </a:stretch>
        </p:blipFill>
        <p:spPr>
          <a:xfrm>
            <a:off x="9765705" y="5919687"/>
            <a:ext cx="2201303" cy="737937"/>
          </a:xfrm>
          <a:prstGeom prst="rect">
            <a:avLst/>
          </a:prstGeom>
        </p:spPr>
      </p:pic>
    </p:spTree>
    <p:extLst>
      <p:ext uri="{BB962C8B-B14F-4D97-AF65-F5344CB8AC3E}">
        <p14:creationId xmlns:p14="http://schemas.microsoft.com/office/powerpoint/2010/main" val="1880697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48A43-314E-E143-D807-B278DCA19101}"/>
              </a:ext>
            </a:extLst>
          </p:cNvPr>
          <p:cNvSpPr/>
          <p:nvPr userDrawn="1"/>
        </p:nvSpPr>
        <p:spPr>
          <a:xfrm>
            <a:off x="0" y="5710687"/>
            <a:ext cx="12191999" cy="1147313"/>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5" name="Picture 4" descr="A black and white logo&#10;&#10;Description automatically generated">
            <a:extLst>
              <a:ext uri="{FF2B5EF4-FFF2-40B4-BE49-F238E27FC236}">
                <a16:creationId xmlns:a16="http://schemas.microsoft.com/office/drawing/2014/main" id="{E05A2AF4-EC3A-CFCA-B9AB-5C43F794A98E}"/>
              </a:ext>
            </a:extLst>
          </p:cNvPr>
          <p:cNvPicPr>
            <a:picLocks noChangeAspect="1"/>
          </p:cNvPicPr>
          <p:nvPr userDrawn="1"/>
        </p:nvPicPr>
        <p:blipFill>
          <a:blip r:embed="rId2"/>
          <a:stretch>
            <a:fillRect/>
          </a:stretch>
        </p:blipFill>
        <p:spPr>
          <a:xfrm>
            <a:off x="9765705" y="5919687"/>
            <a:ext cx="2201303" cy="737937"/>
          </a:xfrm>
          <a:prstGeom prst="rect">
            <a:avLst/>
          </a:prstGeom>
        </p:spPr>
      </p:pic>
    </p:spTree>
    <p:extLst>
      <p:ext uri="{BB962C8B-B14F-4D97-AF65-F5344CB8AC3E}">
        <p14:creationId xmlns:p14="http://schemas.microsoft.com/office/powerpoint/2010/main" val="3504593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589BD1-A843-F353-E4F8-DDACD35F2806}"/>
              </a:ext>
            </a:extLst>
          </p:cNvPr>
          <p:cNvSpPr/>
          <p:nvPr userDrawn="1"/>
        </p:nvSpPr>
        <p:spPr>
          <a:xfrm>
            <a:off x="1" y="5710687"/>
            <a:ext cx="12191999" cy="1147313"/>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5" name="Picture 4" descr="A picture containing logo&#10;&#10;Description automatically generated">
            <a:extLst>
              <a:ext uri="{FF2B5EF4-FFF2-40B4-BE49-F238E27FC236}">
                <a16:creationId xmlns:a16="http://schemas.microsoft.com/office/drawing/2014/main" id="{D10F40AA-9158-470F-AA3C-5DE9E2D7C1CE}"/>
              </a:ext>
            </a:extLst>
          </p:cNvPr>
          <p:cNvPicPr>
            <a:picLocks noChangeAspect="1"/>
          </p:cNvPicPr>
          <p:nvPr userDrawn="1"/>
        </p:nvPicPr>
        <p:blipFill>
          <a:blip r:embed="rId2"/>
          <a:stretch>
            <a:fillRect/>
          </a:stretch>
        </p:blipFill>
        <p:spPr>
          <a:xfrm>
            <a:off x="9765705" y="5937112"/>
            <a:ext cx="2201303" cy="737936"/>
          </a:xfrm>
          <a:prstGeom prst="rect">
            <a:avLst/>
          </a:prstGeom>
        </p:spPr>
      </p:pic>
    </p:spTree>
    <p:extLst>
      <p:ext uri="{BB962C8B-B14F-4D97-AF65-F5344CB8AC3E}">
        <p14:creationId xmlns:p14="http://schemas.microsoft.com/office/powerpoint/2010/main" val="2114411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1D3140D8-CD1E-2CBB-E750-A9B463036853}"/>
              </a:ext>
            </a:extLst>
          </p:cNvPr>
          <p:cNvPicPr>
            <a:picLocks noChangeAspect="1"/>
          </p:cNvPicPr>
          <p:nvPr userDrawn="1"/>
        </p:nvPicPr>
        <p:blipFill>
          <a:blip r:embed="rId2"/>
          <a:stretch>
            <a:fillRect/>
          </a:stretch>
        </p:blipFill>
        <p:spPr>
          <a:xfrm>
            <a:off x="9746673" y="5808337"/>
            <a:ext cx="2201303" cy="737936"/>
          </a:xfrm>
          <a:prstGeom prst="rect">
            <a:avLst/>
          </a:prstGeom>
        </p:spPr>
      </p:pic>
      <p:sp>
        <p:nvSpPr>
          <p:cNvPr id="6" name="Picture Placeholder 5">
            <a:extLst>
              <a:ext uri="{FF2B5EF4-FFF2-40B4-BE49-F238E27FC236}">
                <a16:creationId xmlns:a16="http://schemas.microsoft.com/office/drawing/2014/main" id="{C1EC51B4-5BEE-CD41-9A4B-9CB6F41896A4}"/>
              </a:ext>
            </a:extLst>
          </p:cNvPr>
          <p:cNvSpPr>
            <a:spLocks noGrp="1"/>
          </p:cNvSpPr>
          <p:nvPr>
            <p:ph type="pic" sz="quarter" idx="13"/>
          </p:nvPr>
        </p:nvSpPr>
        <p:spPr>
          <a:xfrm>
            <a:off x="0" y="0"/>
            <a:ext cx="5726113" cy="6858000"/>
          </a:xfrm>
          <a:prstGeom prst="rect">
            <a:avLst/>
          </a:prstGeom>
        </p:spPr>
        <p:txBody>
          <a:bodyPr/>
          <a:lstStyle>
            <a:lvl1pPr marL="0" indent="0" algn="ctr">
              <a:buNone/>
              <a:defRPr sz="2000" b="0" i="1">
                <a:solidFill>
                  <a:srgbClr val="002669"/>
                </a:solidFill>
                <a:latin typeface="Lato" panose="020F0502020204030203" pitchFamily="34" charset="77"/>
              </a:defRPr>
            </a:lvl1pPr>
          </a:lstStyle>
          <a:p>
            <a:endParaRPr lang="en-US"/>
          </a:p>
          <a:p>
            <a:br>
              <a:rPr lang="en-US"/>
            </a:br>
            <a:br>
              <a:rPr lang="en-US"/>
            </a:br>
            <a:br>
              <a:rPr lang="en-US"/>
            </a:br>
            <a:br>
              <a:rPr lang="en-US"/>
            </a:br>
            <a:br>
              <a:rPr lang="en-US"/>
            </a:br>
            <a:br>
              <a:rPr lang="en-US"/>
            </a:br>
            <a:br>
              <a:rPr lang="en-US"/>
            </a:br>
            <a:br>
              <a:rPr lang="en-US"/>
            </a:br>
            <a:br>
              <a:rPr lang="en-US"/>
            </a:br>
            <a:br>
              <a:rPr lang="en-US"/>
            </a:br>
            <a:r>
              <a:rPr lang="en-US"/>
              <a:t>Insert Image</a:t>
            </a:r>
          </a:p>
        </p:txBody>
      </p:sp>
      <p:sp>
        <p:nvSpPr>
          <p:cNvPr id="2" name="Rectangle 1">
            <a:extLst>
              <a:ext uri="{FF2B5EF4-FFF2-40B4-BE49-F238E27FC236}">
                <a16:creationId xmlns:a16="http://schemas.microsoft.com/office/drawing/2014/main" id="{7C287EAA-2823-2086-EF1E-BBD14E630CE6}"/>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11">
            <a:extLst>
              <a:ext uri="{FF2B5EF4-FFF2-40B4-BE49-F238E27FC236}">
                <a16:creationId xmlns:a16="http://schemas.microsoft.com/office/drawing/2014/main" id="{13F39968-6501-6F34-DE8E-A0599D782924}"/>
              </a:ext>
            </a:extLst>
          </p:cNvPr>
          <p:cNvSpPr>
            <a:spLocks noGrp="1"/>
          </p:cNvSpPr>
          <p:nvPr>
            <p:ph type="body" sz="quarter" idx="11" hasCustomPrompt="1"/>
          </p:nvPr>
        </p:nvSpPr>
        <p:spPr>
          <a:xfrm>
            <a:off x="6096000" y="1352941"/>
            <a:ext cx="3849687"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Image/Topic</a:t>
            </a:r>
          </a:p>
        </p:txBody>
      </p:sp>
      <p:sp>
        <p:nvSpPr>
          <p:cNvPr id="4" name="Text Placeholder 11">
            <a:extLst>
              <a:ext uri="{FF2B5EF4-FFF2-40B4-BE49-F238E27FC236}">
                <a16:creationId xmlns:a16="http://schemas.microsoft.com/office/drawing/2014/main" id="{84B5C6A6-CE26-3927-A4C8-20BDD42045C8}"/>
              </a:ext>
            </a:extLst>
          </p:cNvPr>
          <p:cNvSpPr>
            <a:spLocks noGrp="1"/>
          </p:cNvSpPr>
          <p:nvPr>
            <p:ph type="body" sz="quarter" idx="12" hasCustomPrompt="1"/>
          </p:nvPr>
        </p:nvSpPr>
        <p:spPr>
          <a:xfrm>
            <a:off x="6095999" y="3030888"/>
            <a:ext cx="3849687" cy="1731611"/>
          </a:xfrm>
          <a:prstGeom prst="rect">
            <a:avLst/>
          </a:prstGeom>
        </p:spPr>
        <p:txBody>
          <a:bodyPr/>
          <a:lstStyle>
            <a:lvl1pPr marL="285750" indent="-285750">
              <a:lnSpc>
                <a:spcPct val="100000"/>
              </a:lnSpc>
              <a:buFont typeface="Arial" panose="020B0604020202020204" pitchFamily="34" charset="0"/>
              <a:buChar char="•"/>
              <a:defRPr sz="2400" b="1" i="0">
                <a:solidFill>
                  <a:schemeClr val="bg2">
                    <a:lumMod val="10000"/>
                  </a:schemeClr>
                </a:solidFill>
                <a:latin typeface="Lato Semibold" panose="020F0502020204030203" pitchFamily="34" charset="77"/>
              </a:defRPr>
            </a:lvl1pPr>
          </a:lstStyle>
          <a:p>
            <a:pPr lvl="0"/>
            <a:r>
              <a:rPr lang="en-US"/>
              <a:t>Topic 1</a:t>
            </a:r>
          </a:p>
          <a:p>
            <a:pPr lvl="0"/>
            <a:r>
              <a:rPr lang="en-US"/>
              <a:t>Topic 2</a:t>
            </a:r>
          </a:p>
          <a:p>
            <a:pPr lvl="0"/>
            <a:r>
              <a:rPr lang="en-US"/>
              <a:t>Topic final idea</a:t>
            </a:r>
          </a:p>
        </p:txBody>
      </p:sp>
      <p:sp>
        <p:nvSpPr>
          <p:cNvPr id="5" name="Text Placeholder 11">
            <a:extLst>
              <a:ext uri="{FF2B5EF4-FFF2-40B4-BE49-F238E27FC236}">
                <a16:creationId xmlns:a16="http://schemas.microsoft.com/office/drawing/2014/main" id="{94AF3630-8585-3902-4BCA-A9F3C8EE130B}"/>
              </a:ext>
            </a:extLst>
          </p:cNvPr>
          <p:cNvSpPr>
            <a:spLocks noGrp="1"/>
          </p:cNvSpPr>
          <p:nvPr>
            <p:ph type="body" sz="quarter" idx="14" hasCustomPrompt="1"/>
          </p:nvPr>
        </p:nvSpPr>
        <p:spPr>
          <a:xfrm>
            <a:off x="6095999" y="2292540"/>
            <a:ext cx="5476876"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a:t>
            </a:r>
          </a:p>
        </p:txBody>
      </p:sp>
    </p:spTree>
    <p:extLst>
      <p:ext uri="{BB962C8B-B14F-4D97-AF65-F5344CB8AC3E}">
        <p14:creationId xmlns:p14="http://schemas.microsoft.com/office/powerpoint/2010/main" val="3448504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1D3140D8-CD1E-2CBB-E750-A9B463036853}"/>
              </a:ext>
            </a:extLst>
          </p:cNvPr>
          <p:cNvPicPr>
            <a:picLocks noChangeAspect="1"/>
          </p:cNvPicPr>
          <p:nvPr userDrawn="1"/>
        </p:nvPicPr>
        <p:blipFill>
          <a:blip r:embed="rId2"/>
          <a:stretch>
            <a:fillRect/>
          </a:stretch>
        </p:blipFill>
        <p:spPr>
          <a:xfrm>
            <a:off x="9746673" y="5808337"/>
            <a:ext cx="2201303" cy="737936"/>
          </a:xfrm>
          <a:prstGeom prst="rect">
            <a:avLst/>
          </a:prstGeom>
        </p:spPr>
      </p:pic>
      <p:sp>
        <p:nvSpPr>
          <p:cNvPr id="6" name="Picture Placeholder 5">
            <a:extLst>
              <a:ext uri="{FF2B5EF4-FFF2-40B4-BE49-F238E27FC236}">
                <a16:creationId xmlns:a16="http://schemas.microsoft.com/office/drawing/2014/main" id="{C1EC51B4-5BEE-CD41-9A4B-9CB6F41896A4}"/>
              </a:ext>
            </a:extLst>
          </p:cNvPr>
          <p:cNvSpPr>
            <a:spLocks noGrp="1"/>
          </p:cNvSpPr>
          <p:nvPr>
            <p:ph type="pic" sz="quarter" idx="13"/>
          </p:nvPr>
        </p:nvSpPr>
        <p:spPr>
          <a:xfrm>
            <a:off x="0" y="0"/>
            <a:ext cx="5726113" cy="6858000"/>
          </a:xfrm>
          <a:prstGeom prst="rect">
            <a:avLst/>
          </a:prstGeom>
        </p:spPr>
        <p:txBody>
          <a:bodyPr/>
          <a:lstStyle>
            <a:lvl1pPr marL="0" indent="0" algn="ctr">
              <a:buNone/>
              <a:defRPr sz="2000" b="0" i="1">
                <a:solidFill>
                  <a:srgbClr val="002669"/>
                </a:solidFill>
                <a:latin typeface="Lato" panose="020F0502020204030203" pitchFamily="34" charset="77"/>
              </a:defRPr>
            </a:lvl1pPr>
          </a:lstStyle>
          <a:p>
            <a:endParaRPr lang="en-US"/>
          </a:p>
          <a:p>
            <a:br>
              <a:rPr lang="en-US"/>
            </a:br>
            <a:br>
              <a:rPr lang="en-US"/>
            </a:br>
            <a:br>
              <a:rPr lang="en-US"/>
            </a:br>
            <a:br>
              <a:rPr lang="en-US"/>
            </a:br>
            <a:br>
              <a:rPr lang="en-US"/>
            </a:br>
            <a:br>
              <a:rPr lang="en-US"/>
            </a:br>
            <a:br>
              <a:rPr lang="en-US"/>
            </a:br>
            <a:br>
              <a:rPr lang="en-US"/>
            </a:br>
            <a:br>
              <a:rPr lang="en-US"/>
            </a:br>
            <a:br>
              <a:rPr lang="en-US"/>
            </a:br>
            <a:r>
              <a:rPr lang="en-US"/>
              <a:t>Insert Image</a:t>
            </a:r>
          </a:p>
        </p:txBody>
      </p:sp>
      <p:sp>
        <p:nvSpPr>
          <p:cNvPr id="2" name="Rectangle 1">
            <a:extLst>
              <a:ext uri="{FF2B5EF4-FFF2-40B4-BE49-F238E27FC236}">
                <a16:creationId xmlns:a16="http://schemas.microsoft.com/office/drawing/2014/main" id="{7C287EAA-2823-2086-EF1E-BBD14E630CE6}"/>
              </a:ext>
            </a:extLst>
          </p:cNvPr>
          <p:cNvSpPr/>
          <p:nvPr userDrawn="1"/>
        </p:nvSpPr>
        <p:spPr>
          <a:xfrm>
            <a:off x="0" y="6546273"/>
            <a:ext cx="12191999" cy="31172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11">
            <a:extLst>
              <a:ext uri="{FF2B5EF4-FFF2-40B4-BE49-F238E27FC236}">
                <a16:creationId xmlns:a16="http://schemas.microsoft.com/office/drawing/2014/main" id="{C919B8CF-FAA9-B180-1231-8A8B2CE58CE2}"/>
              </a:ext>
            </a:extLst>
          </p:cNvPr>
          <p:cNvSpPr>
            <a:spLocks noGrp="1"/>
          </p:cNvSpPr>
          <p:nvPr>
            <p:ph type="body" sz="quarter" idx="11" hasCustomPrompt="1"/>
          </p:nvPr>
        </p:nvSpPr>
        <p:spPr>
          <a:xfrm>
            <a:off x="6096000" y="1352941"/>
            <a:ext cx="3849687"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Image/Topic</a:t>
            </a:r>
          </a:p>
        </p:txBody>
      </p:sp>
      <p:sp>
        <p:nvSpPr>
          <p:cNvPr id="4" name="Text Placeholder 11">
            <a:extLst>
              <a:ext uri="{FF2B5EF4-FFF2-40B4-BE49-F238E27FC236}">
                <a16:creationId xmlns:a16="http://schemas.microsoft.com/office/drawing/2014/main" id="{30CC9CF3-49A6-3D91-B5BD-A818BA08D682}"/>
              </a:ext>
            </a:extLst>
          </p:cNvPr>
          <p:cNvSpPr>
            <a:spLocks noGrp="1"/>
          </p:cNvSpPr>
          <p:nvPr>
            <p:ph type="body" sz="quarter" idx="12" hasCustomPrompt="1"/>
          </p:nvPr>
        </p:nvSpPr>
        <p:spPr>
          <a:xfrm>
            <a:off x="6095999" y="3030888"/>
            <a:ext cx="3849687" cy="1731611"/>
          </a:xfrm>
          <a:prstGeom prst="rect">
            <a:avLst/>
          </a:prstGeom>
        </p:spPr>
        <p:txBody>
          <a:bodyPr/>
          <a:lstStyle>
            <a:lvl1pPr marL="285750" indent="-285750">
              <a:lnSpc>
                <a:spcPct val="100000"/>
              </a:lnSpc>
              <a:buFont typeface="Arial" panose="020B0604020202020204" pitchFamily="34" charset="0"/>
              <a:buChar char="•"/>
              <a:defRPr sz="2400" b="1" i="0">
                <a:solidFill>
                  <a:schemeClr val="bg2">
                    <a:lumMod val="10000"/>
                  </a:schemeClr>
                </a:solidFill>
                <a:latin typeface="Lato Semibold" panose="020F0502020204030203" pitchFamily="34" charset="77"/>
              </a:defRPr>
            </a:lvl1pPr>
          </a:lstStyle>
          <a:p>
            <a:pPr lvl="0"/>
            <a:r>
              <a:rPr lang="en-US"/>
              <a:t>Topic 1</a:t>
            </a:r>
          </a:p>
          <a:p>
            <a:pPr lvl="0"/>
            <a:r>
              <a:rPr lang="en-US"/>
              <a:t>Topic 2</a:t>
            </a:r>
          </a:p>
          <a:p>
            <a:pPr lvl="0"/>
            <a:r>
              <a:rPr lang="en-US"/>
              <a:t>Topic final idea</a:t>
            </a:r>
          </a:p>
        </p:txBody>
      </p:sp>
      <p:sp>
        <p:nvSpPr>
          <p:cNvPr id="5" name="Text Placeholder 11">
            <a:extLst>
              <a:ext uri="{FF2B5EF4-FFF2-40B4-BE49-F238E27FC236}">
                <a16:creationId xmlns:a16="http://schemas.microsoft.com/office/drawing/2014/main" id="{DBF74667-E4C9-8AE0-B29F-300F03CC33F7}"/>
              </a:ext>
            </a:extLst>
          </p:cNvPr>
          <p:cNvSpPr>
            <a:spLocks noGrp="1"/>
          </p:cNvSpPr>
          <p:nvPr>
            <p:ph type="body" sz="quarter" idx="14" hasCustomPrompt="1"/>
          </p:nvPr>
        </p:nvSpPr>
        <p:spPr>
          <a:xfrm>
            <a:off x="6095999" y="2292540"/>
            <a:ext cx="5476876"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a:t>
            </a:r>
          </a:p>
        </p:txBody>
      </p:sp>
    </p:spTree>
    <p:extLst>
      <p:ext uri="{BB962C8B-B14F-4D97-AF65-F5344CB8AC3E}">
        <p14:creationId xmlns:p14="http://schemas.microsoft.com/office/powerpoint/2010/main" val="1463805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1D3140D8-CD1E-2CBB-E750-A9B463036853}"/>
              </a:ext>
            </a:extLst>
          </p:cNvPr>
          <p:cNvPicPr>
            <a:picLocks noChangeAspect="1"/>
          </p:cNvPicPr>
          <p:nvPr userDrawn="1"/>
        </p:nvPicPr>
        <p:blipFill>
          <a:blip r:embed="rId2"/>
          <a:stretch>
            <a:fillRect/>
          </a:stretch>
        </p:blipFill>
        <p:spPr>
          <a:xfrm>
            <a:off x="9746673" y="5808337"/>
            <a:ext cx="2201303" cy="737936"/>
          </a:xfrm>
          <a:prstGeom prst="rect">
            <a:avLst/>
          </a:prstGeom>
        </p:spPr>
      </p:pic>
      <p:sp>
        <p:nvSpPr>
          <p:cNvPr id="6" name="Picture Placeholder 5">
            <a:extLst>
              <a:ext uri="{FF2B5EF4-FFF2-40B4-BE49-F238E27FC236}">
                <a16:creationId xmlns:a16="http://schemas.microsoft.com/office/drawing/2014/main" id="{C1EC51B4-5BEE-CD41-9A4B-9CB6F41896A4}"/>
              </a:ext>
            </a:extLst>
          </p:cNvPr>
          <p:cNvSpPr>
            <a:spLocks noGrp="1"/>
          </p:cNvSpPr>
          <p:nvPr>
            <p:ph type="pic" sz="quarter" idx="13"/>
          </p:nvPr>
        </p:nvSpPr>
        <p:spPr>
          <a:xfrm>
            <a:off x="0" y="0"/>
            <a:ext cx="5726113" cy="6858000"/>
          </a:xfrm>
          <a:prstGeom prst="rect">
            <a:avLst/>
          </a:prstGeom>
        </p:spPr>
        <p:txBody>
          <a:bodyPr/>
          <a:lstStyle>
            <a:lvl1pPr marL="0" indent="0" algn="ctr">
              <a:buNone/>
              <a:defRPr sz="2000" b="0" i="1">
                <a:solidFill>
                  <a:srgbClr val="002669"/>
                </a:solidFill>
                <a:latin typeface="Lato" panose="020F0502020204030203" pitchFamily="34" charset="77"/>
              </a:defRPr>
            </a:lvl1pPr>
          </a:lstStyle>
          <a:p>
            <a:endParaRPr lang="en-US"/>
          </a:p>
          <a:p>
            <a:br>
              <a:rPr lang="en-US"/>
            </a:br>
            <a:br>
              <a:rPr lang="en-US"/>
            </a:br>
            <a:br>
              <a:rPr lang="en-US"/>
            </a:br>
            <a:br>
              <a:rPr lang="en-US"/>
            </a:br>
            <a:br>
              <a:rPr lang="en-US"/>
            </a:br>
            <a:br>
              <a:rPr lang="en-US"/>
            </a:br>
            <a:br>
              <a:rPr lang="en-US"/>
            </a:br>
            <a:br>
              <a:rPr lang="en-US"/>
            </a:br>
            <a:br>
              <a:rPr lang="en-US"/>
            </a:br>
            <a:br>
              <a:rPr lang="en-US"/>
            </a:br>
            <a:r>
              <a:rPr lang="en-US"/>
              <a:t>Insert Image</a:t>
            </a:r>
          </a:p>
        </p:txBody>
      </p:sp>
      <p:sp>
        <p:nvSpPr>
          <p:cNvPr id="2" name="Rectangle 1">
            <a:extLst>
              <a:ext uri="{FF2B5EF4-FFF2-40B4-BE49-F238E27FC236}">
                <a16:creationId xmlns:a16="http://schemas.microsoft.com/office/drawing/2014/main" id="{7C287EAA-2823-2086-EF1E-BBD14E630CE6}"/>
              </a:ext>
            </a:extLst>
          </p:cNvPr>
          <p:cNvSpPr/>
          <p:nvPr userDrawn="1"/>
        </p:nvSpPr>
        <p:spPr>
          <a:xfrm>
            <a:off x="0" y="6546273"/>
            <a:ext cx="12191999" cy="311727"/>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11">
            <a:extLst>
              <a:ext uri="{FF2B5EF4-FFF2-40B4-BE49-F238E27FC236}">
                <a16:creationId xmlns:a16="http://schemas.microsoft.com/office/drawing/2014/main" id="{9E5AFFD3-C731-EEE6-C96C-1FD08E61F65A}"/>
              </a:ext>
            </a:extLst>
          </p:cNvPr>
          <p:cNvSpPr>
            <a:spLocks noGrp="1"/>
          </p:cNvSpPr>
          <p:nvPr>
            <p:ph type="body" sz="quarter" idx="11" hasCustomPrompt="1"/>
          </p:nvPr>
        </p:nvSpPr>
        <p:spPr>
          <a:xfrm>
            <a:off x="6096000" y="1352941"/>
            <a:ext cx="3849687"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Image/Topic</a:t>
            </a:r>
          </a:p>
        </p:txBody>
      </p:sp>
      <p:sp>
        <p:nvSpPr>
          <p:cNvPr id="4" name="Text Placeholder 11">
            <a:extLst>
              <a:ext uri="{FF2B5EF4-FFF2-40B4-BE49-F238E27FC236}">
                <a16:creationId xmlns:a16="http://schemas.microsoft.com/office/drawing/2014/main" id="{117723BE-949B-366C-600D-394817FCC9C5}"/>
              </a:ext>
            </a:extLst>
          </p:cNvPr>
          <p:cNvSpPr>
            <a:spLocks noGrp="1"/>
          </p:cNvSpPr>
          <p:nvPr>
            <p:ph type="body" sz="quarter" idx="12" hasCustomPrompt="1"/>
          </p:nvPr>
        </p:nvSpPr>
        <p:spPr>
          <a:xfrm>
            <a:off x="6095999" y="3030888"/>
            <a:ext cx="3849687" cy="1731611"/>
          </a:xfrm>
          <a:prstGeom prst="rect">
            <a:avLst/>
          </a:prstGeom>
        </p:spPr>
        <p:txBody>
          <a:bodyPr/>
          <a:lstStyle>
            <a:lvl1pPr marL="285750" indent="-285750">
              <a:lnSpc>
                <a:spcPct val="100000"/>
              </a:lnSpc>
              <a:buFont typeface="Arial" panose="020B0604020202020204" pitchFamily="34" charset="0"/>
              <a:buChar char="•"/>
              <a:defRPr sz="2400" b="1" i="0">
                <a:solidFill>
                  <a:schemeClr val="bg2">
                    <a:lumMod val="10000"/>
                  </a:schemeClr>
                </a:solidFill>
                <a:latin typeface="Lato Semibold" panose="020F0502020204030203" pitchFamily="34" charset="77"/>
              </a:defRPr>
            </a:lvl1pPr>
          </a:lstStyle>
          <a:p>
            <a:pPr lvl="0"/>
            <a:r>
              <a:rPr lang="en-US"/>
              <a:t>Topic 1</a:t>
            </a:r>
          </a:p>
          <a:p>
            <a:pPr lvl="0"/>
            <a:r>
              <a:rPr lang="en-US"/>
              <a:t>Topic 2</a:t>
            </a:r>
          </a:p>
          <a:p>
            <a:pPr lvl="0"/>
            <a:r>
              <a:rPr lang="en-US"/>
              <a:t>Topic final idea</a:t>
            </a:r>
          </a:p>
        </p:txBody>
      </p:sp>
      <p:sp>
        <p:nvSpPr>
          <p:cNvPr id="5" name="Text Placeholder 11">
            <a:extLst>
              <a:ext uri="{FF2B5EF4-FFF2-40B4-BE49-F238E27FC236}">
                <a16:creationId xmlns:a16="http://schemas.microsoft.com/office/drawing/2014/main" id="{1729567B-FBB3-B767-95B9-119F3B768A98}"/>
              </a:ext>
            </a:extLst>
          </p:cNvPr>
          <p:cNvSpPr>
            <a:spLocks noGrp="1"/>
          </p:cNvSpPr>
          <p:nvPr>
            <p:ph type="body" sz="quarter" idx="14" hasCustomPrompt="1"/>
          </p:nvPr>
        </p:nvSpPr>
        <p:spPr>
          <a:xfrm>
            <a:off x="6095999" y="2292540"/>
            <a:ext cx="5476876"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a:t>
            </a:r>
          </a:p>
        </p:txBody>
      </p:sp>
    </p:spTree>
    <p:extLst>
      <p:ext uri="{BB962C8B-B14F-4D97-AF65-F5344CB8AC3E}">
        <p14:creationId xmlns:p14="http://schemas.microsoft.com/office/powerpoint/2010/main" val="100564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BA14434-D4B7-9701-C1FC-60A9B3B43322}"/>
              </a:ext>
            </a:extLst>
          </p:cNvPr>
          <p:cNvPicPr>
            <a:picLocks noChangeAspect="1"/>
          </p:cNvPicPr>
          <p:nvPr userDrawn="1"/>
        </p:nvPicPr>
        <p:blipFill>
          <a:blip r:embed="rId2"/>
          <a:stretch>
            <a:fillRect/>
          </a:stretch>
        </p:blipFill>
        <p:spPr>
          <a:xfrm>
            <a:off x="541621" y="438338"/>
            <a:ext cx="3530047" cy="1183368"/>
          </a:xfrm>
          <a:prstGeom prst="rect">
            <a:avLst/>
          </a:prstGeom>
        </p:spPr>
      </p:pic>
      <p:sp>
        <p:nvSpPr>
          <p:cNvPr id="7" name="Rectangle 6">
            <a:extLst>
              <a:ext uri="{FF2B5EF4-FFF2-40B4-BE49-F238E27FC236}">
                <a16:creationId xmlns:a16="http://schemas.microsoft.com/office/drawing/2014/main" id="{D703EC83-0752-3241-B8A7-DC6C80654840}"/>
              </a:ext>
            </a:extLst>
          </p:cNvPr>
          <p:cNvSpPr>
            <a:spLocks noGrp="1" noRot="1" noMove="1" noResize="1" noEditPoints="1" noAdjustHandles="1" noChangeArrowheads="1" noChangeShapeType="1"/>
          </p:cNvSpPr>
          <p:nvPr userDrawn="1"/>
        </p:nvSpPr>
        <p:spPr>
          <a:xfrm>
            <a:off x="0" y="1997765"/>
            <a:ext cx="12191999" cy="4860235"/>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 Placeholder 10">
            <a:extLst>
              <a:ext uri="{FF2B5EF4-FFF2-40B4-BE49-F238E27FC236}">
                <a16:creationId xmlns:a16="http://schemas.microsoft.com/office/drawing/2014/main" id="{71B1A525-CDCF-3343-9336-7F5319430FA9}"/>
              </a:ext>
            </a:extLst>
          </p:cNvPr>
          <p:cNvSpPr>
            <a:spLocks noGrp="1"/>
          </p:cNvSpPr>
          <p:nvPr>
            <p:ph type="body" sz="quarter" idx="13" hasCustomPrompt="1"/>
          </p:nvPr>
        </p:nvSpPr>
        <p:spPr>
          <a:xfrm>
            <a:off x="2069485" y="3071019"/>
            <a:ext cx="8053030" cy="715962"/>
          </a:xfrm>
          <a:prstGeom prst="rect">
            <a:avLst/>
          </a:prstGeom>
        </p:spPr>
        <p:txBody>
          <a:bodyPr/>
          <a:lstStyle>
            <a:lvl1pPr marL="0" indent="0" algn="ctr">
              <a:buNone/>
              <a:defRPr sz="6000" b="1" i="0">
                <a:solidFill>
                  <a:srgbClr val="002669"/>
                </a:solidFill>
                <a:latin typeface="Lato" panose="020F0502020204030203" pitchFamily="34" charset="0"/>
                <a:ea typeface="Lato" panose="020F0502020204030203" pitchFamily="34" charset="0"/>
                <a:cs typeface="Lato" panose="020F0502020204030203" pitchFamily="34" charset="0"/>
              </a:defRPr>
            </a:lvl1pPr>
          </a:lstStyle>
          <a:p>
            <a:pPr lvl="0"/>
            <a:r>
              <a:rPr lang="en-US"/>
              <a:t>Title Page</a:t>
            </a:r>
          </a:p>
        </p:txBody>
      </p:sp>
      <p:sp>
        <p:nvSpPr>
          <p:cNvPr id="15" name="Text Placeholder 10">
            <a:extLst>
              <a:ext uri="{FF2B5EF4-FFF2-40B4-BE49-F238E27FC236}">
                <a16:creationId xmlns:a16="http://schemas.microsoft.com/office/drawing/2014/main" id="{AAE618D0-8B3B-C445-BDDD-51AE29DB21E9}"/>
              </a:ext>
            </a:extLst>
          </p:cNvPr>
          <p:cNvSpPr>
            <a:spLocks noGrp="1"/>
          </p:cNvSpPr>
          <p:nvPr>
            <p:ph type="body" sz="quarter" idx="14" hasCustomPrompt="1"/>
          </p:nvPr>
        </p:nvSpPr>
        <p:spPr>
          <a:xfrm>
            <a:off x="2069484" y="4056258"/>
            <a:ext cx="8053030" cy="368092"/>
          </a:xfrm>
          <a:prstGeom prst="rect">
            <a:avLst/>
          </a:prstGeom>
        </p:spPr>
        <p:txBody>
          <a:bodyPr/>
          <a:lstStyle>
            <a:lvl1pPr marL="0" indent="0" algn="ctr">
              <a:buNone/>
              <a:defRPr sz="2800" b="0" i="0">
                <a:solidFill>
                  <a:srgbClr val="002669"/>
                </a:solidFill>
                <a:latin typeface="Lato Medium" panose="020F0502020204030203" pitchFamily="34" charset="77"/>
              </a:defRPr>
            </a:lvl1pPr>
          </a:lstStyle>
          <a:p>
            <a:pPr lvl="0"/>
            <a:r>
              <a:rPr lang="en-US"/>
              <a:t>Option 1 Subhead</a:t>
            </a:r>
          </a:p>
        </p:txBody>
      </p:sp>
      <p:sp>
        <p:nvSpPr>
          <p:cNvPr id="12" name="Text Placeholder 11">
            <a:extLst>
              <a:ext uri="{FF2B5EF4-FFF2-40B4-BE49-F238E27FC236}">
                <a16:creationId xmlns:a16="http://schemas.microsoft.com/office/drawing/2014/main" id="{8B1DEC89-921E-CC4B-8909-5573D86D2738}"/>
              </a:ext>
            </a:extLst>
          </p:cNvPr>
          <p:cNvSpPr>
            <a:spLocks noGrp="1"/>
          </p:cNvSpPr>
          <p:nvPr>
            <p:ph type="body" sz="quarter" idx="16" hasCustomPrompt="1"/>
          </p:nvPr>
        </p:nvSpPr>
        <p:spPr>
          <a:xfrm>
            <a:off x="7763457" y="566272"/>
            <a:ext cx="3886922" cy="381566"/>
          </a:xfrm>
          <a:prstGeom prst="rect">
            <a:avLst/>
          </a:prstGeom>
        </p:spPr>
        <p:txBody>
          <a:bodyPr/>
          <a:lstStyle>
            <a:lvl1pPr marL="0" indent="0" algn="r">
              <a:lnSpc>
                <a:spcPct val="150000"/>
              </a:lnSpc>
              <a:buNone/>
              <a:defRPr sz="1800" b="1" i="0" spc="300">
                <a:solidFill>
                  <a:srgbClr val="C24200"/>
                </a:solidFill>
                <a:latin typeface="Lato" panose="020F0502020204030203" pitchFamily="34" charset="77"/>
              </a:defRPr>
            </a:lvl1pPr>
          </a:lstStyle>
          <a:p>
            <a:pPr lvl="0"/>
            <a:r>
              <a:rPr lang="en-US" sz="1800" b="1" i="0">
                <a:latin typeface="Lato" panose="020F0502020204030203" pitchFamily="34" charset="77"/>
              </a:rPr>
              <a:t>Month Day, Year</a:t>
            </a:r>
            <a:endParaRPr lang="en-US"/>
          </a:p>
        </p:txBody>
      </p:sp>
      <p:sp>
        <p:nvSpPr>
          <p:cNvPr id="2" name="Text Placeholder 10">
            <a:extLst>
              <a:ext uri="{FF2B5EF4-FFF2-40B4-BE49-F238E27FC236}">
                <a16:creationId xmlns:a16="http://schemas.microsoft.com/office/drawing/2014/main" id="{75249E66-5CE0-D982-9C54-4D28BCAC1AE9}"/>
              </a:ext>
            </a:extLst>
          </p:cNvPr>
          <p:cNvSpPr>
            <a:spLocks noGrp="1"/>
          </p:cNvSpPr>
          <p:nvPr>
            <p:ph type="body" sz="quarter" idx="17" hasCustomPrompt="1"/>
          </p:nvPr>
        </p:nvSpPr>
        <p:spPr>
          <a:xfrm>
            <a:off x="2434086" y="5273083"/>
            <a:ext cx="7323827" cy="368092"/>
          </a:xfrm>
          <a:prstGeom prst="rect">
            <a:avLst/>
          </a:prstGeom>
        </p:spPr>
        <p:txBody>
          <a:bodyPr/>
          <a:lstStyle>
            <a:lvl1pPr marL="0" indent="0" algn="ctr">
              <a:buNone/>
              <a:defRPr sz="2800" b="0" i="1">
                <a:solidFill>
                  <a:srgbClr val="002669"/>
                </a:solidFill>
                <a:latin typeface="Lato Medium" panose="020F0502020204030203" pitchFamily="34" charset="77"/>
              </a:defRPr>
            </a:lvl1pPr>
          </a:lstStyle>
          <a:p>
            <a:pPr lvl="0"/>
            <a:r>
              <a:rPr lang="en-US"/>
              <a:t>Option Name of Presenter</a:t>
            </a:r>
          </a:p>
        </p:txBody>
      </p:sp>
    </p:spTree>
    <p:extLst>
      <p:ext uri="{BB962C8B-B14F-4D97-AF65-F5344CB8AC3E}">
        <p14:creationId xmlns:p14="http://schemas.microsoft.com/office/powerpoint/2010/main" val="798435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1D3140D8-CD1E-2CBB-E750-A9B463036853}"/>
              </a:ext>
            </a:extLst>
          </p:cNvPr>
          <p:cNvPicPr>
            <a:picLocks noChangeAspect="1"/>
          </p:cNvPicPr>
          <p:nvPr userDrawn="1"/>
        </p:nvPicPr>
        <p:blipFill>
          <a:blip r:embed="rId2"/>
          <a:stretch>
            <a:fillRect/>
          </a:stretch>
        </p:blipFill>
        <p:spPr>
          <a:xfrm>
            <a:off x="9746673" y="5808337"/>
            <a:ext cx="2201303" cy="737936"/>
          </a:xfrm>
          <a:prstGeom prst="rect">
            <a:avLst/>
          </a:prstGeom>
        </p:spPr>
      </p:pic>
      <p:sp>
        <p:nvSpPr>
          <p:cNvPr id="11" name="Text Placeholder 11">
            <a:extLst>
              <a:ext uri="{FF2B5EF4-FFF2-40B4-BE49-F238E27FC236}">
                <a16:creationId xmlns:a16="http://schemas.microsoft.com/office/drawing/2014/main" id="{AA98C05F-A803-464F-9B10-BA952197E1D7}"/>
              </a:ext>
            </a:extLst>
          </p:cNvPr>
          <p:cNvSpPr>
            <a:spLocks noGrp="1"/>
          </p:cNvSpPr>
          <p:nvPr>
            <p:ph type="body" sz="quarter" idx="11" hasCustomPrompt="1"/>
          </p:nvPr>
        </p:nvSpPr>
        <p:spPr>
          <a:xfrm>
            <a:off x="6096000" y="1352941"/>
            <a:ext cx="3849687"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Image/Topic</a:t>
            </a:r>
          </a:p>
        </p:txBody>
      </p:sp>
      <p:sp>
        <p:nvSpPr>
          <p:cNvPr id="14" name="Text Placeholder 11">
            <a:extLst>
              <a:ext uri="{FF2B5EF4-FFF2-40B4-BE49-F238E27FC236}">
                <a16:creationId xmlns:a16="http://schemas.microsoft.com/office/drawing/2014/main" id="{E840E373-45CB-C64D-BCD3-5082541C19D7}"/>
              </a:ext>
            </a:extLst>
          </p:cNvPr>
          <p:cNvSpPr>
            <a:spLocks noGrp="1"/>
          </p:cNvSpPr>
          <p:nvPr>
            <p:ph type="body" sz="quarter" idx="12" hasCustomPrompt="1"/>
          </p:nvPr>
        </p:nvSpPr>
        <p:spPr>
          <a:xfrm>
            <a:off x="6095999" y="3030888"/>
            <a:ext cx="3849687" cy="1731611"/>
          </a:xfrm>
          <a:prstGeom prst="rect">
            <a:avLst/>
          </a:prstGeom>
        </p:spPr>
        <p:txBody>
          <a:bodyPr/>
          <a:lstStyle>
            <a:lvl1pPr marL="285750" indent="-285750">
              <a:lnSpc>
                <a:spcPct val="100000"/>
              </a:lnSpc>
              <a:buFont typeface="Arial" panose="020B0604020202020204" pitchFamily="34" charset="0"/>
              <a:buChar char="•"/>
              <a:defRPr sz="2400" b="1" i="0">
                <a:solidFill>
                  <a:schemeClr val="bg2">
                    <a:lumMod val="10000"/>
                  </a:schemeClr>
                </a:solidFill>
                <a:latin typeface="Lato Semibold" panose="020F0502020204030203" pitchFamily="34" charset="77"/>
              </a:defRPr>
            </a:lvl1pPr>
          </a:lstStyle>
          <a:p>
            <a:pPr lvl="0"/>
            <a:r>
              <a:rPr lang="en-US"/>
              <a:t>Topic 1</a:t>
            </a:r>
          </a:p>
          <a:p>
            <a:pPr lvl="0"/>
            <a:r>
              <a:rPr lang="en-US"/>
              <a:t>Topic 2</a:t>
            </a:r>
          </a:p>
          <a:p>
            <a:pPr lvl="0"/>
            <a:r>
              <a:rPr lang="en-US"/>
              <a:t>Topic final idea</a:t>
            </a:r>
          </a:p>
        </p:txBody>
      </p:sp>
      <p:sp>
        <p:nvSpPr>
          <p:cNvPr id="6" name="Picture Placeholder 5">
            <a:extLst>
              <a:ext uri="{FF2B5EF4-FFF2-40B4-BE49-F238E27FC236}">
                <a16:creationId xmlns:a16="http://schemas.microsoft.com/office/drawing/2014/main" id="{C1EC51B4-5BEE-CD41-9A4B-9CB6F41896A4}"/>
              </a:ext>
            </a:extLst>
          </p:cNvPr>
          <p:cNvSpPr>
            <a:spLocks noGrp="1"/>
          </p:cNvSpPr>
          <p:nvPr>
            <p:ph type="pic" sz="quarter" idx="13"/>
          </p:nvPr>
        </p:nvSpPr>
        <p:spPr>
          <a:xfrm>
            <a:off x="0" y="0"/>
            <a:ext cx="5726113" cy="6858000"/>
          </a:xfrm>
          <a:prstGeom prst="rect">
            <a:avLst/>
          </a:prstGeom>
        </p:spPr>
        <p:txBody>
          <a:bodyPr/>
          <a:lstStyle>
            <a:lvl1pPr marL="0" indent="0" algn="ctr">
              <a:buNone/>
              <a:defRPr sz="2000" b="0" i="1">
                <a:solidFill>
                  <a:srgbClr val="002669"/>
                </a:solidFill>
                <a:latin typeface="Lato" panose="020F0502020204030203" pitchFamily="34" charset="77"/>
              </a:defRPr>
            </a:lvl1pPr>
          </a:lstStyle>
          <a:p>
            <a:endParaRPr lang="en-US"/>
          </a:p>
          <a:p>
            <a:br>
              <a:rPr lang="en-US"/>
            </a:br>
            <a:br>
              <a:rPr lang="en-US"/>
            </a:br>
            <a:br>
              <a:rPr lang="en-US"/>
            </a:br>
            <a:br>
              <a:rPr lang="en-US"/>
            </a:br>
            <a:br>
              <a:rPr lang="en-US"/>
            </a:br>
            <a:br>
              <a:rPr lang="en-US"/>
            </a:br>
            <a:br>
              <a:rPr lang="en-US"/>
            </a:br>
            <a:br>
              <a:rPr lang="en-US"/>
            </a:br>
            <a:br>
              <a:rPr lang="en-US"/>
            </a:br>
            <a:br>
              <a:rPr lang="en-US"/>
            </a:br>
            <a:r>
              <a:rPr lang="en-US"/>
              <a:t>Insert Image</a:t>
            </a:r>
          </a:p>
        </p:txBody>
      </p:sp>
      <p:sp>
        <p:nvSpPr>
          <p:cNvPr id="2" name="Rectangle 1">
            <a:extLst>
              <a:ext uri="{FF2B5EF4-FFF2-40B4-BE49-F238E27FC236}">
                <a16:creationId xmlns:a16="http://schemas.microsoft.com/office/drawing/2014/main" id="{7C287EAA-2823-2086-EF1E-BBD14E630CE6}"/>
              </a:ext>
            </a:extLst>
          </p:cNvPr>
          <p:cNvSpPr/>
          <p:nvPr userDrawn="1"/>
        </p:nvSpPr>
        <p:spPr>
          <a:xfrm>
            <a:off x="0" y="6546273"/>
            <a:ext cx="12191999" cy="311727"/>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11">
            <a:extLst>
              <a:ext uri="{FF2B5EF4-FFF2-40B4-BE49-F238E27FC236}">
                <a16:creationId xmlns:a16="http://schemas.microsoft.com/office/drawing/2014/main" id="{F38860C9-84F8-5478-C267-164CDF5D5E23}"/>
              </a:ext>
            </a:extLst>
          </p:cNvPr>
          <p:cNvSpPr>
            <a:spLocks noGrp="1"/>
          </p:cNvSpPr>
          <p:nvPr>
            <p:ph type="body" sz="quarter" idx="14" hasCustomPrompt="1"/>
          </p:nvPr>
        </p:nvSpPr>
        <p:spPr>
          <a:xfrm>
            <a:off x="6095999" y="2292540"/>
            <a:ext cx="5476876"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a:t>
            </a:r>
          </a:p>
        </p:txBody>
      </p:sp>
    </p:spTree>
    <p:extLst>
      <p:ext uri="{BB962C8B-B14F-4D97-AF65-F5344CB8AC3E}">
        <p14:creationId xmlns:p14="http://schemas.microsoft.com/office/powerpoint/2010/main" val="3489660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14FE-7120-812A-D5DF-098073CD12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C81054-64DC-9991-A938-FD04C6239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71152-3838-1A0F-8762-7A19F3F7AD15}"/>
              </a:ext>
            </a:extLst>
          </p:cNvPr>
          <p:cNvSpPr>
            <a:spLocks noGrp="1"/>
          </p:cNvSpPr>
          <p:nvPr>
            <p:ph type="dt" sz="half" idx="10"/>
          </p:nvPr>
        </p:nvSpPr>
        <p:spPr/>
        <p:txBody>
          <a:bodyPr/>
          <a:lstStyle/>
          <a:p>
            <a:fld id="{C90D5127-371E-1D47-B2CE-72BDD45AA0FC}" type="datetimeFigureOut">
              <a:rPr lang="en-US" smtClean="0"/>
              <a:t>1/15/2025</a:t>
            </a:fld>
            <a:endParaRPr lang="en-US"/>
          </a:p>
        </p:txBody>
      </p:sp>
      <p:sp>
        <p:nvSpPr>
          <p:cNvPr id="5" name="Footer Placeholder 4">
            <a:extLst>
              <a:ext uri="{FF2B5EF4-FFF2-40B4-BE49-F238E27FC236}">
                <a16:creationId xmlns:a16="http://schemas.microsoft.com/office/drawing/2014/main" id="{32DD0316-F105-CB41-98D6-58ADE65B4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78A14-F6DB-774A-BF73-7B9143BD547F}"/>
              </a:ext>
            </a:extLst>
          </p:cNvPr>
          <p:cNvSpPr>
            <a:spLocks noGrp="1"/>
          </p:cNvSpPr>
          <p:nvPr>
            <p:ph type="sldNum" sz="quarter" idx="12"/>
          </p:nvPr>
        </p:nvSpPr>
        <p:spPr/>
        <p:txBody>
          <a:bodyPr/>
          <a:lstStyle/>
          <a:p>
            <a:fld id="{61E4AF16-3195-E648-AC77-DA8D0C59A9F6}" type="slidenum">
              <a:rPr lang="en-US" smtClean="0"/>
              <a:t>‹#›</a:t>
            </a:fld>
            <a:endParaRPr lang="en-US"/>
          </a:p>
        </p:txBody>
      </p:sp>
    </p:spTree>
    <p:extLst>
      <p:ext uri="{BB962C8B-B14F-4D97-AF65-F5344CB8AC3E}">
        <p14:creationId xmlns:p14="http://schemas.microsoft.com/office/powerpoint/2010/main" val="36863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4EA5-EBFB-EA44-9784-8F10E042A3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883679-1AE9-A245-BE2D-310F758A1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0953D5-C757-C94A-B000-BBC25976AEC4}"/>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5" name="Footer Placeholder 4">
            <a:extLst>
              <a:ext uri="{FF2B5EF4-FFF2-40B4-BE49-F238E27FC236}">
                <a16:creationId xmlns:a16="http://schemas.microsoft.com/office/drawing/2014/main" id="{BD487B1B-7940-BE41-9BE0-748CA9EE9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3DA948-731B-2F44-B4AC-BE321FD2CFE4}"/>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2807386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947C-EB9B-FF4F-8E0C-2E196D358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9D014F-000E-5A4A-84ED-1FD0498EA9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BCD75-43FF-BF43-BF32-53C1BC5F3262}"/>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5" name="Footer Placeholder 4">
            <a:extLst>
              <a:ext uri="{FF2B5EF4-FFF2-40B4-BE49-F238E27FC236}">
                <a16:creationId xmlns:a16="http://schemas.microsoft.com/office/drawing/2014/main" id="{C0470407-DAF5-EC42-9FA2-E5B15AA81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C9B217-920E-DD4B-99B5-A23E57ABB54D}"/>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1866963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A024-5952-7D4B-9634-A96BC01B440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01076-DD86-0547-A769-F26AB31359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486B03-7707-CB49-A303-0D77BFD27196}"/>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5" name="Footer Placeholder 4">
            <a:extLst>
              <a:ext uri="{FF2B5EF4-FFF2-40B4-BE49-F238E27FC236}">
                <a16:creationId xmlns:a16="http://schemas.microsoft.com/office/drawing/2014/main" id="{D22F394F-961D-614E-880F-3255C01316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1655E4-D56B-C24C-B6F3-92689F643E84}"/>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228347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5B73-3435-D546-8732-36CB4C4FDA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62238B-BD07-BB45-82A7-C3E3A0C25A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1238C-CA6D-3141-9A14-6E0ECBF7C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58A0CF-B30A-1B40-9572-8D8BF64B2648}"/>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6" name="Footer Placeholder 5">
            <a:extLst>
              <a:ext uri="{FF2B5EF4-FFF2-40B4-BE49-F238E27FC236}">
                <a16:creationId xmlns:a16="http://schemas.microsoft.com/office/drawing/2014/main" id="{5DD4213B-53A2-AF46-AEA5-ADAF75F88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F55726-ACF6-C940-BF88-AB67E9553962}"/>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2543347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20BF-92F6-534A-87C6-4F5830B6357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917505-751E-564B-A1DD-01B66AF4E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7C85A9-0B94-A144-9E40-6C5938451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2B7940-57DC-DD49-923E-CF439759D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4CBB80-41C9-D547-AC91-11D30D5C8D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570D93-88D1-8643-AC16-709D1842480C}"/>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8" name="Footer Placeholder 7">
            <a:extLst>
              <a:ext uri="{FF2B5EF4-FFF2-40B4-BE49-F238E27FC236}">
                <a16:creationId xmlns:a16="http://schemas.microsoft.com/office/drawing/2014/main" id="{69D977D6-D7B5-3149-98C9-5B4EF344F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EF30AE-5220-FB49-A61E-9C8D3B74C515}"/>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802977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D8622-C5AC-1545-A8D0-1ADE41FD5D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E47EAB-544E-3E44-997E-4B9B37B3F382}"/>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4" name="Footer Placeholder 3">
            <a:extLst>
              <a:ext uri="{FF2B5EF4-FFF2-40B4-BE49-F238E27FC236}">
                <a16:creationId xmlns:a16="http://schemas.microsoft.com/office/drawing/2014/main" id="{F69220CC-153A-1C47-A0CD-F2BAC4FE1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FF6B7B-9439-FC40-BCEB-E5FFA0D0F64E}"/>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404822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462F2-DC54-AC4F-BEE8-E48305C47D81}"/>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3" name="Footer Placeholder 2">
            <a:extLst>
              <a:ext uri="{FF2B5EF4-FFF2-40B4-BE49-F238E27FC236}">
                <a16:creationId xmlns:a16="http://schemas.microsoft.com/office/drawing/2014/main" id="{12521723-FBCB-8C41-A9A5-F2A246D2EE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8F7200-4DED-0244-B556-B2732E9B8082}"/>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437702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B65A-D77C-174E-A0C7-ED2BB3BAD57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7ACC21-5443-B146-A6FC-CC66F7DEB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448B6-E79D-FA4E-ADAA-D4EC89C20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631641-0195-874F-9A90-2A52BF7D1E55}"/>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6" name="Footer Placeholder 5">
            <a:extLst>
              <a:ext uri="{FF2B5EF4-FFF2-40B4-BE49-F238E27FC236}">
                <a16:creationId xmlns:a16="http://schemas.microsoft.com/office/drawing/2014/main" id="{14AD6BEA-9F3B-444B-9EB1-3D43D1E658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FBB2A-EBBD-B043-B8EF-0BD38C8D2707}"/>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44803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DA183700-2B47-0407-9B7C-4EB5994CDB3E}"/>
              </a:ext>
            </a:extLst>
          </p:cNvPr>
          <p:cNvPicPr>
            <a:picLocks noChangeAspect="1"/>
          </p:cNvPicPr>
          <p:nvPr userDrawn="1"/>
        </p:nvPicPr>
        <p:blipFill>
          <a:blip r:embed="rId2"/>
          <a:stretch>
            <a:fillRect/>
          </a:stretch>
        </p:blipFill>
        <p:spPr>
          <a:xfrm>
            <a:off x="498764" y="5667591"/>
            <a:ext cx="2201303" cy="737936"/>
          </a:xfrm>
          <a:prstGeom prst="rect">
            <a:avLst/>
          </a:prstGeom>
        </p:spPr>
      </p:pic>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1908260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5258-38D6-254D-A801-CD4F82329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B956E-400B-C64C-8598-80AE91C4C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CF3605-B7EE-8240-BE6E-DE65E62BF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986F6-28FF-B847-8690-3D110AF8A278}"/>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6" name="Footer Placeholder 5">
            <a:extLst>
              <a:ext uri="{FF2B5EF4-FFF2-40B4-BE49-F238E27FC236}">
                <a16:creationId xmlns:a16="http://schemas.microsoft.com/office/drawing/2014/main" id="{65605976-5CB6-1049-8EC7-52813434B2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97A9E-F17C-3642-998C-9F52330C3DDD}"/>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298208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36E5-81B7-714B-B4E5-B3B522B1568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23CE2-C1E6-794C-9AD2-4906653D91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159A5-5C71-A241-AE58-6BFBBCDCC0DA}"/>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5" name="Footer Placeholder 4">
            <a:extLst>
              <a:ext uri="{FF2B5EF4-FFF2-40B4-BE49-F238E27FC236}">
                <a16:creationId xmlns:a16="http://schemas.microsoft.com/office/drawing/2014/main" id="{934F6885-9351-4541-A8F5-D7C5B2C00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D7ABF-310C-0349-AEB3-4140EC0FC4A9}"/>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3422757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BB25D8-AA8C-7E4B-AC8B-57B5A9A6752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44F3FF-836D-2A44-B9C0-1F0CA989E6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7F48F-198B-A14B-900C-FEE980B72A3A}"/>
              </a:ext>
            </a:extLst>
          </p:cNvPr>
          <p:cNvSpPr>
            <a:spLocks noGrp="1"/>
          </p:cNvSpPr>
          <p:nvPr>
            <p:ph type="dt" sz="half" idx="10"/>
          </p:nvPr>
        </p:nvSpPr>
        <p:spPr/>
        <p:txBody>
          <a:bodyPr/>
          <a:lstStyle/>
          <a:p>
            <a:fld id="{E371EF43-87BC-374B-87D9-38D0878213DE}" type="datetimeFigureOut">
              <a:rPr lang="en-US" smtClean="0"/>
              <a:t>1/15/2025</a:t>
            </a:fld>
            <a:endParaRPr lang="en-US"/>
          </a:p>
        </p:txBody>
      </p:sp>
      <p:sp>
        <p:nvSpPr>
          <p:cNvPr id="5" name="Footer Placeholder 4">
            <a:extLst>
              <a:ext uri="{FF2B5EF4-FFF2-40B4-BE49-F238E27FC236}">
                <a16:creationId xmlns:a16="http://schemas.microsoft.com/office/drawing/2014/main" id="{05FF6CA1-8422-FD46-8EC6-F41DAE6E66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7A65-2631-3342-B622-D807CAA9BD01}"/>
              </a:ext>
            </a:extLst>
          </p:cNvPr>
          <p:cNvSpPr>
            <a:spLocks noGrp="1"/>
          </p:cNvSpPr>
          <p:nvPr>
            <p:ph type="sldNum" sz="quarter" idx="12"/>
          </p:nvPr>
        </p:nvSpPr>
        <p:spPr/>
        <p:txBody>
          <a:bodyPr/>
          <a:lstStyle/>
          <a:p>
            <a:fld id="{8D3641C1-F521-C14D-968C-0F7BDA50E8FD}" type="slidenum">
              <a:rPr lang="en-US" smtClean="0"/>
              <a:t>‹#›</a:t>
            </a:fld>
            <a:endParaRPr lang="en-US"/>
          </a:p>
        </p:txBody>
      </p:sp>
    </p:spTree>
    <p:extLst>
      <p:ext uri="{BB962C8B-B14F-4D97-AF65-F5344CB8AC3E}">
        <p14:creationId xmlns:p14="http://schemas.microsoft.com/office/powerpoint/2010/main" val="2736122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A195858-DDF4-4A64-BF2E-EFC1C887C252}" type="slidenum">
              <a:rPr lang="en-US" altLang="en-US" smtClean="0"/>
              <a:pPr/>
              <a:t>‹#›</a:t>
            </a:fld>
            <a:endParaRPr lang="en-US" altLang="en-US"/>
          </a:p>
        </p:txBody>
      </p:sp>
      <p:sp>
        <p:nvSpPr>
          <p:cNvPr id="8" name="Text Placeholder 13"/>
          <p:cNvSpPr>
            <a:spLocks noGrp="1"/>
          </p:cNvSpPr>
          <p:nvPr>
            <p:ph type="body" sz="quarter" idx="13" hasCustomPrompt="1"/>
          </p:nvPr>
        </p:nvSpPr>
        <p:spPr>
          <a:xfrm>
            <a:off x="838200" y="1369342"/>
            <a:ext cx="9220200" cy="535659"/>
          </a:xfrm>
        </p:spPr>
        <p:txBody>
          <a:bodyPr>
            <a:normAutofit/>
          </a:bodyPr>
          <a:lstStyle>
            <a:lvl1pPr marL="0" indent="0">
              <a:buNone/>
              <a:defRPr sz="2800"/>
            </a:lvl1pPr>
          </a:lstStyle>
          <a:p>
            <a:pPr lvl="0"/>
            <a:r>
              <a:rPr lang="en-US" dirty="0"/>
              <a:t>Click to edit sub-header</a:t>
            </a:r>
          </a:p>
        </p:txBody>
      </p:sp>
      <p:sp>
        <p:nvSpPr>
          <p:cNvPr id="9" name="Title 1"/>
          <p:cNvSpPr>
            <a:spLocks noGrp="1"/>
          </p:cNvSpPr>
          <p:nvPr>
            <p:ph type="title"/>
          </p:nvPr>
        </p:nvSpPr>
        <p:spPr>
          <a:xfrm>
            <a:off x="406400" y="835941"/>
            <a:ext cx="9550400" cy="533400"/>
          </a:xfrm>
          <a:prstGeom prst="rect">
            <a:avLst/>
          </a:prstGeom>
        </p:spPr>
        <p:txBody>
          <a:bodyP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3234070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546EC32-4D56-4E94-A1E2-D99B9AEA04FD}" type="slidenum">
              <a:rPr lang="en-US" altLang="en-US" smtClean="0"/>
              <a:pPr/>
              <a:t>‹#›</a:t>
            </a:fld>
            <a:endParaRPr lang="en-US" altLang="en-US"/>
          </a:p>
        </p:txBody>
      </p:sp>
      <p:sp>
        <p:nvSpPr>
          <p:cNvPr id="14" name="Text Placeholder 13"/>
          <p:cNvSpPr>
            <a:spLocks noGrp="1"/>
          </p:cNvSpPr>
          <p:nvPr>
            <p:ph type="body" sz="quarter" idx="13" hasCustomPrompt="1"/>
          </p:nvPr>
        </p:nvSpPr>
        <p:spPr>
          <a:xfrm>
            <a:off x="838200" y="1369342"/>
            <a:ext cx="9220200" cy="535659"/>
          </a:xfrm>
        </p:spPr>
        <p:txBody>
          <a:bodyPr>
            <a:normAutofit/>
          </a:bodyPr>
          <a:lstStyle>
            <a:lvl1pPr marL="0" indent="0">
              <a:buNone/>
              <a:defRPr sz="2800"/>
            </a:lvl1pPr>
          </a:lstStyle>
          <a:p>
            <a:pPr lvl="0"/>
            <a:r>
              <a:rPr lang="en-US" dirty="0"/>
              <a:t>Click to edit sub-header</a:t>
            </a:r>
          </a:p>
        </p:txBody>
      </p:sp>
      <p:sp>
        <p:nvSpPr>
          <p:cNvPr id="15" name="Title 1"/>
          <p:cNvSpPr>
            <a:spLocks noGrp="1"/>
          </p:cNvSpPr>
          <p:nvPr>
            <p:ph type="title"/>
          </p:nvPr>
        </p:nvSpPr>
        <p:spPr>
          <a:xfrm>
            <a:off x="406400" y="835941"/>
            <a:ext cx="9550400" cy="533400"/>
          </a:xfrm>
          <a:prstGeom prst="rect">
            <a:avLst/>
          </a:prstGeom>
        </p:spPr>
        <p:txBody>
          <a:bodyPr>
            <a:normAutofit/>
          </a:bodyPr>
          <a:lstStyle>
            <a:lvl1pPr>
              <a:defRPr sz="2800"/>
            </a:lvl1pPr>
          </a:lstStyle>
          <a:p>
            <a:r>
              <a:rPr lang="en-US"/>
              <a:t>Click to edit Master title style</a:t>
            </a:r>
            <a:endParaRPr lang="en-US" dirty="0"/>
          </a:p>
        </p:txBody>
      </p:sp>
      <p:sp>
        <p:nvSpPr>
          <p:cNvPr id="16" name="Content Placeholder 2"/>
          <p:cNvSpPr>
            <a:spLocks noGrp="1"/>
          </p:cNvSpPr>
          <p:nvPr>
            <p:ph sz="half" idx="1"/>
          </p:nvPr>
        </p:nvSpPr>
        <p:spPr>
          <a:xfrm>
            <a:off x="838200" y="2133601"/>
            <a:ext cx="10337800" cy="3048000"/>
          </a:xfrm>
        </p:spPr>
        <p:txBody>
          <a:bodyPr/>
          <a:lstStyle>
            <a:lvl1pPr marL="287338" indent="-287338">
              <a:buFontTx/>
              <a:buBlip>
                <a:blip r:embed="rId3"/>
              </a:buBlip>
              <a:defRPr sz="2400"/>
            </a:lvl1pPr>
            <a:lvl2pPr marL="514350" indent="-227013">
              <a:buFontTx/>
              <a:buBlip>
                <a:blip r:embed="rId4"/>
              </a:buBlip>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9973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DA183700-2B47-0407-9B7C-4EB5994CDB3E}"/>
              </a:ext>
            </a:extLst>
          </p:cNvPr>
          <p:cNvPicPr>
            <a:picLocks noChangeAspect="1"/>
          </p:cNvPicPr>
          <p:nvPr userDrawn="1"/>
        </p:nvPicPr>
        <p:blipFill>
          <a:blip r:embed="rId2"/>
          <a:stretch>
            <a:fillRect/>
          </a:stretch>
        </p:blipFill>
        <p:spPr>
          <a:xfrm>
            <a:off x="498764" y="5667591"/>
            <a:ext cx="2201303" cy="737936"/>
          </a:xfrm>
          <a:prstGeom prst="rect">
            <a:avLst/>
          </a:prstGeom>
        </p:spPr>
      </p:pic>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203153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DA183700-2B47-0407-9B7C-4EB5994CDB3E}"/>
              </a:ext>
            </a:extLst>
          </p:cNvPr>
          <p:cNvPicPr>
            <a:picLocks noChangeAspect="1"/>
          </p:cNvPicPr>
          <p:nvPr userDrawn="1"/>
        </p:nvPicPr>
        <p:blipFill>
          <a:blip r:embed="rId2"/>
          <a:stretch>
            <a:fillRect/>
          </a:stretch>
        </p:blipFill>
        <p:spPr>
          <a:xfrm>
            <a:off x="498764" y="5667591"/>
            <a:ext cx="2201303" cy="737936"/>
          </a:xfrm>
          <a:prstGeom prst="rect">
            <a:avLst/>
          </a:prstGeom>
        </p:spPr>
      </p:pic>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83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336563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DA183700-2B47-0407-9B7C-4EB5994CDB3E}"/>
              </a:ext>
            </a:extLst>
          </p:cNvPr>
          <p:cNvPicPr>
            <a:picLocks noChangeAspect="1"/>
          </p:cNvPicPr>
          <p:nvPr userDrawn="1"/>
        </p:nvPicPr>
        <p:blipFill>
          <a:blip r:embed="rId2"/>
          <a:stretch>
            <a:fillRect/>
          </a:stretch>
        </p:blipFill>
        <p:spPr>
          <a:xfrm>
            <a:off x="498764" y="5667591"/>
            <a:ext cx="2201303" cy="737936"/>
          </a:xfrm>
          <a:prstGeom prst="rect">
            <a:avLst/>
          </a:prstGeom>
        </p:spPr>
      </p:pic>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FFD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spTree>
    <p:extLst>
      <p:ext uri="{BB962C8B-B14F-4D97-AF65-F5344CB8AC3E}">
        <p14:creationId xmlns:p14="http://schemas.microsoft.com/office/powerpoint/2010/main" val="125077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832D8-75C7-B04B-A3A0-F30318EF8448}"/>
              </a:ext>
            </a:extLst>
          </p:cNvPr>
          <p:cNvSpPr/>
          <p:nvPr userDrawn="1"/>
        </p:nvSpPr>
        <p:spPr>
          <a:xfrm>
            <a:off x="0" y="6546273"/>
            <a:ext cx="12191999" cy="311727"/>
          </a:xfrm>
          <a:prstGeom prst="rect">
            <a:avLst/>
          </a:prstGeom>
          <a:solidFill>
            <a:srgbClr val="002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11">
            <a:extLst>
              <a:ext uri="{FF2B5EF4-FFF2-40B4-BE49-F238E27FC236}">
                <a16:creationId xmlns:a16="http://schemas.microsoft.com/office/drawing/2014/main" id="{4AF8F514-8591-4043-9600-3E1BB748193C}"/>
              </a:ext>
            </a:extLst>
          </p:cNvPr>
          <p:cNvSpPr>
            <a:spLocks noGrp="1"/>
          </p:cNvSpPr>
          <p:nvPr>
            <p:ph type="body" sz="quarter" idx="11" hasCustomPrompt="1"/>
          </p:nvPr>
        </p:nvSpPr>
        <p:spPr>
          <a:xfrm>
            <a:off x="1139536" y="1065799"/>
            <a:ext cx="9428018" cy="617529"/>
          </a:xfrm>
          <a:prstGeom prst="rect">
            <a:avLst/>
          </a:prstGeom>
        </p:spPr>
        <p:txBody>
          <a:bodyPr/>
          <a:lstStyle>
            <a:lvl1pPr marL="0" indent="0">
              <a:buNone/>
              <a:defRPr sz="3600" b="1" i="0">
                <a:solidFill>
                  <a:srgbClr val="002669"/>
                </a:solidFill>
                <a:latin typeface="Lato Semibold" panose="020F0502020204030203" pitchFamily="34" charset="77"/>
              </a:defRPr>
            </a:lvl1pPr>
          </a:lstStyle>
          <a:p>
            <a:pPr lvl="0"/>
            <a:r>
              <a:rPr lang="en-US"/>
              <a:t>Header Title</a:t>
            </a:r>
          </a:p>
        </p:txBody>
      </p:sp>
      <p:sp>
        <p:nvSpPr>
          <p:cNvPr id="7" name="Text Placeholder 11">
            <a:extLst>
              <a:ext uri="{FF2B5EF4-FFF2-40B4-BE49-F238E27FC236}">
                <a16:creationId xmlns:a16="http://schemas.microsoft.com/office/drawing/2014/main" id="{9FEBC38D-4039-8E40-8A51-74BFFABAD79B}"/>
              </a:ext>
            </a:extLst>
          </p:cNvPr>
          <p:cNvSpPr>
            <a:spLocks noGrp="1"/>
          </p:cNvSpPr>
          <p:nvPr>
            <p:ph type="body" sz="quarter" idx="12" hasCustomPrompt="1"/>
          </p:nvPr>
        </p:nvSpPr>
        <p:spPr>
          <a:xfrm>
            <a:off x="1139536" y="2155827"/>
            <a:ext cx="9428018" cy="491862"/>
          </a:xfrm>
          <a:prstGeom prst="rect">
            <a:avLst/>
          </a:prstGeom>
        </p:spPr>
        <p:txBody>
          <a:bodyPr/>
          <a:lstStyle>
            <a:lvl1pPr marL="0" indent="0">
              <a:lnSpc>
                <a:spcPct val="100000"/>
              </a:lnSpc>
              <a:buFont typeface="Arial" panose="020B0604020202020204" pitchFamily="34" charset="0"/>
              <a:buNone/>
              <a:defRPr sz="2400" b="0" i="0">
                <a:solidFill>
                  <a:schemeClr val="bg2">
                    <a:lumMod val="10000"/>
                  </a:schemeClr>
                </a:solidFill>
                <a:latin typeface="Lato Medium" panose="020F0502020204030203" pitchFamily="34" charset="77"/>
              </a:defRPr>
            </a:lvl1pPr>
          </a:lstStyle>
          <a:p>
            <a:pPr lvl="0"/>
            <a:r>
              <a:rPr lang="en-US"/>
              <a:t>Description of concepts and details goes right here.</a:t>
            </a:r>
          </a:p>
        </p:txBody>
      </p:sp>
      <p:sp>
        <p:nvSpPr>
          <p:cNvPr id="8" name="Text Placeholder 11">
            <a:extLst>
              <a:ext uri="{FF2B5EF4-FFF2-40B4-BE49-F238E27FC236}">
                <a16:creationId xmlns:a16="http://schemas.microsoft.com/office/drawing/2014/main" id="{AA42C5CF-F74F-314B-948C-DD9EDFD39694}"/>
              </a:ext>
            </a:extLst>
          </p:cNvPr>
          <p:cNvSpPr>
            <a:spLocks noGrp="1"/>
          </p:cNvSpPr>
          <p:nvPr>
            <p:ph type="body" sz="quarter" idx="13" hasCustomPrompt="1"/>
          </p:nvPr>
        </p:nvSpPr>
        <p:spPr>
          <a:xfrm>
            <a:off x="1638299" y="2861414"/>
            <a:ext cx="8929255" cy="1513162"/>
          </a:xfrm>
          <a:prstGeom prst="rect">
            <a:avLst/>
          </a:prstGeom>
        </p:spPr>
        <p:txBody>
          <a:bodyPr/>
          <a:lstStyle>
            <a:lvl1pPr marL="342900" indent="-342900">
              <a:lnSpc>
                <a:spcPct val="100000"/>
              </a:lnSpc>
              <a:buFont typeface="Arial" panose="020B0604020202020204" pitchFamily="34" charset="0"/>
              <a:buChar char="•"/>
              <a:defRPr sz="2400" b="0" i="0">
                <a:solidFill>
                  <a:schemeClr val="bg2">
                    <a:lumMod val="10000"/>
                  </a:schemeClr>
                </a:solidFill>
                <a:latin typeface="Lato Medium" panose="020F0502020204030203" pitchFamily="34" charset="77"/>
              </a:defRPr>
            </a:lvl1pPr>
          </a:lstStyle>
          <a:p>
            <a:pPr lvl="0"/>
            <a:r>
              <a:rPr lang="en-US"/>
              <a:t>Topic 1</a:t>
            </a:r>
          </a:p>
          <a:p>
            <a:pPr lvl="0"/>
            <a:r>
              <a:rPr lang="en-US"/>
              <a:t>Topic 2</a:t>
            </a:r>
          </a:p>
          <a:p>
            <a:pPr lvl="0"/>
            <a:r>
              <a:rPr lang="en-US"/>
              <a:t>Topic final idea</a:t>
            </a:r>
          </a:p>
        </p:txBody>
      </p:sp>
      <p:pic>
        <p:nvPicPr>
          <p:cNvPr id="2" name="Picture 1" descr="A picture containing logo&#10;&#10;Description automatically generated">
            <a:extLst>
              <a:ext uri="{FF2B5EF4-FFF2-40B4-BE49-F238E27FC236}">
                <a16:creationId xmlns:a16="http://schemas.microsoft.com/office/drawing/2014/main" id="{2BAEBD75-29BE-7B47-1FF9-7C846973E10E}"/>
              </a:ext>
            </a:extLst>
          </p:cNvPr>
          <p:cNvPicPr>
            <a:picLocks noChangeAspect="1"/>
          </p:cNvPicPr>
          <p:nvPr userDrawn="1"/>
        </p:nvPicPr>
        <p:blipFill>
          <a:blip r:embed="rId2"/>
          <a:stretch>
            <a:fillRect/>
          </a:stretch>
        </p:blipFill>
        <p:spPr>
          <a:xfrm>
            <a:off x="9660409" y="5667591"/>
            <a:ext cx="2201303" cy="737936"/>
          </a:xfrm>
          <a:prstGeom prst="rect">
            <a:avLst/>
          </a:prstGeom>
        </p:spPr>
      </p:pic>
    </p:spTree>
    <p:extLst>
      <p:ext uri="{BB962C8B-B14F-4D97-AF65-F5344CB8AC3E}">
        <p14:creationId xmlns:p14="http://schemas.microsoft.com/office/powerpoint/2010/main" val="23352579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530441"/>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5" r:id="rId3"/>
    <p:sldLayoutId id="2147483686" r:id="rId4"/>
    <p:sldLayoutId id="2147483663" r:id="rId5"/>
    <p:sldLayoutId id="2147483665" r:id="rId6"/>
    <p:sldLayoutId id="2147483666" r:id="rId7"/>
    <p:sldLayoutId id="2147483667" r:id="rId8"/>
    <p:sldLayoutId id="2147483687" r:id="rId9"/>
    <p:sldLayoutId id="2147483688" r:id="rId10"/>
    <p:sldLayoutId id="2147483689" r:id="rId11"/>
    <p:sldLayoutId id="2147483690" r:id="rId12"/>
    <p:sldLayoutId id="2147483692" r:id="rId13"/>
    <p:sldLayoutId id="2147483693" r:id="rId14"/>
    <p:sldLayoutId id="2147483694" r:id="rId15"/>
    <p:sldLayoutId id="2147483691" r:id="rId16"/>
    <p:sldLayoutId id="2147483695" r:id="rId17"/>
    <p:sldLayoutId id="2147483696" r:id="rId18"/>
    <p:sldLayoutId id="2147483697" r:id="rId19"/>
    <p:sldLayoutId id="2147483698" r:id="rId20"/>
    <p:sldLayoutId id="2147483668" r:id="rId21"/>
    <p:sldLayoutId id="2147483669" r:id="rId22"/>
    <p:sldLayoutId id="2147483671" r:id="rId23"/>
    <p:sldLayoutId id="2147483672" r:id="rId24"/>
    <p:sldLayoutId id="2147483699" r:id="rId25"/>
    <p:sldLayoutId id="2147483700" r:id="rId26"/>
    <p:sldLayoutId id="2147483701" r:id="rId27"/>
    <p:sldLayoutId id="2147483702" r:id="rId28"/>
    <p:sldLayoutId id="2147483674" r:id="rId29"/>
    <p:sldLayoutId id="2147483675" r:id="rId30"/>
    <p:sldLayoutId id="2147483676" r:id="rId31"/>
    <p:sldLayoutId id="2147483677" r:id="rId32"/>
    <p:sldLayoutId id="2147483673" r:id="rId33"/>
    <p:sldLayoutId id="2147483678" r:id="rId34"/>
    <p:sldLayoutId id="2147483679" r:id="rId35"/>
    <p:sldLayoutId id="2147483680" r:id="rId36"/>
    <p:sldLayoutId id="2147483656" r:id="rId37"/>
    <p:sldLayoutId id="2147483681" r:id="rId38"/>
    <p:sldLayoutId id="2147483682" r:id="rId39"/>
    <p:sldLayoutId id="2147483683" r:id="rId40"/>
    <p:sldLayoutId id="2147483703"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E0BFD0-135C-084D-AA0B-DFCBB5F0F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59B87-74E5-7C4A-86EC-39AF557E0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1EF43-87BC-374B-87D9-38D0878213DE}" type="datetimeFigureOut">
              <a:rPr lang="en-US" smtClean="0"/>
              <a:t>1/15/2025</a:t>
            </a:fld>
            <a:endParaRPr lang="en-US"/>
          </a:p>
        </p:txBody>
      </p:sp>
      <p:sp>
        <p:nvSpPr>
          <p:cNvPr id="6" name="Slide Number Placeholder 5">
            <a:extLst>
              <a:ext uri="{FF2B5EF4-FFF2-40B4-BE49-F238E27FC236}">
                <a16:creationId xmlns:a16="http://schemas.microsoft.com/office/drawing/2014/main" id="{A0AD0508-34B5-C840-A1B1-807F6CB64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641C1-F521-C14D-968C-0F7BDA50E8FD}" type="slidenum">
              <a:rPr lang="en-US" smtClean="0"/>
              <a:t>‹#›</a:t>
            </a:fld>
            <a:endParaRPr lang="en-US"/>
          </a:p>
        </p:txBody>
      </p:sp>
      <p:sp>
        <p:nvSpPr>
          <p:cNvPr id="7" name="Footer Placeholder 6">
            <a:extLst>
              <a:ext uri="{FF2B5EF4-FFF2-40B4-BE49-F238E27FC236}">
                <a16:creationId xmlns:a16="http://schemas.microsoft.com/office/drawing/2014/main" id="{9B26A9B7-3919-E4C7-90C9-7AF4EA3C1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8" name="Title Placeholder 7">
            <a:extLst>
              <a:ext uri="{FF2B5EF4-FFF2-40B4-BE49-F238E27FC236}">
                <a16:creationId xmlns:a16="http://schemas.microsoft.com/office/drawing/2014/main" id="{1660C1E2-49DA-D888-3509-40815020A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3653832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mailto:Daniel.ice@pima.gov" TargetMode="External"/><Relationship Id="rId2" Type="http://schemas.openxmlformats.org/officeDocument/2006/relationships/image" Target="../media/image24.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hyperlink" Target="http://www.pima.gov/developmentservices" TargetMode="External"/><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hyperlink" Target="https://www.orovalleyaz.gov/Government/Departments/Community-and-Economic-Development/Building-Codes-and-Amendments" TargetMode="External"/><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53.xml"/><Relationship Id="rId5" Type="http://schemas.openxmlformats.org/officeDocument/2006/relationships/hyperlink" Target="https://pixabay.com/en/fire-truck-firefighter-truck-parade-1538107/" TargetMode="Externa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hyperlink" Target="http://diy.stackexchange.com/questions/75943/popup-outlet-on-kitchen-island-is-it-against-building-codes-california" TargetMode="External"/><Relationship Id="rId2" Type="http://schemas.openxmlformats.org/officeDocument/2006/relationships/image" Target="../media/image39.jpg"/><Relationship Id="rId1" Type="http://schemas.openxmlformats.org/officeDocument/2006/relationships/slideLayout" Target="../slideLayouts/slideLayout53.xml"/><Relationship Id="rId6" Type="http://schemas.openxmlformats.org/officeDocument/2006/relationships/hyperlink" Target="http://diy.stackexchange.com/questions/99559/replacing-a-switch-with-something-that-is-always-on" TargetMode="External"/><Relationship Id="rId5" Type="http://schemas.openxmlformats.org/officeDocument/2006/relationships/image" Target="../media/image40.jpg"/><Relationship Id="rId4"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hyperlink" Target="https://pxhere.com/en/photo/1028435" TargetMode="External"/><Relationship Id="rId2" Type="http://schemas.openxmlformats.org/officeDocument/2006/relationships/image" Target="../media/image41.jpeg"/><Relationship Id="rId1" Type="http://schemas.openxmlformats.org/officeDocument/2006/relationships/slideLayout" Target="../slideLayouts/slideLayout53.xml"/><Relationship Id="rId5" Type="http://schemas.openxmlformats.org/officeDocument/2006/relationships/hyperlink" Target="https://www.publicdomainpictures.net/en/view-image.php?image=130630&amp;picture=underwater-pool-stairs" TargetMode="Externa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5.jp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sahuaritaaz.gov/" TargetMode="External"/><Relationship Id="rId1" Type="http://schemas.openxmlformats.org/officeDocument/2006/relationships/slideLayout" Target="../slideLayouts/slideLayout42.xml"/><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targetbuildinginspections.com/uploads/5/8/9/1/58916715/expansive_soils_shrink_swell_map_for_tucson_az.pdf"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000" b="-1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168FD1-178E-4059-9D7F-98F02AA30DC4}"/>
              </a:ext>
            </a:extLst>
          </p:cNvPr>
          <p:cNvSpPr>
            <a:spLocks noGrp="1"/>
          </p:cNvSpPr>
          <p:nvPr>
            <p:ph type="body" sz="quarter" idx="11"/>
          </p:nvPr>
        </p:nvSpPr>
        <p:spPr>
          <a:xfrm>
            <a:off x="1381990" y="368251"/>
            <a:ext cx="9428018" cy="617529"/>
          </a:xfrm>
        </p:spPr>
        <p:txBody>
          <a:bodyPr/>
          <a:lstStyle/>
          <a:p>
            <a:pPr algn="ctr"/>
            <a:r>
              <a:rPr lang="en-US" dirty="0"/>
              <a:t>2025 Code Adoption (2024 I-codes)</a:t>
            </a:r>
          </a:p>
          <a:p>
            <a:pPr algn="ctr"/>
            <a:endParaRPr lang="en-US" dirty="0"/>
          </a:p>
        </p:txBody>
      </p:sp>
      <p:sp>
        <p:nvSpPr>
          <p:cNvPr id="3" name="Text Placeholder 2">
            <a:extLst>
              <a:ext uri="{FF2B5EF4-FFF2-40B4-BE49-F238E27FC236}">
                <a16:creationId xmlns:a16="http://schemas.microsoft.com/office/drawing/2014/main" id="{B45A27F4-F9F7-D54D-F73C-EB15E71CD0DE}"/>
              </a:ext>
            </a:extLst>
          </p:cNvPr>
          <p:cNvSpPr>
            <a:spLocks noGrp="1"/>
          </p:cNvSpPr>
          <p:nvPr>
            <p:ph type="body" sz="quarter" idx="12"/>
          </p:nvPr>
        </p:nvSpPr>
        <p:spPr>
          <a:xfrm>
            <a:off x="1233849" y="937890"/>
            <a:ext cx="9428018" cy="617529"/>
          </a:xfrm>
        </p:spPr>
        <p:txBody>
          <a:bodyPr/>
          <a:lstStyle/>
          <a:p>
            <a:pPr algn="ctr"/>
            <a:r>
              <a:rPr lang="en-US" dirty="0"/>
              <a:t>A presentation for Arizona Construction Trades</a:t>
            </a:r>
          </a:p>
          <a:p>
            <a:pPr algn="ctr"/>
            <a:endParaRPr lang="en-US" dirty="0"/>
          </a:p>
        </p:txBody>
      </p:sp>
      <p:pic>
        <p:nvPicPr>
          <p:cNvPr id="8" name="Picture 7">
            <a:extLst>
              <a:ext uri="{FF2B5EF4-FFF2-40B4-BE49-F238E27FC236}">
                <a16:creationId xmlns:a16="http://schemas.microsoft.com/office/drawing/2014/main" id="{508612B9-8AEF-0F5D-B462-DC4F3F2EC9FB}"/>
              </a:ext>
            </a:extLst>
          </p:cNvPr>
          <p:cNvPicPr>
            <a:picLocks noChangeAspect="1"/>
          </p:cNvPicPr>
          <p:nvPr/>
        </p:nvPicPr>
        <p:blipFill>
          <a:blip r:embed="rId3"/>
          <a:stretch>
            <a:fillRect/>
          </a:stretch>
        </p:blipFill>
        <p:spPr>
          <a:xfrm>
            <a:off x="4672992" y="1839880"/>
            <a:ext cx="2846015" cy="2127372"/>
          </a:xfrm>
          <a:prstGeom prst="rect">
            <a:avLst/>
          </a:prstGeom>
        </p:spPr>
      </p:pic>
      <p:pic>
        <p:nvPicPr>
          <p:cNvPr id="9" name="Picture 8" descr="Logo, company name&#10;&#10;Description automatically generated">
            <a:extLst>
              <a:ext uri="{FF2B5EF4-FFF2-40B4-BE49-F238E27FC236}">
                <a16:creationId xmlns:a16="http://schemas.microsoft.com/office/drawing/2014/main" id="{1D79459D-FF18-675A-2990-4BF51ACA579E}"/>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750938" y="5367354"/>
            <a:ext cx="1808621" cy="102830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A3334449-9843-7C14-CF96-B53B9EAED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443" y="5745892"/>
            <a:ext cx="2163927" cy="435092"/>
          </a:xfrm>
          <a:prstGeom prst="rect">
            <a:avLst/>
          </a:prstGeom>
        </p:spPr>
      </p:pic>
      <p:pic>
        <p:nvPicPr>
          <p:cNvPr id="11" name="Picture 10" descr="Logo, company name&#10;&#10;Description automatically generated">
            <a:extLst>
              <a:ext uri="{FF2B5EF4-FFF2-40B4-BE49-F238E27FC236}">
                <a16:creationId xmlns:a16="http://schemas.microsoft.com/office/drawing/2014/main" id="{260A1013-DF74-E59C-201A-B656D89EC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049" y="5521858"/>
            <a:ext cx="1501637" cy="719298"/>
          </a:xfrm>
          <a:prstGeom prst="rect">
            <a:avLst/>
          </a:prstGeom>
        </p:spPr>
      </p:pic>
    </p:spTree>
    <p:extLst>
      <p:ext uri="{BB962C8B-B14F-4D97-AF65-F5344CB8AC3E}">
        <p14:creationId xmlns:p14="http://schemas.microsoft.com/office/powerpoint/2010/main" val="583795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71472-2E34-1E37-87D2-7429D1C4CF66}"/>
              </a:ext>
            </a:extLst>
          </p:cNvPr>
          <p:cNvSpPr>
            <a:spLocks noGrp="1"/>
          </p:cNvSpPr>
          <p:nvPr>
            <p:ph type="body" sz="quarter" idx="11"/>
          </p:nvPr>
        </p:nvSpPr>
        <p:spPr>
          <a:xfrm>
            <a:off x="842973" y="373821"/>
            <a:ext cx="9428018" cy="1331412"/>
          </a:xfrm>
        </p:spPr>
        <p:txBody>
          <a:bodyPr/>
          <a:lstStyle/>
          <a:p>
            <a:r>
              <a:rPr lang="en-US"/>
              <a:t>IPC 403.3.6 – Multiple user vs Single user restrooms and door locks</a:t>
            </a:r>
          </a:p>
        </p:txBody>
      </p:sp>
      <p:sp>
        <p:nvSpPr>
          <p:cNvPr id="4" name="Text Placeholder 3">
            <a:extLst>
              <a:ext uri="{FF2B5EF4-FFF2-40B4-BE49-F238E27FC236}">
                <a16:creationId xmlns:a16="http://schemas.microsoft.com/office/drawing/2014/main" id="{D74AD79D-27D5-C424-21F0-531535A815B7}"/>
              </a:ext>
            </a:extLst>
          </p:cNvPr>
          <p:cNvSpPr>
            <a:spLocks noGrp="1"/>
          </p:cNvSpPr>
          <p:nvPr>
            <p:ph type="body" sz="quarter" idx="13"/>
          </p:nvPr>
        </p:nvSpPr>
        <p:spPr>
          <a:xfrm>
            <a:off x="6096000" y="3040912"/>
            <a:ext cx="5781370" cy="2704979"/>
          </a:xfrm>
        </p:spPr>
        <p:txBody>
          <a:bodyPr/>
          <a:lstStyle/>
          <a:p>
            <a:r>
              <a:rPr lang="en-US"/>
              <a:t>New definitions</a:t>
            </a:r>
          </a:p>
          <a:p>
            <a:r>
              <a:rPr lang="en-US"/>
              <a:t>Fixture calculations no longer need to be segregated</a:t>
            </a:r>
          </a:p>
          <a:p>
            <a:r>
              <a:rPr lang="en-US"/>
              <a:t>New signage requirement</a:t>
            </a:r>
          </a:p>
          <a:p>
            <a:r>
              <a:rPr lang="en-US"/>
              <a:t>Restriction on door locks</a:t>
            </a:r>
          </a:p>
        </p:txBody>
      </p:sp>
      <p:pic>
        <p:nvPicPr>
          <p:cNvPr id="6" name="Picture 5">
            <a:extLst>
              <a:ext uri="{FF2B5EF4-FFF2-40B4-BE49-F238E27FC236}">
                <a16:creationId xmlns:a16="http://schemas.microsoft.com/office/drawing/2014/main" id="{C6A17CF8-BB9D-E485-B806-61F4C8780538}"/>
              </a:ext>
            </a:extLst>
          </p:cNvPr>
          <p:cNvPicPr>
            <a:picLocks noChangeAspect="1"/>
          </p:cNvPicPr>
          <p:nvPr/>
        </p:nvPicPr>
        <p:blipFill>
          <a:blip r:embed="rId2"/>
          <a:stretch>
            <a:fillRect/>
          </a:stretch>
        </p:blipFill>
        <p:spPr>
          <a:xfrm>
            <a:off x="842973" y="1458098"/>
            <a:ext cx="4689959" cy="4844234"/>
          </a:xfrm>
          <a:prstGeom prst="rect">
            <a:avLst/>
          </a:prstGeom>
        </p:spPr>
      </p:pic>
      <p:pic>
        <p:nvPicPr>
          <p:cNvPr id="8" name="Picture 7">
            <a:extLst>
              <a:ext uri="{FF2B5EF4-FFF2-40B4-BE49-F238E27FC236}">
                <a16:creationId xmlns:a16="http://schemas.microsoft.com/office/drawing/2014/main" id="{0F55ADD1-77C4-780F-7551-A2E9EE3692C3}"/>
              </a:ext>
            </a:extLst>
          </p:cNvPr>
          <p:cNvPicPr>
            <a:picLocks noChangeAspect="1"/>
          </p:cNvPicPr>
          <p:nvPr/>
        </p:nvPicPr>
        <p:blipFill>
          <a:blip r:embed="rId3"/>
          <a:stretch>
            <a:fillRect/>
          </a:stretch>
        </p:blipFill>
        <p:spPr>
          <a:xfrm>
            <a:off x="6795935" y="1205644"/>
            <a:ext cx="4381500" cy="1609725"/>
          </a:xfrm>
          <a:prstGeom prst="rect">
            <a:avLst/>
          </a:prstGeom>
        </p:spPr>
      </p:pic>
      <p:sp>
        <p:nvSpPr>
          <p:cNvPr id="3" name="TextBox 2">
            <a:extLst>
              <a:ext uri="{FF2B5EF4-FFF2-40B4-BE49-F238E27FC236}">
                <a16:creationId xmlns:a16="http://schemas.microsoft.com/office/drawing/2014/main" id="{87A1DB87-ECA1-76CC-5382-2732FDBD30E4}"/>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3520253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858F2-D411-2AB0-66CD-A74394806F2B}"/>
              </a:ext>
            </a:extLst>
          </p:cNvPr>
          <p:cNvSpPr>
            <a:spLocks noGrp="1"/>
          </p:cNvSpPr>
          <p:nvPr>
            <p:ph type="body" sz="quarter" idx="11"/>
          </p:nvPr>
        </p:nvSpPr>
        <p:spPr>
          <a:xfrm>
            <a:off x="842974" y="571529"/>
            <a:ext cx="9428018" cy="1090028"/>
          </a:xfrm>
        </p:spPr>
        <p:txBody>
          <a:bodyPr/>
          <a:lstStyle/>
          <a:p>
            <a:r>
              <a:rPr lang="en-US"/>
              <a:t>IPC 412.3 – Shower heads must match the control valves</a:t>
            </a:r>
          </a:p>
        </p:txBody>
      </p:sp>
      <p:sp>
        <p:nvSpPr>
          <p:cNvPr id="3" name="Text Placeholder 2">
            <a:extLst>
              <a:ext uri="{FF2B5EF4-FFF2-40B4-BE49-F238E27FC236}">
                <a16:creationId xmlns:a16="http://schemas.microsoft.com/office/drawing/2014/main" id="{5C9A592B-A592-5ADB-A6A5-84A9F5738582}"/>
              </a:ext>
            </a:extLst>
          </p:cNvPr>
          <p:cNvSpPr>
            <a:spLocks noGrp="1"/>
          </p:cNvSpPr>
          <p:nvPr>
            <p:ph type="body" sz="quarter" idx="12"/>
          </p:nvPr>
        </p:nvSpPr>
        <p:spPr>
          <a:xfrm>
            <a:off x="842974" y="1769622"/>
            <a:ext cx="4956464" cy="1430777"/>
          </a:xfrm>
        </p:spPr>
        <p:txBody>
          <a:bodyPr/>
          <a:lstStyle/>
          <a:p>
            <a:r>
              <a:rPr lang="en-US" b="0" i="0" u="sng">
                <a:solidFill>
                  <a:srgbClr val="424242"/>
                </a:solidFill>
                <a:effectLst/>
                <a:latin typeface="Roboto" panose="02000000000000000000" pitchFamily="2" charset="0"/>
              </a:rPr>
              <a:t>“Shower control valves shall be rated for the flow rate of the installed shower head.”</a:t>
            </a:r>
            <a:endParaRPr lang="en-US"/>
          </a:p>
        </p:txBody>
      </p:sp>
      <p:sp>
        <p:nvSpPr>
          <p:cNvPr id="4" name="Text Placeholder 3">
            <a:extLst>
              <a:ext uri="{FF2B5EF4-FFF2-40B4-BE49-F238E27FC236}">
                <a16:creationId xmlns:a16="http://schemas.microsoft.com/office/drawing/2014/main" id="{960A663E-3893-77D1-7770-53C6943DA2D9}"/>
              </a:ext>
            </a:extLst>
          </p:cNvPr>
          <p:cNvSpPr>
            <a:spLocks noGrp="1"/>
          </p:cNvSpPr>
          <p:nvPr>
            <p:ph type="body" sz="quarter" idx="13"/>
          </p:nvPr>
        </p:nvSpPr>
        <p:spPr>
          <a:xfrm>
            <a:off x="1925378" y="3428999"/>
            <a:ext cx="5166539" cy="2571596"/>
          </a:xfrm>
        </p:spPr>
        <p:txBody>
          <a:bodyPr/>
          <a:lstStyle/>
          <a:p>
            <a:r>
              <a:rPr lang="en-US"/>
              <a:t>Resulting from reduced flow fixtures and fixture heads</a:t>
            </a:r>
          </a:p>
          <a:p>
            <a:r>
              <a:rPr lang="en-US"/>
              <a:t>Mixing valves must be rated for the head to prevent temperature shock</a:t>
            </a:r>
          </a:p>
        </p:txBody>
      </p:sp>
      <p:pic>
        <p:nvPicPr>
          <p:cNvPr id="6" name="Picture 5">
            <a:extLst>
              <a:ext uri="{FF2B5EF4-FFF2-40B4-BE49-F238E27FC236}">
                <a16:creationId xmlns:a16="http://schemas.microsoft.com/office/drawing/2014/main" id="{5C06C9AE-5C72-ED47-BFB4-7FA95052EC97}"/>
              </a:ext>
            </a:extLst>
          </p:cNvPr>
          <p:cNvPicPr>
            <a:picLocks noChangeAspect="1"/>
          </p:cNvPicPr>
          <p:nvPr/>
        </p:nvPicPr>
        <p:blipFill>
          <a:blip r:embed="rId2"/>
          <a:stretch>
            <a:fillRect/>
          </a:stretch>
        </p:blipFill>
        <p:spPr>
          <a:xfrm>
            <a:off x="7380768" y="1490662"/>
            <a:ext cx="1981200" cy="3876675"/>
          </a:xfrm>
          <a:prstGeom prst="rect">
            <a:avLst/>
          </a:prstGeom>
        </p:spPr>
      </p:pic>
      <p:sp>
        <p:nvSpPr>
          <p:cNvPr id="5" name="TextBox 4">
            <a:extLst>
              <a:ext uri="{FF2B5EF4-FFF2-40B4-BE49-F238E27FC236}">
                <a16:creationId xmlns:a16="http://schemas.microsoft.com/office/drawing/2014/main" id="{941F45CD-B59E-191B-D108-348714845215}"/>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4257032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60D6C-4D1D-6151-D986-989779FA9F6A}"/>
              </a:ext>
            </a:extLst>
          </p:cNvPr>
          <p:cNvSpPr>
            <a:spLocks noGrp="1"/>
          </p:cNvSpPr>
          <p:nvPr>
            <p:ph type="body" sz="quarter" idx="11"/>
          </p:nvPr>
        </p:nvSpPr>
        <p:spPr>
          <a:xfrm>
            <a:off x="1139536" y="486626"/>
            <a:ext cx="10105113" cy="617529"/>
          </a:xfrm>
        </p:spPr>
        <p:txBody>
          <a:bodyPr/>
          <a:lstStyle/>
          <a:p>
            <a:r>
              <a:rPr lang="en-US"/>
              <a:t>IPC 419.6 – Soap dispensers</a:t>
            </a:r>
          </a:p>
        </p:txBody>
      </p:sp>
      <p:sp>
        <p:nvSpPr>
          <p:cNvPr id="3" name="Text Placeholder 2">
            <a:extLst>
              <a:ext uri="{FF2B5EF4-FFF2-40B4-BE49-F238E27FC236}">
                <a16:creationId xmlns:a16="http://schemas.microsoft.com/office/drawing/2014/main" id="{A2ABB2DC-63FA-D9A2-892F-719839629B5A}"/>
              </a:ext>
            </a:extLst>
          </p:cNvPr>
          <p:cNvSpPr>
            <a:spLocks noGrp="1"/>
          </p:cNvSpPr>
          <p:nvPr>
            <p:ph type="body" sz="quarter" idx="12"/>
          </p:nvPr>
        </p:nvSpPr>
        <p:spPr>
          <a:xfrm>
            <a:off x="1139536" y="1278586"/>
            <a:ext cx="6345785" cy="1097735"/>
          </a:xfrm>
        </p:spPr>
        <p:txBody>
          <a:bodyPr/>
          <a:lstStyle/>
          <a:p>
            <a:r>
              <a:rPr lang="en-US"/>
              <a:t>“Soap dispenser shall be provided for public lavatories.”</a:t>
            </a:r>
          </a:p>
        </p:txBody>
      </p:sp>
      <p:sp>
        <p:nvSpPr>
          <p:cNvPr id="4" name="Text Placeholder 3">
            <a:extLst>
              <a:ext uri="{FF2B5EF4-FFF2-40B4-BE49-F238E27FC236}">
                <a16:creationId xmlns:a16="http://schemas.microsoft.com/office/drawing/2014/main" id="{6DBD5CAF-81B0-DBA6-8F91-19190437A277}"/>
              </a:ext>
            </a:extLst>
          </p:cNvPr>
          <p:cNvSpPr>
            <a:spLocks noGrp="1"/>
          </p:cNvSpPr>
          <p:nvPr>
            <p:ph type="body" sz="quarter" idx="13"/>
          </p:nvPr>
        </p:nvSpPr>
        <p:spPr>
          <a:xfrm>
            <a:off x="1659997" y="2408090"/>
            <a:ext cx="5557607" cy="1705373"/>
          </a:xfrm>
        </p:spPr>
        <p:txBody>
          <a:bodyPr/>
          <a:lstStyle/>
          <a:p>
            <a:r>
              <a:rPr lang="en-US"/>
              <a:t>Permanently mounted or portable</a:t>
            </a:r>
          </a:p>
          <a:p>
            <a:r>
              <a:rPr lang="en-US"/>
              <a:t>Standard reach ranges apply</a:t>
            </a:r>
          </a:p>
          <a:p>
            <a:r>
              <a:rPr lang="en-US"/>
              <a:t>Sealed to prevent moisture intrusion</a:t>
            </a:r>
          </a:p>
        </p:txBody>
      </p:sp>
      <p:pic>
        <p:nvPicPr>
          <p:cNvPr id="6" name="Picture 5">
            <a:extLst>
              <a:ext uri="{FF2B5EF4-FFF2-40B4-BE49-F238E27FC236}">
                <a16:creationId xmlns:a16="http://schemas.microsoft.com/office/drawing/2014/main" id="{BE07C464-B063-D710-8FDB-6D950B4C4AB8}"/>
              </a:ext>
            </a:extLst>
          </p:cNvPr>
          <p:cNvPicPr>
            <a:picLocks noChangeAspect="1"/>
          </p:cNvPicPr>
          <p:nvPr/>
        </p:nvPicPr>
        <p:blipFill>
          <a:blip r:embed="rId2"/>
          <a:stretch>
            <a:fillRect/>
          </a:stretch>
        </p:blipFill>
        <p:spPr>
          <a:xfrm>
            <a:off x="7963252" y="895944"/>
            <a:ext cx="2457450" cy="4191000"/>
          </a:xfrm>
          <a:prstGeom prst="rect">
            <a:avLst/>
          </a:prstGeom>
        </p:spPr>
      </p:pic>
      <p:pic>
        <p:nvPicPr>
          <p:cNvPr id="8" name="Picture 7">
            <a:extLst>
              <a:ext uri="{FF2B5EF4-FFF2-40B4-BE49-F238E27FC236}">
                <a16:creationId xmlns:a16="http://schemas.microsoft.com/office/drawing/2014/main" id="{22FADA3C-0164-4876-C264-357ACA1B4BC2}"/>
              </a:ext>
            </a:extLst>
          </p:cNvPr>
          <p:cNvPicPr>
            <a:picLocks noChangeAspect="1"/>
          </p:cNvPicPr>
          <p:nvPr/>
        </p:nvPicPr>
        <p:blipFill>
          <a:blip r:embed="rId3"/>
          <a:stretch>
            <a:fillRect/>
          </a:stretch>
        </p:blipFill>
        <p:spPr>
          <a:xfrm>
            <a:off x="2643898" y="4145232"/>
            <a:ext cx="3124200" cy="2105025"/>
          </a:xfrm>
          <a:prstGeom prst="rect">
            <a:avLst/>
          </a:prstGeom>
        </p:spPr>
      </p:pic>
      <p:sp>
        <p:nvSpPr>
          <p:cNvPr id="5" name="TextBox 4">
            <a:extLst>
              <a:ext uri="{FF2B5EF4-FFF2-40B4-BE49-F238E27FC236}">
                <a16:creationId xmlns:a16="http://schemas.microsoft.com/office/drawing/2014/main" id="{8576CF22-C926-FBD3-E3C8-DF85CE3F1432}"/>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1471742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A44006-C5DA-AC50-A206-832D79C1994A}"/>
              </a:ext>
            </a:extLst>
          </p:cNvPr>
          <p:cNvSpPr>
            <a:spLocks noGrp="1"/>
          </p:cNvSpPr>
          <p:nvPr>
            <p:ph type="body" sz="quarter" idx="11"/>
          </p:nvPr>
        </p:nvSpPr>
        <p:spPr>
          <a:xfrm>
            <a:off x="796308" y="645669"/>
            <a:ext cx="10599383" cy="617529"/>
          </a:xfrm>
        </p:spPr>
        <p:txBody>
          <a:bodyPr/>
          <a:lstStyle/>
          <a:p>
            <a:r>
              <a:rPr lang="en-US"/>
              <a:t>IPC 708.1.6 – Fixture traps equivalent as cleanouts</a:t>
            </a:r>
          </a:p>
        </p:txBody>
      </p:sp>
      <p:sp>
        <p:nvSpPr>
          <p:cNvPr id="3" name="Text Placeholder 2">
            <a:extLst>
              <a:ext uri="{FF2B5EF4-FFF2-40B4-BE49-F238E27FC236}">
                <a16:creationId xmlns:a16="http://schemas.microsoft.com/office/drawing/2014/main" id="{0AB8925A-352D-3823-7832-6C6C90C9CC89}"/>
              </a:ext>
            </a:extLst>
          </p:cNvPr>
          <p:cNvSpPr>
            <a:spLocks noGrp="1"/>
          </p:cNvSpPr>
          <p:nvPr>
            <p:ph type="body" sz="quarter" idx="12"/>
          </p:nvPr>
        </p:nvSpPr>
        <p:spPr>
          <a:xfrm>
            <a:off x="6198780" y="2106099"/>
            <a:ext cx="4614531" cy="2104488"/>
          </a:xfrm>
        </p:spPr>
        <p:txBody>
          <a:bodyPr/>
          <a:lstStyle/>
          <a:p>
            <a:r>
              <a:rPr lang="en-US"/>
              <a:t>“A fixture trap or fixture with integral trap, removable without altering concealed piping, shall be acceptable as a cleanout equivalent.”</a:t>
            </a:r>
          </a:p>
        </p:txBody>
      </p:sp>
      <p:pic>
        <p:nvPicPr>
          <p:cNvPr id="6" name="Picture 5">
            <a:extLst>
              <a:ext uri="{FF2B5EF4-FFF2-40B4-BE49-F238E27FC236}">
                <a16:creationId xmlns:a16="http://schemas.microsoft.com/office/drawing/2014/main" id="{AE2BEFD8-6E8E-4D11-59F2-22470168AEAA}"/>
              </a:ext>
            </a:extLst>
          </p:cNvPr>
          <p:cNvPicPr>
            <a:picLocks noChangeAspect="1"/>
          </p:cNvPicPr>
          <p:nvPr/>
        </p:nvPicPr>
        <p:blipFill>
          <a:blip r:embed="rId2"/>
          <a:stretch>
            <a:fillRect/>
          </a:stretch>
        </p:blipFill>
        <p:spPr>
          <a:xfrm>
            <a:off x="1378689" y="1985962"/>
            <a:ext cx="4333875" cy="2886075"/>
          </a:xfrm>
          <a:prstGeom prst="rect">
            <a:avLst/>
          </a:prstGeom>
        </p:spPr>
      </p:pic>
      <p:sp>
        <p:nvSpPr>
          <p:cNvPr id="4" name="TextBox 3">
            <a:extLst>
              <a:ext uri="{FF2B5EF4-FFF2-40B4-BE49-F238E27FC236}">
                <a16:creationId xmlns:a16="http://schemas.microsoft.com/office/drawing/2014/main" id="{AA4F0397-5C32-E692-BE23-0578B99EB4D9}"/>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14377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57DBC-9E90-1BA8-CE3E-77C03CE6CAAC}"/>
              </a:ext>
            </a:extLst>
          </p:cNvPr>
          <p:cNvSpPr>
            <a:spLocks noGrp="1"/>
          </p:cNvSpPr>
          <p:nvPr>
            <p:ph type="body" sz="quarter" idx="11"/>
          </p:nvPr>
        </p:nvSpPr>
        <p:spPr/>
        <p:txBody>
          <a:bodyPr/>
          <a:lstStyle/>
          <a:p>
            <a:r>
              <a:rPr lang="en-US"/>
              <a:t>IPC 717, 718 – Drainage piping rehabilitation</a:t>
            </a:r>
          </a:p>
        </p:txBody>
      </p:sp>
      <p:sp>
        <p:nvSpPr>
          <p:cNvPr id="3" name="Text Placeholder 2">
            <a:extLst>
              <a:ext uri="{FF2B5EF4-FFF2-40B4-BE49-F238E27FC236}">
                <a16:creationId xmlns:a16="http://schemas.microsoft.com/office/drawing/2014/main" id="{FE99CC37-0101-3126-8436-C603768532D1}"/>
              </a:ext>
            </a:extLst>
          </p:cNvPr>
          <p:cNvSpPr>
            <a:spLocks noGrp="1"/>
          </p:cNvSpPr>
          <p:nvPr>
            <p:ph type="body" sz="quarter" idx="12"/>
          </p:nvPr>
        </p:nvSpPr>
        <p:spPr>
          <a:xfrm>
            <a:off x="1352187" y="1858116"/>
            <a:ext cx="8004464" cy="906350"/>
          </a:xfrm>
        </p:spPr>
        <p:txBody>
          <a:bodyPr/>
          <a:lstStyle/>
          <a:p>
            <a:r>
              <a:rPr lang="en-US"/>
              <a:t>Two methods introduced to rehabilitate existing building drains and building sewer piping</a:t>
            </a:r>
          </a:p>
        </p:txBody>
      </p:sp>
      <p:sp>
        <p:nvSpPr>
          <p:cNvPr id="4" name="Text Placeholder 3">
            <a:extLst>
              <a:ext uri="{FF2B5EF4-FFF2-40B4-BE49-F238E27FC236}">
                <a16:creationId xmlns:a16="http://schemas.microsoft.com/office/drawing/2014/main" id="{B322347E-7DD3-144D-D7D9-E66402AFAD7C}"/>
              </a:ext>
            </a:extLst>
          </p:cNvPr>
          <p:cNvSpPr>
            <a:spLocks noGrp="1"/>
          </p:cNvSpPr>
          <p:nvPr>
            <p:ph type="body" sz="quarter" idx="13"/>
          </p:nvPr>
        </p:nvSpPr>
        <p:spPr>
          <a:xfrm>
            <a:off x="1638299" y="2939253"/>
            <a:ext cx="6399915" cy="3068141"/>
          </a:xfrm>
        </p:spPr>
        <p:txBody>
          <a:bodyPr lIns="91440" tIns="45720" rIns="91440" bIns="45720" anchor="t"/>
          <a:lstStyle/>
          <a:p>
            <a:r>
              <a:rPr lang="en-US">
                <a:solidFill>
                  <a:schemeClr val="accent5">
                    <a:lumMod val="10000"/>
                  </a:schemeClr>
                </a:solidFill>
                <a:latin typeface="Lato"/>
                <a:ea typeface="Lato"/>
                <a:cs typeface="Lato"/>
              </a:rPr>
              <a:t>717 covers ‘fold and form pipe’ (FFP)</a:t>
            </a:r>
          </a:p>
          <a:p>
            <a:pPr lvl="1"/>
            <a:r>
              <a:rPr lang="en-US">
                <a:solidFill>
                  <a:schemeClr val="accent5">
                    <a:lumMod val="10000"/>
                  </a:schemeClr>
                </a:solidFill>
                <a:latin typeface="Lato"/>
                <a:ea typeface="Lato"/>
                <a:cs typeface="Lato"/>
              </a:rPr>
              <a:t>Folded thermoplastic liner </a:t>
            </a:r>
          </a:p>
          <a:p>
            <a:pPr lvl="1"/>
            <a:r>
              <a:rPr lang="en-US">
                <a:solidFill>
                  <a:schemeClr val="accent5">
                    <a:lumMod val="10000"/>
                  </a:schemeClr>
                </a:solidFill>
                <a:latin typeface="Lato"/>
                <a:ea typeface="Lato"/>
                <a:cs typeface="Lato"/>
              </a:rPr>
              <a:t>Expanded with air and steam</a:t>
            </a:r>
          </a:p>
          <a:p>
            <a:r>
              <a:rPr lang="en-US">
                <a:solidFill>
                  <a:schemeClr val="accent5">
                    <a:lumMod val="10000"/>
                  </a:schemeClr>
                </a:solidFill>
                <a:latin typeface="Lato"/>
                <a:ea typeface="Lato"/>
                <a:cs typeface="Lato"/>
              </a:rPr>
              <a:t>718 covers ‘cure-in-place’ (CIPP)</a:t>
            </a:r>
          </a:p>
          <a:p>
            <a:pPr lvl="1"/>
            <a:r>
              <a:rPr lang="en-US">
                <a:solidFill>
                  <a:schemeClr val="accent5">
                    <a:lumMod val="10000"/>
                  </a:schemeClr>
                </a:solidFill>
                <a:latin typeface="Lato"/>
                <a:ea typeface="Lato"/>
                <a:cs typeface="Lato"/>
              </a:rPr>
              <a:t>Felt tube insert</a:t>
            </a:r>
          </a:p>
          <a:p>
            <a:pPr lvl="1"/>
            <a:r>
              <a:rPr lang="en-US">
                <a:solidFill>
                  <a:schemeClr val="accent5">
                    <a:lumMod val="10000"/>
                  </a:schemeClr>
                </a:solidFill>
                <a:latin typeface="Lato"/>
                <a:ea typeface="Lato"/>
                <a:cs typeface="Lato"/>
              </a:rPr>
              <a:t>Polyester or epoxy resin</a:t>
            </a:r>
          </a:p>
        </p:txBody>
      </p:sp>
      <p:pic>
        <p:nvPicPr>
          <p:cNvPr id="6" name="Picture 5">
            <a:extLst>
              <a:ext uri="{FF2B5EF4-FFF2-40B4-BE49-F238E27FC236}">
                <a16:creationId xmlns:a16="http://schemas.microsoft.com/office/drawing/2014/main" id="{E0C8890B-CA5B-2002-8684-34AB357B6EBF}"/>
              </a:ext>
            </a:extLst>
          </p:cNvPr>
          <p:cNvPicPr>
            <a:picLocks noChangeAspect="1"/>
          </p:cNvPicPr>
          <p:nvPr/>
        </p:nvPicPr>
        <p:blipFill>
          <a:blip r:embed="rId2"/>
          <a:stretch>
            <a:fillRect/>
          </a:stretch>
        </p:blipFill>
        <p:spPr>
          <a:xfrm>
            <a:off x="7501103" y="2647386"/>
            <a:ext cx="3711095" cy="2484891"/>
          </a:xfrm>
          <a:prstGeom prst="rect">
            <a:avLst/>
          </a:prstGeom>
        </p:spPr>
      </p:pic>
      <p:sp>
        <p:nvSpPr>
          <p:cNvPr id="5" name="TextBox 4">
            <a:extLst>
              <a:ext uri="{FF2B5EF4-FFF2-40B4-BE49-F238E27FC236}">
                <a16:creationId xmlns:a16="http://schemas.microsoft.com/office/drawing/2014/main" id="{B696517A-0593-E27B-600C-E53EB8C7D8B2}"/>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1206630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669"/>
        </a:solidFill>
        <a:effectLst/>
      </p:bgPr>
    </p:bg>
    <p:spTree>
      <p:nvGrpSpPr>
        <p:cNvPr id="1" name=""/>
        <p:cNvGrpSpPr/>
        <p:nvPr/>
      </p:nvGrpSpPr>
      <p:grpSpPr>
        <a:xfrm>
          <a:off x="0" y="0"/>
          <a:ext cx="0" cy="0"/>
          <a:chOff x="0" y="0"/>
          <a:chExt cx="0" cy="0"/>
        </a:xfrm>
      </p:grpSpPr>
      <p:pic>
        <p:nvPicPr>
          <p:cNvPr id="4" name="Content Placeholder 4" descr="Graphical user interface&#10;&#10;Description automatically generated with low confidence">
            <a:extLst>
              <a:ext uri="{FF2B5EF4-FFF2-40B4-BE49-F238E27FC236}">
                <a16:creationId xmlns:a16="http://schemas.microsoft.com/office/drawing/2014/main" id="{689A7676-A51B-ED19-4368-38274E818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120" y="4876800"/>
            <a:ext cx="3813757" cy="1278475"/>
          </a:xfrm>
          <a:prstGeom prst="rect">
            <a:avLst/>
          </a:prstGeom>
        </p:spPr>
      </p:pic>
      <p:sp>
        <p:nvSpPr>
          <p:cNvPr id="10" name="Title 1">
            <a:extLst>
              <a:ext uri="{FF2B5EF4-FFF2-40B4-BE49-F238E27FC236}">
                <a16:creationId xmlns:a16="http://schemas.microsoft.com/office/drawing/2014/main" id="{59E730EB-0C13-C9B3-C554-AC8187BD9988}"/>
              </a:ext>
            </a:extLst>
          </p:cNvPr>
          <p:cNvSpPr txBox="1">
            <a:spLocks/>
          </p:cNvSpPr>
          <p:nvPr/>
        </p:nvSpPr>
        <p:spPr>
          <a:xfrm>
            <a:off x="2444898" y="1062445"/>
            <a:ext cx="7459565" cy="3334361"/>
          </a:xfrm>
          <a:prstGeom prst="rect">
            <a:avLst/>
          </a:prstGeom>
          <a:solidFill>
            <a:schemeClr val="bg1"/>
          </a:solidFill>
          <a:ln w="44450" cmpd="thickThin">
            <a:solidFill>
              <a:schemeClr val="bg2">
                <a:lumMod val="10000"/>
              </a:schemeClr>
            </a:solidFill>
          </a:ln>
        </p:spPr>
        <p:txBody>
          <a:bodyPr vert="horz" wrap="square" lIns="182880" tIns="182880" rIns="182880" bIns="182880" rtlCol="0"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Lato Semibold"/>
                <a:ea typeface="Lato Semibold"/>
                <a:cs typeface="Lato Semibold"/>
              </a:rPr>
              <a:t>Thank </a:t>
            </a:r>
            <a:r>
              <a:rPr lang="en-US" sz="6000" b="1">
                <a:solidFill>
                  <a:srgbClr val="002060"/>
                </a:solidFill>
                <a:latin typeface="Lato Semibold"/>
                <a:ea typeface="Lato Semibold"/>
                <a:cs typeface="Lato Semibold"/>
              </a:rPr>
              <a:t>You</a:t>
            </a:r>
            <a:r>
              <a:rPr kumimoji="0" lang="en-US" sz="6000" b="1" i="0" u="none" strike="noStrike" kern="1200" cap="none" spc="0" normalizeH="0" baseline="0" noProof="0">
                <a:ln>
                  <a:noFill/>
                </a:ln>
                <a:solidFill>
                  <a:srgbClr val="002060"/>
                </a:solidFill>
                <a:effectLst/>
                <a:uLnTx/>
                <a:uFillTx/>
                <a:latin typeface="Lato Semibold"/>
                <a:ea typeface="Lato Semibold"/>
                <a:cs typeface="Lato Semibold"/>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Lato Semibold" panose="020F0502020204030203" pitchFamily="34" charset="0"/>
                <a:ea typeface="Lato Semibold" panose="020F0502020204030203" pitchFamily="34" charset="0"/>
                <a:cs typeface="Lato Semibold" panose="020F0502020204030203" pitchFamily="34" charset="0"/>
              </a:rPr>
              <a:t>Questions?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Lato Semibold" panose="020F0502020204030203" pitchFamily="34" charset="0"/>
              <a:ea typeface="Lato Semibold" panose="020F0502020204030203" pitchFamily="34" charset="0"/>
              <a:cs typeface="Lato Semibold" panose="020F0502020204030203"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b="1" i="1">
                <a:solidFill>
                  <a:srgbClr val="0A0A0A"/>
                </a:solidFill>
                <a:latin typeface="Lato Semibold" panose="020F0502020204030203" pitchFamily="34" charset="0"/>
                <a:ea typeface="Lato Semibold" panose="020F0502020204030203" pitchFamily="34" charset="0"/>
                <a:cs typeface="Lato Semibold" panose="020F0502020204030203" pitchFamily="34" charset="0"/>
              </a:rPr>
              <a:t>Clayton Trevillyan, CBO</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800" b="1" i="1">
              <a:solidFill>
                <a:srgbClr val="0A0A0A"/>
              </a:solidFill>
              <a:latin typeface="Lato Semibold" panose="020F0502020204030203" pitchFamily="34" charset="0"/>
              <a:ea typeface="Lato Semibold" panose="020F0502020204030203" pitchFamily="34" charset="0"/>
              <a:cs typeface="Lato Semibold" panose="020F0502020204030203"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200" b="1">
                <a:solidFill>
                  <a:srgbClr val="0A0A0A"/>
                </a:solidFill>
                <a:latin typeface="Lato Semibold" panose="020F0502020204030203" pitchFamily="34" charset="0"/>
                <a:ea typeface="Lato Semibold" panose="020F0502020204030203" pitchFamily="34" charset="0"/>
                <a:cs typeface="Lato Semibold" panose="020F0502020204030203" pitchFamily="34" charset="0"/>
              </a:rPr>
              <a:t>Clayton.Trevillyan@tucsonaz.gov</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srgbClr val="0A0A0A"/>
                </a:solidFill>
                <a:effectLst/>
                <a:uLnTx/>
                <a:uFillTx/>
                <a:latin typeface="Lato Semibold" panose="020F0502020204030203" pitchFamily="34" charset="0"/>
                <a:ea typeface="Lato Semibold" panose="020F0502020204030203" pitchFamily="34" charset="0"/>
                <a:cs typeface="Lato Semibold" panose="020F0502020204030203" pitchFamily="34" charset="0"/>
              </a:rPr>
              <a:t>520-837-4913</a:t>
            </a:r>
          </a:p>
        </p:txBody>
      </p:sp>
    </p:spTree>
    <p:extLst>
      <p:ext uri="{BB962C8B-B14F-4D97-AF65-F5344CB8AC3E}">
        <p14:creationId xmlns:p14="http://schemas.microsoft.com/office/powerpoint/2010/main" val="376891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a white object&#10;&#10;Description automatically generated with medium confidence">
            <a:extLst>
              <a:ext uri="{FF2B5EF4-FFF2-40B4-BE49-F238E27FC236}">
                <a16:creationId xmlns:a16="http://schemas.microsoft.com/office/drawing/2014/main" id="{442F9E64-9DC1-B6E8-F219-B6B275D2E88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5708CE3-0B77-2C66-7C48-273AB16AB388}"/>
              </a:ext>
            </a:extLst>
          </p:cNvPr>
          <p:cNvPicPr>
            <a:picLocks noChangeAspect="1"/>
          </p:cNvPicPr>
          <p:nvPr/>
        </p:nvPicPr>
        <p:blipFill>
          <a:blip r:embed="rId3"/>
          <a:srcRect/>
          <a:stretch/>
        </p:blipFill>
        <p:spPr>
          <a:xfrm>
            <a:off x="9335018" y="609600"/>
            <a:ext cx="2073495" cy="1124093"/>
          </a:xfrm>
          <a:prstGeom prst="rect">
            <a:avLst/>
          </a:prstGeom>
        </p:spPr>
      </p:pic>
      <p:sp>
        <p:nvSpPr>
          <p:cNvPr id="3" name="TextBox 2">
            <a:extLst>
              <a:ext uri="{FF2B5EF4-FFF2-40B4-BE49-F238E27FC236}">
                <a16:creationId xmlns:a16="http://schemas.microsoft.com/office/drawing/2014/main" id="{4C3FC86F-1BF9-8ADC-28B9-85ADF65673B0}"/>
              </a:ext>
            </a:extLst>
          </p:cNvPr>
          <p:cNvSpPr txBox="1"/>
          <p:nvPr/>
        </p:nvSpPr>
        <p:spPr>
          <a:xfrm>
            <a:off x="4018327" y="2860646"/>
            <a:ext cx="7701093"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Welcome</a:t>
            </a:r>
          </a:p>
        </p:txBody>
      </p:sp>
    </p:spTree>
    <p:extLst>
      <p:ext uri="{BB962C8B-B14F-4D97-AF65-F5344CB8AC3E}">
        <p14:creationId xmlns:p14="http://schemas.microsoft.com/office/powerpoint/2010/main" val="856071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background with a white object&#10;&#10;Description automatically generated with medium confidence">
            <a:extLst>
              <a:ext uri="{FF2B5EF4-FFF2-40B4-BE49-F238E27FC236}">
                <a16:creationId xmlns:a16="http://schemas.microsoft.com/office/drawing/2014/main" id="{B1A50A86-8F8C-882E-CB64-AC99EB1C4C84}"/>
              </a:ext>
            </a:extLst>
          </p:cNvPr>
          <p:cNvPicPr>
            <a:picLocks noChangeAspect="1"/>
          </p:cNvPicPr>
          <p:nvPr/>
        </p:nvPicPr>
        <p:blipFill>
          <a:blip r:embed="rId2"/>
          <a:stretch>
            <a:fillRect/>
          </a:stretch>
        </p:blipFill>
        <p:spPr>
          <a:xfrm>
            <a:off x="35859" y="0"/>
            <a:ext cx="12192000" cy="6858000"/>
          </a:xfrm>
          <a:prstGeom prst="rect">
            <a:avLst/>
          </a:prstGeom>
        </p:spPr>
      </p:pic>
      <p:sp>
        <p:nvSpPr>
          <p:cNvPr id="2" name="Title 1">
            <a:extLst>
              <a:ext uri="{FF2B5EF4-FFF2-40B4-BE49-F238E27FC236}">
                <a16:creationId xmlns:a16="http://schemas.microsoft.com/office/drawing/2014/main" id="{7DD5E163-85BB-0B46-AB39-395BAFECBBA5}"/>
              </a:ext>
            </a:extLst>
          </p:cNvPr>
          <p:cNvSpPr>
            <a:spLocks noGrp="1"/>
          </p:cNvSpPr>
          <p:nvPr>
            <p:ph type="ctrTitle"/>
          </p:nvPr>
        </p:nvSpPr>
        <p:spPr/>
        <p:txBody>
          <a:bodyPr anchor="ctr">
            <a:normAutofit fontScale="90000"/>
          </a:bodyPr>
          <a:lstStyle/>
          <a:p>
            <a:r>
              <a:rPr lang="en-US" b="1" dirty="0">
                <a:solidFill>
                  <a:schemeClr val="bg1"/>
                </a:solidFill>
                <a:latin typeface="Arial" panose="020B0604020202020204" pitchFamily="34" charset="0"/>
                <a:cs typeface="Arial" panose="020B0604020202020204" pitchFamily="34" charset="0"/>
              </a:rPr>
              <a:t>Dan Ice</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Chief Building Official</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Pima County</a:t>
            </a:r>
          </a:p>
        </p:txBody>
      </p:sp>
      <p:sp>
        <p:nvSpPr>
          <p:cNvPr id="3" name="Subtitle 2">
            <a:extLst>
              <a:ext uri="{FF2B5EF4-FFF2-40B4-BE49-F238E27FC236}">
                <a16:creationId xmlns:a16="http://schemas.microsoft.com/office/drawing/2014/main" id="{4440F73F-19D4-A341-899E-808941718932}"/>
              </a:ext>
            </a:extLst>
          </p:cNvPr>
          <p:cNvSpPr>
            <a:spLocks noGrp="1"/>
          </p:cNvSpPr>
          <p:nvPr>
            <p:ph type="subTitle" idx="1"/>
          </p:nvPr>
        </p:nvSpPr>
        <p:spPr/>
        <p:txBody>
          <a:bodyPr/>
          <a:lstStyle/>
          <a:p>
            <a:r>
              <a:rPr lang="en-US" dirty="0">
                <a:solidFill>
                  <a:schemeClr val="bg1"/>
                </a:solidFill>
                <a:latin typeface="Arial" panose="020B0604020202020204" pitchFamily="34" charset="0"/>
                <a:cs typeface="Arial" panose="020B0604020202020204" pitchFamily="34" charset="0"/>
              </a:rPr>
              <a:t>Contact Information</a:t>
            </a:r>
          </a:p>
          <a:p>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Daniel.ice@pima.gov</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520-724-6493</a:t>
            </a:r>
          </a:p>
        </p:txBody>
      </p:sp>
    </p:spTree>
    <p:extLst>
      <p:ext uri="{BB962C8B-B14F-4D97-AF65-F5344CB8AC3E}">
        <p14:creationId xmlns:p14="http://schemas.microsoft.com/office/powerpoint/2010/main" val="2231588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D4B87B6C-4067-4CAC-EB7C-464EA0E430E0}"/>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7DD5E163-85BB-0B46-AB39-395BAFECBBA5}"/>
              </a:ext>
            </a:extLst>
          </p:cNvPr>
          <p:cNvSpPr>
            <a:spLocks noGrp="1"/>
          </p:cNvSpPr>
          <p:nvPr>
            <p:ph type="ctrTitle"/>
          </p:nvPr>
        </p:nvSpPr>
        <p:spPr>
          <a:xfrm>
            <a:off x="657412" y="542646"/>
            <a:ext cx="10673976" cy="2182625"/>
          </a:xfrm>
        </p:spPr>
        <p:txBody>
          <a:bodyPr anchor="ctr"/>
          <a:lstStyle/>
          <a:p>
            <a:r>
              <a:rPr lang="en-US" b="1" dirty="0">
                <a:solidFill>
                  <a:srgbClr val="0077C8"/>
                </a:solidFill>
                <a:latin typeface="Arial" panose="020B0604020202020204" pitchFamily="34" charset="0"/>
                <a:cs typeface="Arial" panose="020B0604020202020204" pitchFamily="34" charset="0"/>
              </a:rPr>
              <a:t>Building Code Amendments</a:t>
            </a:r>
          </a:p>
        </p:txBody>
      </p:sp>
      <p:sp>
        <p:nvSpPr>
          <p:cNvPr id="3" name="Subtitle 2">
            <a:extLst>
              <a:ext uri="{FF2B5EF4-FFF2-40B4-BE49-F238E27FC236}">
                <a16:creationId xmlns:a16="http://schemas.microsoft.com/office/drawing/2014/main" id="{4440F73F-19D4-A341-899E-808941718932}"/>
              </a:ext>
            </a:extLst>
          </p:cNvPr>
          <p:cNvSpPr>
            <a:spLocks noGrp="1"/>
          </p:cNvSpPr>
          <p:nvPr>
            <p:ph type="subTitle" idx="1"/>
          </p:nvPr>
        </p:nvSpPr>
        <p:spPr>
          <a:xfrm>
            <a:off x="1780643" y="3197350"/>
            <a:ext cx="8630713" cy="2307156"/>
          </a:xfrm>
        </p:spPr>
        <p:txBody>
          <a:bodyPr>
            <a:normAutofit/>
          </a:bodyPr>
          <a:lstStyle/>
          <a:p>
            <a:r>
              <a:rPr lang="en-US" dirty="0">
                <a:solidFill>
                  <a:srgbClr val="0077C8"/>
                </a:solidFill>
                <a:latin typeface="Arial" panose="020B0604020202020204" pitchFamily="34" charset="0"/>
                <a:cs typeface="Arial" panose="020B0604020202020204" pitchFamily="34" charset="0"/>
              </a:rPr>
              <a:t>Located at: </a:t>
            </a:r>
            <a:r>
              <a:rPr lang="en-US" u="sng" dirty="0">
                <a:solidFill>
                  <a:srgbClr val="0000FF"/>
                </a:solidFill>
                <a:effectLst/>
                <a:latin typeface="Times New Roman" panose="02020603050405020304" pitchFamily="18" charset="0"/>
                <a:ea typeface="Aptos" panose="020B0004020202020204" pitchFamily="34" charset="0"/>
                <a:hlinkClick r:id="rId3"/>
              </a:rPr>
              <a:t>www.pima.gov/developmentservices</a:t>
            </a:r>
            <a:endParaRPr lang="en-US" u="sng" dirty="0">
              <a:solidFill>
                <a:srgbClr val="0000FF"/>
              </a:solidFill>
              <a:effectLst/>
              <a:latin typeface="Times New Roman" panose="02020603050405020304" pitchFamily="18" charset="0"/>
              <a:ea typeface="Aptos" panose="020B0004020202020204" pitchFamily="34" charset="0"/>
            </a:endParaRPr>
          </a:p>
          <a:p>
            <a:r>
              <a:rPr lang="en-US" dirty="0">
                <a:solidFill>
                  <a:srgbClr val="0E2FBA"/>
                </a:solidFill>
                <a:latin typeface="Times New Roman" panose="02020603050405020304" pitchFamily="18" charset="0"/>
                <a:cs typeface="Arial" panose="020B0604020202020204" pitchFamily="34" charset="0"/>
              </a:rPr>
              <a:t>After the page opens, scroll halfway down the page and select “Building Resources”</a:t>
            </a:r>
          </a:p>
          <a:p>
            <a:r>
              <a:rPr lang="en-US" dirty="0">
                <a:solidFill>
                  <a:srgbClr val="0E2FBA"/>
                </a:solidFill>
                <a:latin typeface="Times New Roman" panose="02020603050405020304" pitchFamily="18" charset="0"/>
                <a:cs typeface="Arial" panose="020B0604020202020204" pitchFamily="34" charset="0"/>
              </a:rPr>
              <a:t>After the page opens scroll to the bottom of the page to see all the building code amendments</a:t>
            </a:r>
          </a:p>
          <a:p>
            <a:endParaRPr lang="en-US" dirty="0">
              <a:solidFill>
                <a:srgbClr val="0077C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623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a white object&#10;&#10;Description automatically generated with medium confidence">
            <a:extLst>
              <a:ext uri="{FF2B5EF4-FFF2-40B4-BE49-F238E27FC236}">
                <a16:creationId xmlns:a16="http://schemas.microsoft.com/office/drawing/2014/main" id="{57056DB6-3B7C-0EB8-8EC9-28C12C966092}"/>
              </a:ext>
            </a:extLst>
          </p:cNvPr>
          <p:cNvPicPr>
            <a:picLocks noChangeAspect="1"/>
          </p:cNvPicPr>
          <p:nvPr/>
        </p:nvPicPr>
        <p:blipFill>
          <a:blip r:embed="rId2"/>
          <a:stretch>
            <a:fillRect/>
          </a:stretch>
        </p:blipFill>
        <p:spPr>
          <a:xfrm>
            <a:off x="-43640" y="17342"/>
            <a:ext cx="12192000" cy="6858000"/>
          </a:xfrm>
          <a:prstGeom prst="rect">
            <a:avLst/>
          </a:prstGeom>
        </p:spPr>
      </p:pic>
      <p:sp>
        <p:nvSpPr>
          <p:cNvPr id="2" name="Title 1">
            <a:extLst>
              <a:ext uri="{FF2B5EF4-FFF2-40B4-BE49-F238E27FC236}">
                <a16:creationId xmlns:a16="http://schemas.microsoft.com/office/drawing/2014/main" id="{7DD5E163-85BB-0B46-AB39-395BAFECBBA5}"/>
              </a:ext>
            </a:extLst>
          </p:cNvPr>
          <p:cNvSpPr>
            <a:spLocks noGrp="1"/>
          </p:cNvSpPr>
          <p:nvPr>
            <p:ph type="ctrTitle"/>
          </p:nvPr>
        </p:nvSpPr>
        <p:spPr>
          <a:xfrm>
            <a:off x="572003" y="408013"/>
            <a:ext cx="10960715" cy="1575024"/>
          </a:xfrm>
        </p:spPr>
        <p:txBody>
          <a:bodyPr anchor="ctr">
            <a:normAutofit/>
          </a:bodyPr>
          <a:lstStyle/>
          <a:p>
            <a:r>
              <a:rPr lang="en-US" sz="4400" b="1" dirty="0">
                <a:solidFill>
                  <a:schemeClr val="bg1"/>
                </a:solidFill>
                <a:latin typeface="Arial" panose="020B0604020202020204" pitchFamily="34" charset="0"/>
                <a:cs typeface="Arial" panose="020B0604020202020204" pitchFamily="34" charset="0"/>
              </a:rPr>
              <a:t>Building Code Amendments</a:t>
            </a:r>
          </a:p>
        </p:txBody>
      </p:sp>
      <p:pic>
        <p:nvPicPr>
          <p:cNvPr id="8" name="Picture 7">
            <a:extLst>
              <a:ext uri="{FF2B5EF4-FFF2-40B4-BE49-F238E27FC236}">
                <a16:creationId xmlns:a16="http://schemas.microsoft.com/office/drawing/2014/main" id="{A23968D8-5188-93ED-B4EE-AAE41399E4C1}"/>
              </a:ext>
            </a:extLst>
          </p:cNvPr>
          <p:cNvPicPr>
            <a:picLocks noChangeAspect="1"/>
          </p:cNvPicPr>
          <p:nvPr/>
        </p:nvPicPr>
        <p:blipFill>
          <a:blip r:embed="rId3"/>
          <a:stretch>
            <a:fillRect/>
          </a:stretch>
        </p:blipFill>
        <p:spPr>
          <a:xfrm>
            <a:off x="3776081" y="1840230"/>
            <a:ext cx="4967869" cy="2627238"/>
          </a:xfrm>
          <a:prstGeom prst="rect">
            <a:avLst/>
          </a:prstGeom>
        </p:spPr>
      </p:pic>
      <p:pic>
        <p:nvPicPr>
          <p:cNvPr id="10" name="Picture 9">
            <a:extLst>
              <a:ext uri="{FF2B5EF4-FFF2-40B4-BE49-F238E27FC236}">
                <a16:creationId xmlns:a16="http://schemas.microsoft.com/office/drawing/2014/main" id="{2DD3164E-9766-6B73-6C2A-5F52E96A7772}"/>
              </a:ext>
            </a:extLst>
          </p:cNvPr>
          <p:cNvPicPr>
            <a:picLocks noChangeAspect="1"/>
          </p:cNvPicPr>
          <p:nvPr/>
        </p:nvPicPr>
        <p:blipFill>
          <a:blip r:embed="rId4"/>
          <a:stretch>
            <a:fillRect/>
          </a:stretch>
        </p:blipFill>
        <p:spPr>
          <a:xfrm>
            <a:off x="642836" y="4874963"/>
            <a:ext cx="10819048" cy="1085714"/>
          </a:xfrm>
          <a:prstGeom prst="rect">
            <a:avLst/>
          </a:prstGeom>
        </p:spPr>
      </p:pic>
    </p:spTree>
    <p:extLst>
      <p:ext uri="{BB962C8B-B14F-4D97-AF65-F5344CB8AC3E}">
        <p14:creationId xmlns:p14="http://schemas.microsoft.com/office/powerpoint/2010/main" val="44926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9F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35F5A-6258-B14F-C791-246DC53427A5}"/>
              </a:ext>
            </a:extLst>
          </p:cNvPr>
          <p:cNvSpPr>
            <a:spLocks noGrp="1"/>
          </p:cNvSpPr>
          <p:nvPr>
            <p:ph type="body" sz="quarter" idx="11"/>
          </p:nvPr>
        </p:nvSpPr>
        <p:spPr>
          <a:xfrm>
            <a:off x="1873915" y="757294"/>
            <a:ext cx="8444170" cy="617529"/>
          </a:xfrm>
        </p:spPr>
        <p:txBody>
          <a:bodyPr/>
          <a:lstStyle/>
          <a:p>
            <a:r>
              <a:rPr lang="en-US" dirty="0"/>
              <a:t>Agenda</a:t>
            </a:r>
          </a:p>
        </p:txBody>
      </p:sp>
      <p:sp>
        <p:nvSpPr>
          <p:cNvPr id="4" name="Text Placeholder 3">
            <a:extLst>
              <a:ext uri="{FF2B5EF4-FFF2-40B4-BE49-F238E27FC236}">
                <a16:creationId xmlns:a16="http://schemas.microsoft.com/office/drawing/2014/main" id="{B18174A1-BAC5-B42F-B6BB-CBCFAE53F179}"/>
              </a:ext>
            </a:extLst>
          </p:cNvPr>
          <p:cNvSpPr>
            <a:spLocks noGrp="1"/>
          </p:cNvSpPr>
          <p:nvPr>
            <p:ph type="body" sz="quarter" idx="13"/>
          </p:nvPr>
        </p:nvSpPr>
        <p:spPr>
          <a:xfrm>
            <a:off x="2094447" y="1412689"/>
            <a:ext cx="6435298" cy="4688017"/>
          </a:xfrm>
        </p:spPr>
        <p:txBody>
          <a:bodyPr lIns="91440" tIns="45720" rIns="91440" bIns="45720" anchor="t"/>
          <a:lstStyle/>
          <a:p>
            <a:r>
              <a:rPr lang="en-US" dirty="0">
                <a:solidFill>
                  <a:schemeClr val="accent5">
                    <a:lumMod val="10000"/>
                  </a:schemeClr>
                </a:solidFill>
                <a:latin typeface="Lato"/>
                <a:ea typeface="Lato"/>
                <a:cs typeface="Lato"/>
              </a:rPr>
              <a:t>City of Tucson</a:t>
            </a:r>
          </a:p>
          <a:p>
            <a:pPr lvl="1"/>
            <a:r>
              <a:rPr lang="en-US" sz="1800" dirty="0">
                <a:solidFill>
                  <a:schemeClr val="accent5">
                    <a:lumMod val="10000"/>
                  </a:schemeClr>
                </a:solidFill>
                <a:latin typeface="Lato"/>
                <a:ea typeface="Lato"/>
                <a:cs typeface="Lato"/>
              </a:rPr>
              <a:t>Adoption process and timeline</a:t>
            </a:r>
          </a:p>
          <a:p>
            <a:pPr lvl="1"/>
            <a:r>
              <a:rPr lang="en-US" sz="1800" dirty="0">
                <a:solidFill>
                  <a:schemeClr val="accent5">
                    <a:lumMod val="10000"/>
                  </a:schemeClr>
                </a:solidFill>
                <a:latin typeface="Lato"/>
                <a:ea typeface="Lato"/>
                <a:cs typeface="Lato"/>
              </a:rPr>
              <a:t>Key plumbing code changes</a:t>
            </a:r>
          </a:p>
          <a:p>
            <a:r>
              <a:rPr lang="en-US" dirty="0">
                <a:solidFill>
                  <a:schemeClr val="accent5">
                    <a:lumMod val="10000"/>
                  </a:schemeClr>
                </a:solidFill>
                <a:latin typeface="Lato"/>
                <a:ea typeface="Lato"/>
                <a:cs typeface="Lato"/>
              </a:rPr>
              <a:t>Pima County</a:t>
            </a:r>
          </a:p>
          <a:p>
            <a:pPr lvl="1"/>
            <a:r>
              <a:rPr lang="en-US" sz="1800" dirty="0">
                <a:solidFill>
                  <a:schemeClr val="accent5">
                    <a:lumMod val="10000"/>
                  </a:schemeClr>
                </a:solidFill>
                <a:latin typeface="Lato"/>
                <a:ea typeface="Lato"/>
                <a:cs typeface="Lato"/>
              </a:rPr>
              <a:t>Regional amendments and resources</a:t>
            </a:r>
          </a:p>
          <a:p>
            <a:pPr lvl="1"/>
            <a:r>
              <a:rPr lang="en-US" sz="1800" dirty="0">
                <a:solidFill>
                  <a:schemeClr val="accent5">
                    <a:lumMod val="10000"/>
                  </a:schemeClr>
                </a:solidFill>
                <a:latin typeface="Lato"/>
                <a:ea typeface="Lato"/>
                <a:cs typeface="Lato"/>
              </a:rPr>
              <a:t>Key electrical code changes</a:t>
            </a:r>
          </a:p>
          <a:p>
            <a:r>
              <a:rPr lang="en-US" dirty="0">
                <a:solidFill>
                  <a:schemeClr val="accent5">
                    <a:lumMod val="10000"/>
                  </a:schemeClr>
                </a:solidFill>
                <a:latin typeface="Lato"/>
                <a:ea typeface="Lato"/>
                <a:cs typeface="Lato"/>
              </a:rPr>
              <a:t>Oro Valley</a:t>
            </a:r>
          </a:p>
          <a:p>
            <a:pPr lvl="1"/>
            <a:r>
              <a:rPr lang="en-US" sz="1800" dirty="0">
                <a:solidFill>
                  <a:schemeClr val="accent5">
                    <a:lumMod val="10000"/>
                  </a:schemeClr>
                </a:solidFill>
                <a:latin typeface="Lato"/>
                <a:ea typeface="Lato"/>
                <a:cs typeface="Lato"/>
              </a:rPr>
              <a:t>Amendments and resources</a:t>
            </a:r>
          </a:p>
          <a:p>
            <a:pPr lvl="1"/>
            <a:r>
              <a:rPr lang="en-US" sz="1800" dirty="0">
                <a:solidFill>
                  <a:schemeClr val="accent5">
                    <a:lumMod val="10000"/>
                  </a:schemeClr>
                </a:solidFill>
                <a:latin typeface="Lato"/>
                <a:ea typeface="Lato"/>
                <a:cs typeface="Lato"/>
              </a:rPr>
              <a:t>New to Oro Valley</a:t>
            </a:r>
          </a:p>
          <a:p>
            <a:r>
              <a:rPr lang="en-US" dirty="0">
                <a:solidFill>
                  <a:schemeClr val="accent5">
                    <a:lumMod val="10000"/>
                  </a:schemeClr>
                </a:solidFill>
                <a:latin typeface="Lato"/>
                <a:ea typeface="Lato"/>
                <a:cs typeface="Lato"/>
              </a:rPr>
              <a:t>Sahuarita</a:t>
            </a:r>
          </a:p>
          <a:p>
            <a:pPr lvl="1"/>
            <a:r>
              <a:rPr lang="en-US" sz="1800" dirty="0">
                <a:solidFill>
                  <a:schemeClr val="accent5">
                    <a:lumMod val="10000"/>
                  </a:schemeClr>
                </a:solidFill>
                <a:latin typeface="Lato"/>
                <a:ea typeface="Lato"/>
                <a:cs typeface="Lato"/>
              </a:rPr>
              <a:t>Resources and process</a:t>
            </a:r>
          </a:p>
          <a:p>
            <a:pPr lvl="1"/>
            <a:r>
              <a:rPr lang="en-US" sz="1800" dirty="0">
                <a:solidFill>
                  <a:schemeClr val="accent5">
                    <a:lumMod val="10000"/>
                  </a:schemeClr>
                </a:solidFill>
                <a:latin typeface="Lato"/>
                <a:ea typeface="Lato"/>
                <a:cs typeface="Lato"/>
              </a:rPr>
              <a:t>Additional key code changes</a:t>
            </a:r>
            <a:endParaRPr lang="en-US" dirty="0">
              <a:solidFill>
                <a:schemeClr val="accent5">
                  <a:lumMod val="10000"/>
                </a:schemeClr>
              </a:solidFill>
            </a:endParaRPr>
          </a:p>
        </p:txBody>
      </p:sp>
    </p:spTree>
    <p:extLst>
      <p:ext uri="{BB962C8B-B14F-4D97-AF65-F5344CB8AC3E}">
        <p14:creationId xmlns:p14="http://schemas.microsoft.com/office/powerpoint/2010/main" val="2540509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3F1E1878-247B-F89E-07BC-A6BBEB82CF7B}"/>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7DD5E163-85BB-0B46-AB39-395BAFECBBA5}"/>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Work Exempt from Permits</a:t>
            </a:r>
          </a:p>
        </p:txBody>
      </p:sp>
      <p:sp>
        <p:nvSpPr>
          <p:cNvPr id="3" name="Subtitle 2">
            <a:extLst>
              <a:ext uri="{FF2B5EF4-FFF2-40B4-BE49-F238E27FC236}">
                <a16:creationId xmlns:a16="http://schemas.microsoft.com/office/drawing/2014/main" id="{4440F73F-19D4-A341-899E-808941718932}"/>
              </a:ext>
            </a:extLst>
          </p:cNvPr>
          <p:cNvSpPr>
            <a:spLocks noGrp="1"/>
          </p:cNvSpPr>
          <p:nvPr>
            <p:ph type="subTitle" idx="1"/>
          </p:nvPr>
        </p:nvSpPr>
        <p:spPr>
          <a:xfrm>
            <a:off x="1900106" y="1963560"/>
            <a:ext cx="8955773" cy="4050301"/>
          </a:xfrm>
        </p:spPr>
        <p:txBody>
          <a:bodyPr>
            <a:normAutofit lnSpcReduction="10000"/>
          </a:bodyPr>
          <a:lstStyle/>
          <a:p>
            <a:pPr marL="285750" indent="-285750" algn="l">
              <a:buFont typeface="Arial" panose="020B0604020202020204" pitchFamily="34" charset="0"/>
              <a:buChar char="•"/>
            </a:pPr>
            <a:r>
              <a:rPr lang="en-US" sz="2000" dirty="0">
                <a:solidFill>
                  <a:srgbClr val="0E2FBA"/>
                </a:solidFill>
                <a:effectLst/>
                <a:latin typeface="Times New Roman" panose="02020603050405020304" pitchFamily="18" charset="0"/>
                <a:ea typeface="Times New Roman" panose="02020603050405020304" pitchFamily="18" charset="0"/>
              </a:rPr>
              <a:t>Residential window and door replacements in buildings legally permitted. Existing safety glazed windows shall be replaced with safety glazed windows. Existing emergency escape and rescue windows shall be same size or larger as window being replaced. Historic buildings must complete an historic review and approval prior to window installation</a:t>
            </a:r>
          </a:p>
          <a:p>
            <a:pPr marL="285750" indent="-285750" algn="l">
              <a:buFont typeface="Arial" panose="020B0604020202020204" pitchFamily="34" charset="0"/>
              <a:buChar char="•"/>
            </a:pPr>
            <a:r>
              <a:rPr lang="en-US" sz="2000" dirty="0">
                <a:solidFill>
                  <a:srgbClr val="0E2FBA"/>
                </a:solidFill>
                <a:effectLst/>
                <a:latin typeface="Times New Roman" panose="02020603050405020304" pitchFamily="18" charset="0"/>
                <a:ea typeface="Times New Roman" panose="02020603050405020304" pitchFamily="18" charset="0"/>
              </a:rPr>
              <a:t>Repair or replacement of fixed motors and transformers of the same type and rating in the same location.</a:t>
            </a:r>
          </a:p>
          <a:p>
            <a:pPr marL="285750" indent="-285750" algn="l">
              <a:buFont typeface="Arial" panose="020B0604020202020204" pitchFamily="34" charset="0"/>
              <a:buChar char="•"/>
            </a:pPr>
            <a:r>
              <a:rPr lang="en-US" sz="2000" dirty="0">
                <a:solidFill>
                  <a:srgbClr val="0E2FBA"/>
                </a:solidFill>
                <a:effectLst/>
                <a:latin typeface="Times New Roman" panose="02020603050405020304" pitchFamily="18" charset="0"/>
                <a:ea typeface="Times New Roman" panose="02020603050405020304" pitchFamily="18" charset="0"/>
              </a:rPr>
              <a:t>Repair or replacement of current-carrying parts of any switch, contactor, control device, or overcurrent device of the required capacity in the same location.</a:t>
            </a:r>
          </a:p>
          <a:p>
            <a:pPr marL="285750" indent="-285750" algn="l">
              <a:buFont typeface="Arial" panose="020B0604020202020204" pitchFamily="34" charset="0"/>
              <a:buChar char="•"/>
            </a:pPr>
            <a:r>
              <a:rPr lang="en-US" sz="2000" dirty="0">
                <a:solidFill>
                  <a:srgbClr val="0E2FBA"/>
                </a:solidFill>
                <a:effectLst/>
                <a:latin typeface="Times New Roman" panose="02020603050405020304" pitchFamily="18" charset="0"/>
                <a:ea typeface="Times New Roman" panose="02020603050405020304" pitchFamily="18" charset="0"/>
              </a:rPr>
              <a:t>Electrical wiring, devices, appliances, apparatus or equipment operating at less than 25 volts and not capable of supplying more than 50 volt-amps of energy.</a:t>
            </a:r>
          </a:p>
          <a:p>
            <a:pPr marL="285750" indent="-285750" algn="l">
              <a:buFont typeface="Arial" panose="020B0604020202020204" pitchFamily="34" charset="0"/>
              <a:buChar char="•"/>
            </a:pPr>
            <a:r>
              <a:rPr lang="en-US" sz="2000" dirty="0">
                <a:solidFill>
                  <a:srgbClr val="0E2FBA"/>
                </a:solidFill>
                <a:effectLst/>
                <a:latin typeface="Times New Roman" panose="02020603050405020304" pitchFamily="18" charset="0"/>
                <a:ea typeface="Times New Roman" panose="02020603050405020304" pitchFamily="18" charset="0"/>
              </a:rPr>
              <a:t>Replacement of evaporative coolers with like coolers</a:t>
            </a:r>
          </a:p>
          <a:p>
            <a:pPr marL="285750" indent="-285750" algn="l">
              <a:buFont typeface="Arial" panose="020B0604020202020204" pitchFamily="34" charset="0"/>
              <a:buChar char="•"/>
            </a:pPr>
            <a:r>
              <a:rPr lang="en-US" sz="2000" dirty="0">
                <a:solidFill>
                  <a:srgbClr val="0E2FBA"/>
                </a:solidFill>
                <a:latin typeface="Times New Roman" panose="02020603050405020304" pitchFamily="18" charset="0"/>
                <a:cs typeface="Arial" panose="020B0604020202020204" pitchFamily="34" charset="0"/>
              </a:rPr>
              <a:t>Agricultural Buildings</a:t>
            </a:r>
            <a:endParaRPr lang="en-US" sz="2000" dirty="0">
              <a:solidFill>
                <a:srgbClr val="0E2FB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14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EA8A-DA10-31F8-7A7A-47409F186085}"/>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A6BCC54F-0AC5-44D3-D3B8-C30A45E82CCA}"/>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034CE7C7-5B99-86E1-40B8-E251DCFBE1A5}"/>
              </a:ext>
            </a:extLst>
          </p:cNvPr>
          <p:cNvSpPr>
            <a:spLocks noGrp="1"/>
          </p:cNvSpPr>
          <p:nvPr>
            <p:ph type="ctrTitle"/>
          </p:nvPr>
        </p:nvSpPr>
        <p:spPr>
          <a:xfrm>
            <a:off x="572003" y="644512"/>
            <a:ext cx="10960715" cy="1575024"/>
          </a:xfrm>
        </p:spPr>
        <p:txBody>
          <a:bodyPr anchor="ctr">
            <a:normAutofit fontScale="90000"/>
          </a:bodyPr>
          <a:lstStyle/>
          <a:p>
            <a:r>
              <a:rPr lang="en-US" sz="4400" b="1" dirty="0">
                <a:solidFill>
                  <a:srgbClr val="0077C8"/>
                </a:solidFill>
                <a:latin typeface="Arial" panose="020B0604020202020204" pitchFamily="34" charset="0"/>
                <a:cs typeface="Arial" panose="020B0604020202020204" pitchFamily="34" charset="0"/>
              </a:rPr>
              <a:t>IPC Table 604.4 Maximum Flow Rates and Consumption for Plumbing Fixture Fittings</a:t>
            </a:r>
          </a:p>
        </p:txBody>
      </p:sp>
      <p:graphicFrame>
        <p:nvGraphicFramePr>
          <p:cNvPr id="5" name="Table 4">
            <a:extLst>
              <a:ext uri="{FF2B5EF4-FFF2-40B4-BE49-F238E27FC236}">
                <a16:creationId xmlns:a16="http://schemas.microsoft.com/office/drawing/2014/main" id="{72DD7865-80DF-EB14-5FFC-3DEB63F1CD0E}"/>
              </a:ext>
            </a:extLst>
          </p:cNvPr>
          <p:cNvGraphicFramePr>
            <a:graphicFrameLocks noGrp="1"/>
          </p:cNvGraphicFramePr>
          <p:nvPr>
            <p:extLst>
              <p:ext uri="{D42A27DB-BD31-4B8C-83A1-F6EECF244321}">
                <p14:modId xmlns:p14="http://schemas.microsoft.com/office/powerpoint/2010/main" val="705126137"/>
              </p:ext>
            </p:extLst>
          </p:nvPr>
        </p:nvGraphicFramePr>
        <p:xfrm>
          <a:off x="2365433" y="2551876"/>
          <a:ext cx="7829550" cy="2173736"/>
        </p:xfrm>
        <a:graphic>
          <a:graphicData uri="http://schemas.openxmlformats.org/drawingml/2006/table">
            <a:tbl>
              <a:tblPr firstRow="1" firstCol="1" bandRow="1"/>
              <a:tblGrid>
                <a:gridCol w="3876652">
                  <a:extLst>
                    <a:ext uri="{9D8B030D-6E8A-4147-A177-3AD203B41FA5}">
                      <a16:colId xmlns:a16="http://schemas.microsoft.com/office/drawing/2014/main" val="470702470"/>
                    </a:ext>
                  </a:extLst>
                </a:gridCol>
                <a:gridCol w="3952898">
                  <a:extLst>
                    <a:ext uri="{9D8B030D-6E8A-4147-A177-3AD203B41FA5}">
                      <a16:colId xmlns:a16="http://schemas.microsoft.com/office/drawing/2014/main" val="2809456949"/>
                    </a:ext>
                  </a:extLst>
                </a:gridCol>
              </a:tblGrid>
              <a:tr h="106680">
                <a:tc>
                  <a:txBody>
                    <a:bodyPr/>
                    <a:lstStyle/>
                    <a:p>
                      <a:pPr marL="0" marR="0">
                        <a:lnSpc>
                          <a:spcPct val="106000"/>
                        </a:lnSpc>
                      </a:pPr>
                      <a:r>
                        <a:rPr lang="en-US" sz="1800" b="1" kern="100" dirty="0">
                          <a:solidFill>
                            <a:srgbClr val="0E2FBA"/>
                          </a:solidFill>
                          <a:effectLst/>
                          <a:latin typeface="Times New Roman" panose="02020603050405020304" pitchFamily="18" charset="0"/>
                          <a:ea typeface="Calibri" panose="020F0502020204030204" pitchFamily="34" charset="0"/>
                        </a:rPr>
                        <a:t>Plumbing Fixture or Fixture Fitting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b="1" kern="100" dirty="0">
                          <a:solidFill>
                            <a:srgbClr val="0E2FBA"/>
                          </a:solidFill>
                          <a:effectLst/>
                          <a:latin typeface="Times New Roman" panose="02020603050405020304" pitchFamily="18" charset="0"/>
                          <a:ea typeface="Calibri" panose="020F0502020204030204" pitchFamily="34" charset="0"/>
                        </a:rPr>
                        <a:t>Maximum Flow Rate or Quantity (b)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2965543"/>
                  </a:ext>
                </a:extLst>
              </a:tr>
              <a:tr h="102235">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Lavatory, private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1.5 gpm at 60 psi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181089040"/>
                  </a:ext>
                </a:extLst>
              </a:tr>
              <a:tr h="102235">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Lavatory, public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0.25 gallon per metering cycle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807691806"/>
                  </a:ext>
                </a:extLst>
              </a:tr>
              <a:tr h="102235">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Lavatory, public (other than metering)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0.5 </a:t>
                      </a:r>
                      <a:r>
                        <a:rPr lang="en-US" sz="1800" kern="100" dirty="0" err="1">
                          <a:solidFill>
                            <a:srgbClr val="0E2FBA"/>
                          </a:solidFill>
                          <a:effectLst/>
                          <a:latin typeface="Times New Roman" panose="02020603050405020304" pitchFamily="18" charset="0"/>
                          <a:ea typeface="Calibri" panose="020F0502020204030204" pitchFamily="34" charset="0"/>
                        </a:rPr>
                        <a:t>gpm</a:t>
                      </a:r>
                      <a:r>
                        <a:rPr lang="en-US" sz="1800" kern="100" dirty="0">
                          <a:solidFill>
                            <a:srgbClr val="0E2FBA"/>
                          </a:solidFill>
                          <a:effectLst/>
                          <a:latin typeface="Times New Roman" panose="02020603050405020304" pitchFamily="18" charset="0"/>
                          <a:ea typeface="Calibri" panose="020F0502020204030204" pitchFamily="34" charset="0"/>
                        </a:rPr>
                        <a:t> at 60 psi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78610485"/>
                  </a:ext>
                </a:extLst>
              </a:tr>
              <a:tr h="153193">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Showerheads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2.0 </a:t>
                      </a:r>
                      <a:r>
                        <a:rPr lang="en-US" sz="1800" kern="100" dirty="0" err="1">
                          <a:solidFill>
                            <a:srgbClr val="0E2FBA"/>
                          </a:solidFill>
                          <a:effectLst/>
                          <a:latin typeface="Times New Roman" panose="02020603050405020304" pitchFamily="18" charset="0"/>
                          <a:ea typeface="Calibri" panose="020F0502020204030204" pitchFamily="34" charset="0"/>
                        </a:rPr>
                        <a:t>gpm</a:t>
                      </a:r>
                      <a:r>
                        <a:rPr lang="en-US" sz="1800" kern="100" dirty="0">
                          <a:solidFill>
                            <a:srgbClr val="0E2FBA"/>
                          </a:solidFill>
                          <a:effectLst/>
                          <a:latin typeface="Times New Roman" panose="02020603050405020304" pitchFamily="18" charset="0"/>
                          <a:ea typeface="Calibri" panose="020F0502020204030204" pitchFamily="34" charset="0"/>
                        </a:rPr>
                        <a:t> at 80 psi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017040033"/>
                  </a:ext>
                </a:extLst>
              </a:tr>
              <a:tr h="102235">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Sink faucet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1.8 gpm at 80 psi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935527943"/>
                  </a:ext>
                </a:extLst>
              </a:tr>
              <a:tr h="102235">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Flushing Urinals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0.5 gallons/flush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076854550"/>
                  </a:ext>
                </a:extLst>
              </a:tr>
              <a:tr h="102235">
                <a:tc>
                  <a:txBody>
                    <a:bodyPr/>
                    <a:lstStyle/>
                    <a:p>
                      <a:pPr marL="0" marR="0">
                        <a:lnSpc>
                          <a:spcPct val="106000"/>
                        </a:lnSpc>
                      </a:pPr>
                      <a:r>
                        <a:rPr lang="en-US" sz="1800" kern="100">
                          <a:solidFill>
                            <a:srgbClr val="0E2FBA"/>
                          </a:solidFill>
                          <a:effectLst/>
                          <a:latin typeface="Times New Roman" panose="02020603050405020304" pitchFamily="18" charset="0"/>
                          <a:ea typeface="Calibri" panose="020F0502020204030204" pitchFamily="34" charset="0"/>
                        </a:rPr>
                        <a:t>Water Closet </a:t>
                      </a:r>
                      <a:endParaRPr lang="en-US" sz="1800" kern="10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06000"/>
                        </a:lnSpc>
                      </a:pPr>
                      <a:r>
                        <a:rPr lang="en-US" sz="1800" kern="100" dirty="0">
                          <a:solidFill>
                            <a:srgbClr val="0E2FBA"/>
                          </a:solidFill>
                          <a:effectLst/>
                          <a:latin typeface="Times New Roman" panose="02020603050405020304" pitchFamily="18" charset="0"/>
                          <a:ea typeface="Calibri" panose="020F0502020204030204" pitchFamily="34" charset="0"/>
                        </a:rPr>
                        <a:t>1.28 gallons/flush </a:t>
                      </a:r>
                      <a:endParaRPr lang="en-US" sz="1800" kern="100" dirty="0">
                        <a:solidFill>
                          <a:srgbClr val="0E2FBA"/>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027977225"/>
                  </a:ext>
                </a:extLst>
              </a:tr>
            </a:tbl>
          </a:graphicData>
        </a:graphic>
      </p:graphicFrame>
    </p:spTree>
    <p:extLst>
      <p:ext uri="{BB962C8B-B14F-4D97-AF65-F5344CB8AC3E}">
        <p14:creationId xmlns:p14="http://schemas.microsoft.com/office/powerpoint/2010/main" val="40596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6741D-C133-897F-732B-D204EDAB6726}"/>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304DF7FF-EE8C-BCD5-7131-5367E40214FF}"/>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AE979071-75E7-454E-1AB8-8D3FC391ADA5}"/>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Amendment Differences with COT’s</a:t>
            </a:r>
          </a:p>
        </p:txBody>
      </p:sp>
      <p:sp>
        <p:nvSpPr>
          <p:cNvPr id="3" name="Subtitle 2">
            <a:extLst>
              <a:ext uri="{FF2B5EF4-FFF2-40B4-BE49-F238E27FC236}">
                <a16:creationId xmlns:a16="http://schemas.microsoft.com/office/drawing/2014/main" id="{F34E928B-5556-1BAA-3EC4-2BFB0FAEBC45}"/>
              </a:ext>
            </a:extLst>
          </p:cNvPr>
          <p:cNvSpPr>
            <a:spLocks noGrp="1"/>
          </p:cNvSpPr>
          <p:nvPr>
            <p:ph type="subTitle" idx="1"/>
          </p:nvPr>
        </p:nvSpPr>
        <p:spPr>
          <a:xfrm>
            <a:off x="572003" y="2296070"/>
            <a:ext cx="10960715" cy="4050301"/>
          </a:xfrm>
        </p:spPr>
        <p:txBody>
          <a:bodyPr>
            <a:normAutofit/>
          </a:bodyPr>
          <a:lstStyle/>
          <a:p>
            <a:r>
              <a:rPr lang="en-US" dirty="0">
                <a:solidFill>
                  <a:srgbClr val="0E2FBA"/>
                </a:solidFill>
                <a:latin typeface="Arial" panose="020B0604020202020204" pitchFamily="34" charset="0"/>
                <a:cs typeface="Arial" panose="020B0604020202020204" pitchFamily="34" charset="0"/>
              </a:rPr>
              <a:t>COT works with Tucson Fire</a:t>
            </a:r>
          </a:p>
          <a:p>
            <a:r>
              <a:rPr lang="en-US" dirty="0">
                <a:solidFill>
                  <a:srgbClr val="0E2FBA"/>
                </a:solidFill>
                <a:latin typeface="Arial" panose="020B0604020202020204" pitchFamily="34" charset="0"/>
                <a:cs typeface="Arial" panose="020B0604020202020204" pitchFamily="34" charset="0"/>
              </a:rPr>
              <a:t>20+ fire districts in Unincorporated Pima County.</a:t>
            </a:r>
          </a:p>
          <a:p>
            <a:pPr lvl="1"/>
            <a:r>
              <a:rPr lang="en-US" sz="2400" dirty="0">
                <a:solidFill>
                  <a:srgbClr val="0E2FBA"/>
                </a:solidFill>
                <a:latin typeface="Arial" panose="020B0604020202020204" pitchFamily="34" charset="0"/>
                <a:cs typeface="Arial" panose="020B0604020202020204" pitchFamily="34" charset="0"/>
              </a:rPr>
              <a:t>Applicant’s responsibility to work directly with project locations fire district</a:t>
            </a:r>
          </a:p>
          <a:p>
            <a:pPr lvl="1"/>
            <a:endParaRPr lang="en-US" sz="2400" dirty="0">
              <a:solidFill>
                <a:srgbClr val="0E2FBA"/>
              </a:solidFill>
              <a:latin typeface="Arial" panose="020B0604020202020204" pitchFamily="34" charset="0"/>
              <a:cs typeface="Arial" panose="020B0604020202020204" pitchFamily="34" charset="0"/>
            </a:endParaRPr>
          </a:p>
          <a:p>
            <a:pPr marL="0" marR="0"/>
            <a:r>
              <a:rPr lang="en-US" sz="2000" b="1" dirty="0">
                <a:solidFill>
                  <a:srgbClr val="0E2FBA"/>
                </a:solidFill>
                <a:effectLst/>
                <a:latin typeface="Times New Roman" panose="02020603050405020304" pitchFamily="18" charset="0"/>
                <a:ea typeface="Times New Roman" panose="02020603050405020304" pitchFamily="18" charset="0"/>
              </a:rPr>
              <a:t>Section 101.4.5 Fire prevention.</a:t>
            </a:r>
            <a:r>
              <a:rPr lang="en-US" sz="2000" dirty="0">
                <a:solidFill>
                  <a:srgbClr val="0E2FBA"/>
                </a:solidFill>
                <a:effectLst/>
                <a:latin typeface="Times New Roman" panose="02020603050405020304" pitchFamily="18" charset="0"/>
                <a:ea typeface="Times New Roman" panose="02020603050405020304" pitchFamily="18" charset="0"/>
              </a:rPr>
              <a:t> REVISE section by DELETING the paragraph and REPLACING it with the following:</a:t>
            </a:r>
          </a:p>
          <a:p>
            <a:pPr marL="0" marR="0"/>
            <a:r>
              <a:rPr lang="en-US" sz="2000" dirty="0">
                <a:solidFill>
                  <a:srgbClr val="0E2FBA"/>
                </a:solidFill>
                <a:effectLst/>
                <a:latin typeface="Times New Roman" panose="02020603050405020304" pitchFamily="18" charset="0"/>
                <a:ea typeface="Times New Roman" panose="02020603050405020304" pitchFamily="18" charset="0"/>
              </a:rPr>
              <a:t>The provisions of the </a:t>
            </a:r>
            <a:r>
              <a:rPr lang="en-US" sz="2000" i="1" dirty="0">
                <a:solidFill>
                  <a:srgbClr val="0E2FBA"/>
                </a:solidFill>
                <a:effectLst/>
                <a:latin typeface="Times New Roman" panose="02020603050405020304" pitchFamily="18" charset="0"/>
                <a:ea typeface="Times New Roman" panose="02020603050405020304" pitchFamily="18" charset="0"/>
              </a:rPr>
              <a:t>International Fire Code</a:t>
            </a:r>
            <a:r>
              <a:rPr lang="en-US" sz="2000" dirty="0">
                <a:solidFill>
                  <a:srgbClr val="0E2FBA"/>
                </a:solidFill>
                <a:effectLst/>
                <a:latin typeface="Times New Roman" panose="02020603050405020304" pitchFamily="18" charset="0"/>
                <a:ea typeface="Times New Roman" panose="02020603050405020304" pitchFamily="18" charset="0"/>
              </a:rPr>
              <a:t> shall apply whenever referenced in this code or as deemed necessary by the Building Official.  Enforcement of the Fire Code shall, however, be relegated to the fire jurisdiction having authority or to the designated responding fire department.</a:t>
            </a:r>
          </a:p>
          <a:p>
            <a:pPr lvl="1"/>
            <a:endParaRPr lang="en-US" sz="2400" dirty="0">
              <a:solidFill>
                <a:srgbClr val="FF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000" dirty="0">
              <a:solidFill>
                <a:srgbClr val="FF0000"/>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923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F4E3A-7FA7-F394-09A1-BC950AEB0A4B}"/>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A235487E-1339-9F6E-2E55-7D3F07BC4418}"/>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7E2924B8-D57A-86BE-0029-40A904345CA4}"/>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Amendment Differences with COT’s</a:t>
            </a:r>
          </a:p>
        </p:txBody>
      </p:sp>
      <p:sp>
        <p:nvSpPr>
          <p:cNvPr id="3" name="Subtitle 2">
            <a:extLst>
              <a:ext uri="{FF2B5EF4-FFF2-40B4-BE49-F238E27FC236}">
                <a16:creationId xmlns:a16="http://schemas.microsoft.com/office/drawing/2014/main" id="{9E955FFB-3521-BA5E-0930-32CCF4A0D677}"/>
              </a:ext>
            </a:extLst>
          </p:cNvPr>
          <p:cNvSpPr>
            <a:spLocks noGrp="1"/>
          </p:cNvSpPr>
          <p:nvPr>
            <p:ph type="subTitle" idx="1"/>
          </p:nvPr>
        </p:nvSpPr>
        <p:spPr>
          <a:xfrm>
            <a:off x="572003" y="2296070"/>
            <a:ext cx="10960715" cy="4050301"/>
          </a:xfrm>
        </p:spPr>
        <p:txBody>
          <a:bodyPr>
            <a:normAutofit/>
          </a:bodyPr>
          <a:lstStyle/>
          <a:p>
            <a:pPr lvl="1"/>
            <a:r>
              <a:rPr lang="en-US" sz="2800" dirty="0">
                <a:solidFill>
                  <a:srgbClr val="0E2FBA"/>
                </a:solidFill>
                <a:latin typeface="Arial" panose="020B0604020202020204" pitchFamily="34" charset="0"/>
                <a:cs typeface="Arial" panose="020B0604020202020204" pitchFamily="34" charset="0"/>
              </a:rPr>
              <a:t>Pima County:</a:t>
            </a:r>
          </a:p>
          <a:p>
            <a:pPr lvl="1"/>
            <a:endParaRPr lang="en-US" sz="2800" dirty="0">
              <a:solidFill>
                <a:srgbClr val="0E2FBA"/>
              </a:solidFill>
              <a:latin typeface="Arial" panose="020B0604020202020204" pitchFamily="34" charset="0"/>
              <a:cs typeface="Arial" panose="020B0604020202020204" pitchFamily="34" charset="0"/>
            </a:endParaRPr>
          </a:p>
          <a:p>
            <a:pPr lvl="1"/>
            <a:r>
              <a:rPr lang="en-US" sz="2800" dirty="0">
                <a:solidFill>
                  <a:srgbClr val="0E2FBA"/>
                </a:solidFill>
                <a:latin typeface="Arial" panose="020B0604020202020204" pitchFamily="34" charset="0"/>
                <a:cs typeface="Arial" panose="020B0604020202020204" pitchFamily="34" charset="0"/>
              </a:rPr>
              <a:t>Adopts Sections of the Property Maintenance Code</a:t>
            </a:r>
          </a:p>
          <a:p>
            <a:pPr lvl="1"/>
            <a:r>
              <a:rPr lang="en-US" sz="2800" dirty="0">
                <a:solidFill>
                  <a:srgbClr val="0E2FBA"/>
                </a:solidFill>
                <a:latin typeface="Arial" panose="020B0604020202020204" pitchFamily="34" charset="0"/>
                <a:cs typeface="Arial" panose="020B0604020202020204" pitchFamily="34" charset="0"/>
              </a:rPr>
              <a:t>Adopts International Wildland Urban Interface Code</a:t>
            </a:r>
          </a:p>
          <a:p>
            <a:pPr lvl="1"/>
            <a:endParaRPr lang="en-US" sz="2800" dirty="0">
              <a:solidFill>
                <a:srgbClr val="0E2FBA"/>
              </a:solidFill>
              <a:latin typeface="Arial" panose="020B0604020202020204" pitchFamily="34" charset="0"/>
              <a:cs typeface="Arial" panose="020B0604020202020204" pitchFamily="34" charset="0"/>
            </a:endParaRPr>
          </a:p>
          <a:p>
            <a:pPr lvl="1"/>
            <a:r>
              <a:rPr lang="en-US" sz="2800" dirty="0">
                <a:solidFill>
                  <a:srgbClr val="0E2FBA"/>
                </a:solidFill>
                <a:latin typeface="Arial" panose="020B0604020202020204" pitchFamily="34" charset="0"/>
                <a:cs typeface="Arial" panose="020B0604020202020204" pitchFamily="34" charset="0"/>
              </a:rPr>
              <a:t>Requires Waterless Urinals in New Construction</a:t>
            </a:r>
          </a:p>
          <a:p>
            <a:pPr lvl="1"/>
            <a:endParaRPr lang="en-US" sz="2800" dirty="0">
              <a:solidFill>
                <a:srgbClr val="0E2FBA"/>
              </a:solidFill>
              <a:latin typeface="Arial" panose="020B0604020202020204" pitchFamily="34" charset="0"/>
              <a:cs typeface="Arial" panose="020B0604020202020204" pitchFamily="34" charset="0"/>
            </a:endParaRPr>
          </a:p>
          <a:p>
            <a:pPr lvl="1"/>
            <a:r>
              <a:rPr lang="en-US" sz="2800" dirty="0">
                <a:solidFill>
                  <a:srgbClr val="0E2FBA"/>
                </a:solidFill>
                <a:latin typeface="Arial" panose="020B0604020202020204" pitchFamily="34" charset="0"/>
                <a:cs typeface="Arial" panose="020B0604020202020204" pitchFamily="34" charset="0"/>
              </a:rPr>
              <a:t>When Flushing Urinal is replaced, every effort shall be made to replace it with a waterless urinal.</a:t>
            </a:r>
          </a:p>
          <a:p>
            <a:pPr algn="l"/>
            <a:endParaRPr lang="en-US" sz="2000" dirty="0">
              <a:solidFill>
                <a:srgbClr val="FF0000"/>
              </a:solidFill>
              <a:latin typeface="Arial" panose="020B0604020202020204" pitchFamily="34" charset="0"/>
              <a:cs typeface="Arial" panose="020B0604020202020204" pitchFamily="34" charset="0"/>
            </a:endParaRPr>
          </a:p>
          <a:p>
            <a:pPr lvl="1"/>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897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226F-ED6A-E18E-57DD-5F1DE9D8965C}"/>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2D100489-2B13-C3B4-26F3-BAB8A5C40F11}"/>
              </a:ext>
            </a:extLst>
          </p:cNvPr>
          <p:cNvPicPr>
            <a:picLocks noChangeAspect="1"/>
          </p:cNvPicPr>
          <p:nvPr/>
        </p:nvPicPr>
        <p:blipFill rotWithShape="1">
          <a:blip r:embed="rId2">
            <a:alphaModFix amt="1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58F94CD1-A203-DAB9-7739-6599EE08EF98}"/>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A2L Refrigerants</a:t>
            </a:r>
          </a:p>
        </p:txBody>
      </p:sp>
      <p:sp>
        <p:nvSpPr>
          <p:cNvPr id="3" name="Subtitle 2">
            <a:extLst>
              <a:ext uri="{FF2B5EF4-FFF2-40B4-BE49-F238E27FC236}">
                <a16:creationId xmlns:a16="http://schemas.microsoft.com/office/drawing/2014/main" id="{6A971CE5-1098-2BF5-93CA-34F423F24A46}"/>
              </a:ext>
            </a:extLst>
          </p:cNvPr>
          <p:cNvSpPr>
            <a:spLocks noGrp="1"/>
          </p:cNvSpPr>
          <p:nvPr>
            <p:ph type="subTitle" idx="1"/>
          </p:nvPr>
        </p:nvSpPr>
        <p:spPr>
          <a:xfrm>
            <a:off x="986828" y="1806543"/>
            <a:ext cx="10545890" cy="4050301"/>
          </a:xfrm>
        </p:spPr>
        <p:txBody>
          <a:bodyPr>
            <a:normAutofit/>
          </a:bodyPr>
          <a:lstStyle/>
          <a:p>
            <a:pPr algn="l"/>
            <a:endParaRPr lang="en-US" sz="2000" dirty="0">
              <a:solidFill>
                <a:srgbClr val="0E2FBA"/>
              </a:solidFill>
              <a:latin typeface="Arial" panose="020B0604020202020204" pitchFamily="34" charset="0"/>
              <a:cs typeface="Arial" panose="020B0604020202020204" pitchFamily="34" charset="0"/>
            </a:endParaRPr>
          </a:p>
          <a:p>
            <a:pPr algn="l"/>
            <a:r>
              <a:rPr lang="en-US" sz="2000" dirty="0">
                <a:solidFill>
                  <a:srgbClr val="0E2FBA"/>
                </a:solidFill>
                <a:latin typeface="Arial" panose="020B0604020202020204" pitchFamily="34" charset="0"/>
                <a:cs typeface="Arial" panose="020B0604020202020204" pitchFamily="34" charset="0"/>
              </a:rPr>
              <a:t>EPA Final Rule:</a:t>
            </a:r>
          </a:p>
          <a:p>
            <a:pPr algn="l"/>
            <a:r>
              <a:rPr lang="en-US" sz="2000" dirty="0">
                <a:solidFill>
                  <a:srgbClr val="0E2FBA"/>
                </a:solidFill>
                <a:latin typeface="Arial" panose="020B0604020202020204" pitchFamily="34" charset="0"/>
                <a:cs typeface="Arial" panose="020B0604020202020204" pitchFamily="34" charset="0"/>
              </a:rPr>
              <a:t>Effective Date: January 13, 2025</a:t>
            </a:r>
          </a:p>
          <a:p>
            <a:pPr algn="l"/>
            <a:r>
              <a:rPr lang="en-US" sz="2000" dirty="0">
                <a:solidFill>
                  <a:srgbClr val="0E2FBA"/>
                </a:solidFill>
                <a:latin typeface="Arial" panose="020B0604020202020204" pitchFamily="34" charset="0"/>
                <a:cs typeface="Arial" panose="020B0604020202020204" pitchFamily="34" charset="0"/>
              </a:rPr>
              <a:t>Now provides until January 1, 2027, for the certain new variable refrigerant flow HVAC and heat pump units manufactured in the U.S. or imported to the U.S. prior to January 1, 2026.</a:t>
            </a:r>
          </a:p>
          <a:p>
            <a:pPr algn="l"/>
            <a:r>
              <a:rPr lang="en-US" sz="2000" dirty="0">
                <a:solidFill>
                  <a:srgbClr val="0E2FBA"/>
                </a:solidFill>
                <a:latin typeface="Arial" panose="020B0604020202020204" pitchFamily="34" charset="0"/>
                <a:cs typeface="Arial" panose="020B0604020202020204" pitchFamily="34" charset="0"/>
              </a:rPr>
              <a:t>Also provides until January 1, 2028, for the installation of certain new variable refrigerant flow air conditioning and heat pump systems if a building permit that approves the use of a hydrofluorocarbon or blend containing a hydrofluorocarbon in such a system was issued prior to October 5, 2023, provided that the system uses components manufactured in the United States or imported into the United States prior to January 1, 2026.</a:t>
            </a:r>
          </a:p>
          <a:p>
            <a:pPr algn="l"/>
            <a:r>
              <a:rPr lang="en-US" sz="2000" dirty="0">
                <a:solidFill>
                  <a:srgbClr val="0E2FBA"/>
                </a:solidFill>
                <a:latin typeface="Arial" panose="020B0604020202020204" pitchFamily="34" charset="0"/>
                <a:cs typeface="Arial" panose="020B0604020202020204" pitchFamily="34" charset="0"/>
              </a:rPr>
              <a:t>This is to mitigate the potential for stranded inventory. </a:t>
            </a:r>
          </a:p>
        </p:txBody>
      </p:sp>
    </p:spTree>
    <p:extLst>
      <p:ext uri="{BB962C8B-B14F-4D97-AF65-F5344CB8AC3E}">
        <p14:creationId xmlns:p14="http://schemas.microsoft.com/office/powerpoint/2010/main" val="2970592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8774D-F2A4-30FF-B5B5-09FA2522EEFB}"/>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CB45EDB0-C47C-034F-C5F1-FF417E1502F8}"/>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959E6884-581C-E137-C60D-D69D5985B36A}"/>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A2L Refrigerants</a:t>
            </a:r>
          </a:p>
        </p:txBody>
      </p:sp>
      <p:sp>
        <p:nvSpPr>
          <p:cNvPr id="3" name="Subtitle 2">
            <a:extLst>
              <a:ext uri="{FF2B5EF4-FFF2-40B4-BE49-F238E27FC236}">
                <a16:creationId xmlns:a16="http://schemas.microsoft.com/office/drawing/2014/main" id="{FDAEF665-880B-9D74-A82B-62B04EBB5311}"/>
              </a:ext>
            </a:extLst>
          </p:cNvPr>
          <p:cNvSpPr>
            <a:spLocks noGrp="1"/>
          </p:cNvSpPr>
          <p:nvPr>
            <p:ph type="subTitle" idx="1"/>
          </p:nvPr>
        </p:nvSpPr>
        <p:spPr>
          <a:xfrm>
            <a:off x="572003" y="2296070"/>
            <a:ext cx="10960715" cy="4050301"/>
          </a:xfrm>
        </p:spPr>
        <p:txBody>
          <a:bodyPr>
            <a:normAutofit/>
          </a:bodyPr>
          <a:lstStyle/>
          <a:p>
            <a:pPr algn="l"/>
            <a:r>
              <a:rPr lang="en-US" sz="2000" dirty="0">
                <a:solidFill>
                  <a:srgbClr val="0E2FBA"/>
                </a:solidFill>
                <a:latin typeface="Arial" panose="020B0604020202020204" pitchFamily="34" charset="0"/>
                <a:cs typeface="Arial" panose="020B0604020202020204" pitchFamily="34" charset="0"/>
              </a:rPr>
              <a:t>A Rule by the Environmental Protection Agency on 12/26/2023</a:t>
            </a:r>
          </a:p>
          <a:p>
            <a:pPr algn="l"/>
            <a:r>
              <a:rPr lang="en-US" sz="2000" dirty="0">
                <a:solidFill>
                  <a:srgbClr val="0E2FBA"/>
                </a:solidFill>
                <a:latin typeface="Arial" panose="020B0604020202020204" pitchFamily="34" charset="0"/>
                <a:cs typeface="Arial" panose="020B0604020202020204" pitchFamily="34" charset="0"/>
              </a:rPr>
              <a:t>The U.S. Environmental Protection Agency is amending a provision of the recently finalized Technology Transitions Program under the American Innovation and Manufacturing Act (AIM Act). This action allows one additional year, until January 1, 2026, solely for the installation of new residential and light commercial air conditioning and heat pump systems using components manufactured or imported prior to January 1, 2025. </a:t>
            </a:r>
          </a:p>
          <a:p>
            <a:pPr algn="l"/>
            <a:r>
              <a:rPr lang="en-US" sz="2000" dirty="0">
                <a:solidFill>
                  <a:srgbClr val="0E2FBA"/>
                </a:solidFill>
                <a:latin typeface="Arial" panose="020B0604020202020204" pitchFamily="34" charset="0"/>
                <a:cs typeface="Arial" panose="020B0604020202020204" pitchFamily="34" charset="0"/>
              </a:rPr>
              <a:t>EPA is promulgating this action to mitigate the potential for significant stranded inventory in this subsector.</a:t>
            </a:r>
          </a:p>
          <a:p>
            <a:pPr algn="l"/>
            <a:r>
              <a:rPr lang="en-US" sz="2000" dirty="0">
                <a:solidFill>
                  <a:srgbClr val="0E2FBA"/>
                </a:solidFill>
                <a:latin typeface="Arial" panose="020B0604020202020204" pitchFamily="34" charset="0"/>
                <a:cs typeface="Arial" panose="020B0604020202020204" pitchFamily="34" charset="0"/>
              </a:rPr>
              <a:t>The existing January 1, 2025, compliance date for the installation of certain residential and light commercial air conditioning and heat pump systems may result in significant stranded inventory that was intended for new residential construction. </a:t>
            </a:r>
          </a:p>
        </p:txBody>
      </p:sp>
    </p:spTree>
    <p:extLst>
      <p:ext uri="{BB962C8B-B14F-4D97-AF65-F5344CB8AC3E}">
        <p14:creationId xmlns:p14="http://schemas.microsoft.com/office/powerpoint/2010/main" val="296346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7174A-7F7F-9179-6DF7-5FC4D9B216D6}"/>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837EC269-19F9-F13E-2A7D-D3833A4FC275}"/>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F468773B-8E08-BABB-645A-686D713910C9}"/>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Jurisdictional A2L Policy</a:t>
            </a:r>
            <a:br>
              <a:rPr lang="en-US" sz="4400" b="1" dirty="0">
                <a:solidFill>
                  <a:srgbClr val="0077C8"/>
                </a:solidFill>
                <a:latin typeface="Arial" panose="020B0604020202020204" pitchFamily="34" charset="0"/>
                <a:cs typeface="Arial" panose="020B0604020202020204" pitchFamily="34" charset="0"/>
              </a:rPr>
            </a:br>
            <a:r>
              <a:rPr lang="en-US" sz="4400" b="1" dirty="0">
                <a:solidFill>
                  <a:srgbClr val="0077C8"/>
                </a:solidFill>
                <a:latin typeface="Arial" panose="020B0604020202020204" pitchFamily="34" charset="0"/>
                <a:cs typeface="Arial" panose="020B0604020202020204" pitchFamily="34" charset="0"/>
              </a:rPr>
              <a:t>Alternative Refrigerants </a:t>
            </a:r>
          </a:p>
        </p:txBody>
      </p:sp>
      <p:sp>
        <p:nvSpPr>
          <p:cNvPr id="3" name="Subtitle 2">
            <a:extLst>
              <a:ext uri="{FF2B5EF4-FFF2-40B4-BE49-F238E27FC236}">
                <a16:creationId xmlns:a16="http://schemas.microsoft.com/office/drawing/2014/main" id="{37CB9F3D-B866-9A16-BA42-C7B0E4B1933E}"/>
              </a:ext>
            </a:extLst>
          </p:cNvPr>
          <p:cNvSpPr>
            <a:spLocks noGrp="1"/>
          </p:cNvSpPr>
          <p:nvPr>
            <p:ph type="subTitle" idx="1"/>
          </p:nvPr>
        </p:nvSpPr>
        <p:spPr>
          <a:xfrm>
            <a:off x="2198254" y="2388434"/>
            <a:ext cx="8373882" cy="4050301"/>
          </a:xfrm>
        </p:spPr>
        <p:txBody>
          <a:bodyPr>
            <a:normAutofit lnSpcReduction="10000"/>
          </a:bodyPr>
          <a:lstStyle/>
          <a:p>
            <a:pPr algn="l"/>
            <a:r>
              <a:rPr lang="fr-FR" sz="2000" dirty="0">
                <a:solidFill>
                  <a:srgbClr val="0E2FBA"/>
                </a:solidFill>
                <a:latin typeface="Arial" panose="020B0604020202020204" pitchFamily="34" charset="0"/>
                <a:cs typeface="Arial" panose="020B0604020202020204" pitchFamily="34" charset="0"/>
              </a:rPr>
              <a:t>Applicable Code Sections: 	</a:t>
            </a:r>
          </a:p>
          <a:p>
            <a:pPr marL="800100" lvl="1" indent="-342900" algn="l">
              <a:buFont typeface="Arial" panose="020B0604020202020204" pitchFamily="34" charset="0"/>
              <a:buChar char="•"/>
            </a:pPr>
            <a:r>
              <a:rPr lang="fr-FR" sz="1600" dirty="0">
                <a:solidFill>
                  <a:srgbClr val="0E2FBA"/>
                </a:solidFill>
                <a:latin typeface="Arial" panose="020B0604020202020204" pitchFamily="34" charset="0"/>
                <a:cs typeface="Arial" panose="020B0604020202020204" pitchFamily="34" charset="0"/>
              </a:rPr>
              <a:t>International Mechanical Code Chapter 11</a:t>
            </a:r>
          </a:p>
          <a:p>
            <a:pPr marL="800100" lvl="1" indent="-342900" algn="l">
              <a:buFont typeface="Arial" panose="020B0604020202020204" pitchFamily="34" charset="0"/>
              <a:buChar char="•"/>
            </a:pPr>
            <a:r>
              <a:rPr lang="fr-FR" sz="1600" dirty="0">
                <a:solidFill>
                  <a:srgbClr val="0E2FBA"/>
                </a:solidFill>
                <a:latin typeface="Arial" panose="020B0604020202020204" pitchFamily="34" charset="0"/>
                <a:cs typeface="Arial" panose="020B0604020202020204" pitchFamily="34" charset="0"/>
              </a:rPr>
              <a:t>International Residential Code Chapter 14 </a:t>
            </a:r>
          </a:p>
          <a:p>
            <a:pPr lvl="1" algn="l"/>
            <a:endParaRPr lang="fr-FR" sz="1600" dirty="0">
              <a:solidFill>
                <a:srgbClr val="0E2FBA"/>
              </a:solidFill>
              <a:latin typeface="Arial" panose="020B0604020202020204" pitchFamily="34" charset="0"/>
              <a:cs typeface="Arial" panose="020B0604020202020204" pitchFamily="34" charset="0"/>
            </a:endParaRPr>
          </a:p>
          <a:p>
            <a:pPr algn="l"/>
            <a:r>
              <a:rPr lang="fr-FR" sz="2000" dirty="0">
                <a:solidFill>
                  <a:srgbClr val="0E2FBA"/>
                </a:solidFill>
                <a:latin typeface="Arial" panose="020B0604020202020204" pitchFamily="34" charset="0"/>
                <a:cs typeface="Arial" panose="020B0604020202020204" pitchFamily="34" charset="0"/>
              </a:rPr>
              <a:t>Policy:</a:t>
            </a:r>
          </a:p>
          <a:p>
            <a:pPr marL="800100" lvl="1" indent="-342900" algn="l">
              <a:buFont typeface="Arial" panose="020B0604020202020204" pitchFamily="34" charset="0"/>
              <a:buChar char="•"/>
            </a:pPr>
            <a:r>
              <a:rPr lang="en-US" sz="1600" dirty="0">
                <a:solidFill>
                  <a:srgbClr val="0E2FBA"/>
                </a:solidFill>
                <a:latin typeface="Arial" panose="020B0604020202020204" pitchFamily="34" charset="0"/>
                <a:cs typeface="Arial" panose="020B0604020202020204" pitchFamily="34" charset="0"/>
              </a:rPr>
              <a:t>Refrigeration systems may be designed and installed in accordance with the currently adopted International Mechanical Code (or International Residential Code as applicable) or the most current edition of ANSI/ASHRAE 15 with the companion standard ANSI/ASHRAE 34.</a:t>
            </a:r>
          </a:p>
          <a:p>
            <a:pPr lvl="1" algn="l"/>
            <a:endParaRPr lang="en-US" sz="1600" dirty="0">
              <a:solidFill>
                <a:srgbClr val="0E2FBA"/>
              </a:solidFill>
              <a:latin typeface="Arial" panose="020B0604020202020204" pitchFamily="34" charset="0"/>
              <a:cs typeface="Arial" panose="020B0604020202020204" pitchFamily="34" charset="0"/>
            </a:endParaRPr>
          </a:p>
          <a:p>
            <a:pPr algn="l"/>
            <a:r>
              <a:rPr lang="en-US" sz="2000" dirty="0">
                <a:solidFill>
                  <a:srgbClr val="0E2FBA"/>
                </a:solidFill>
                <a:latin typeface="Arial" panose="020B0604020202020204" pitchFamily="34" charset="0"/>
                <a:cs typeface="Arial" panose="020B0604020202020204" pitchFamily="34" charset="0"/>
              </a:rPr>
              <a:t>Process:</a:t>
            </a:r>
          </a:p>
          <a:p>
            <a:pPr marL="800100" lvl="1" indent="-342900" algn="l">
              <a:buFont typeface="Arial" panose="020B0604020202020204" pitchFamily="34" charset="0"/>
              <a:buChar char="•"/>
            </a:pPr>
            <a:r>
              <a:rPr lang="en-US" sz="1600" dirty="0">
                <a:solidFill>
                  <a:srgbClr val="0E2FBA"/>
                </a:solidFill>
                <a:latin typeface="Arial" panose="020B0604020202020204" pitchFamily="34" charset="0"/>
                <a:cs typeface="Arial" panose="020B0604020202020204" pitchFamily="34" charset="0"/>
              </a:rPr>
              <a:t>Permit applicants seeking to use alternative refrigerants that are not identified in the adopted building safety codes shall declare the use of ANSI/ASHRAE 15 with the companion standard ANSI/ASHRAE 34 for system designs on permit application and/or the construction documents prior to submitting a permit application. </a:t>
            </a:r>
            <a:endParaRPr lang="fr-FR" sz="1600" dirty="0">
              <a:solidFill>
                <a:srgbClr val="0E2FBA"/>
              </a:solidFill>
              <a:latin typeface="Arial" panose="020B0604020202020204" pitchFamily="34" charset="0"/>
              <a:cs typeface="Arial" panose="020B0604020202020204" pitchFamily="34" charset="0"/>
            </a:endParaRPr>
          </a:p>
          <a:p>
            <a:pPr algn="l"/>
            <a:endParaRPr lang="fr-FR" sz="2000" dirty="0">
              <a:solidFill>
                <a:srgbClr val="FF0000"/>
              </a:solidFill>
              <a:latin typeface="Arial" panose="020B0604020202020204" pitchFamily="34" charset="0"/>
              <a:cs typeface="Arial" panose="020B0604020202020204" pitchFamily="34" charset="0"/>
            </a:endParaRPr>
          </a:p>
          <a:p>
            <a:pPr algn="l"/>
            <a:endParaRPr 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302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6D071-3E2A-81CC-C928-A9D72572CB76}"/>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2FA292D3-FCA3-CF68-D589-983AE3A8A0FC}"/>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6FFFB9AC-AC52-5F8B-AFA0-1EAC70DE56AA}"/>
              </a:ext>
            </a:extLst>
          </p:cNvPr>
          <p:cNvSpPr>
            <a:spLocks noGrp="1"/>
          </p:cNvSpPr>
          <p:nvPr>
            <p:ph type="ctrTitle"/>
          </p:nvPr>
        </p:nvSpPr>
        <p:spPr>
          <a:xfrm>
            <a:off x="572003" y="6445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br>
              <a:rPr lang="en-US" sz="4400" b="1" dirty="0">
                <a:solidFill>
                  <a:srgbClr val="0077C8"/>
                </a:solidFill>
                <a:latin typeface="Arial" panose="020B0604020202020204" pitchFamily="34" charset="0"/>
                <a:cs typeface="Arial" panose="020B0604020202020204" pitchFamily="34" charset="0"/>
              </a:rPr>
            </a:br>
            <a:r>
              <a:rPr lang="en-US" sz="4400" b="1" dirty="0">
                <a:solidFill>
                  <a:srgbClr val="0077C8"/>
                </a:solidFill>
                <a:latin typeface="Arial" panose="020B0604020202020204" pitchFamily="34" charset="0"/>
                <a:cs typeface="Arial" panose="020B0604020202020204" pitchFamily="34" charset="0"/>
              </a:rPr>
              <a:t>Islands or Peninsular Countertops</a:t>
            </a:r>
          </a:p>
        </p:txBody>
      </p:sp>
      <p:sp>
        <p:nvSpPr>
          <p:cNvPr id="3" name="Subtitle 2">
            <a:extLst>
              <a:ext uri="{FF2B5EF4-FFF2-40B4-BE49-F238E27FC236}">
                <a16:creationId xmlns:a16="http://schemas.microsoft.com/office/drawing/2014/main" id="{89CA22BF-0582-72D6-FC6A-E243B8B9F883}"/>
              </a:ext>
            </a:extLst>
          </p:cNvPr>
          <p:cNvSpPr>
            <a:spLocks noGrp="1"/>
          </p:cNvSpPr>
          <p:nvPr>
            <p:ph type="subTitle" idx="1"/>
          </p:nvPr>
        </p:nvSpPr>
        <p:spPr>
          <a:xfrm>
            <a:off x="572003" y="2296070"/>
            <a:ext cx="10960715" cy="4050301"/>
          </a:xfrm>
        </p:spPr>
        <p:txBody>
          <a:bodyPr>
            <a:normAutofit/>
          </a:bodyPr>
          <a:lstStyle/>
          <a:p>
            <a:pPr algn="l"/>
            <a:endParaRPr lang="en-US" sz="2000" dirty="0">
              <a:solidFill>
                <a:srgbClr val="0E2FBA"/>
              </a:solidFill>
              <a:latin typeface="Arial" panose="020B0604020202020204" pitchFamily="34" charset="0"/>
              <a:cs typeface="Arial" panose="020B0604020202020204" pitchFamily="34" charset="0"/>
            </a:endParaRPr>
          </a:p>
          <a:p>
            <a:pPr algn="l"/>
            <a:r>
              <a:rPr lang="en-US" sz="2000" dirty="0">
                <a:solidFill>
                  <a:srgbClr val="0E2FBA"/>
                </a:solidFill>
                <a:latin typeface="Arial" panose="020B0604020202020204" pitchFamily="34" charset="0"/>
                <a:cs typeface="Arial" panose="020B0604020202020204" pitchFamily="34" charset="0"/>
              </a:rPr>
              <a:t> If a receptacle outlet is not provided to serve an island or peninsular countertop or work surface, provisions shall be provided at the island or peninsula for future addition of a receptacle outlet to serve the island or peninsular countertop or work surface.</a:t>
            </a:r>
          </a:p>
          <a:p>
            <a:pPr algn="l"/>
            <a:endParaRPr lang="en-US" sz="2000" dirty="0">
              <a:solidFill>
                <a:srgbClr val="0E2FBA"/>
              </a:solidFill>
              <a:latin typeface="Arial" panose="020B0604020202020204" pitchFamily="34" charset="0"/>
              <a:cs typeface="Arial" panose="020B0604020202020204" pitchFamily="34" charset="0"/>
            </a:endParaRPr>
          </a:p>
          <a:p>
            <a:pPr algn="l"/>
            <a:r>
              <a:rPr lang="en-US" sz="2000" dirty="0">
                <a:solidFill>
                  <a:srgbClr val="0E2FBA"/>
                </a:solidFill>
                <a:latin typeface="Arial" panose="020B0604020202020204" pitchFamily="34" charset="0"/>
                <a:cs typeface="Arial" panose="020B0604020202020204" pitchFamily="34" charset="0"/>
              </a:rPr>
              <a:t>Required receptacle outlets shall be located in one or more of the following:</a:t>
            </a:r>
          </a:p>
          <a:p>
            <a:pPr algn="l"/>
            <a:r>
              <a:rPr lang="en-US" sz="2000" dirty="0">
                <a:solidFill>
                  <a:srgbClr val="0E2FBA"/>
                </a:solidFill>
                <a:latin typeface="Arial" panose="020B0604020202020204" pitchFamily="34" charset="0"/>
                <a:cs typeface="Arial" panose="020B0604020202020204" pitchFamily="34" charset="0"/>
              </a:rPr>
              <a:t>1.On or above, but not more than 20 inches (508 mm) above, the countertop or work surface.</a:t>
            </a:r>
          </a:p>
          <a:p>
            <a:pPr algn="l"/>
            <a:r>
              <a:rPr lang="en-US" sz="2000" dirty="0">
                <a:solidFill>
                  <a:srgbClr val="0E2FBA"/>
                </a:solidFill>
                <a:latin typeface="Arial" panose="020B0604020202020204" pitchFamily="34" charset="0"/>
                <a:cs typeface="Arial" panose="020B0604020202020204" pitchFamily="34" charset="0"/>
              </a:rPr>
              <a:t>2.In a countertop using receptacle outlet assemblies listed for the use in countertops.</a:t>
            </a:r>
          </a:p>
          <a:p>
            <a:pPr algn="l"/>
            <a:r>
              <a:rPr lang="en-US" sz="2000" dirty="0">
                <a:solidFill>
                  <a:srgbClr val="0E2FBA"/>
                </a:solidFill>
                <a:latin typeface="Arial" panose="020B0604020202020204" pitchFamily="34" charset="0"/>
                <a:cs typeface="Arial" panose="020B0604020202020204" pitchFamily="34" charset="0"/>
              </a:rPr>
              <a:t>3.In a work surface using receptacle outlet assemblies listed for use in work surfaces or listed for use in countertops. [210.52(C)(3)]</a:t>
            </a:r>
          </a:p>
        </p:txBody>
      </p:sp>
    </p:spTree>
    <p:extLst>
      <p:ext uri="{BB962C8B-B14F-4D97-AF65-F5344CB8AC3E}">
        <p14:creationId xmlns:p14="http://schemas.microsoft.com/office/powerpoint/2010/main" val="337772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F8D9-1C1D-AD86-C799-B3F9E951C909}"/>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63D97279-3988-E406-152E-5F5EF54FD31C}"/>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FFEF38ED-803E-59C7-A36B-26DC98A9E5A5}"/>
              </a:ext>
            </a:extLst>
          </p:cNvPr>
          <p:cNvSpPr>
            <a:spLocks noGrp="1"/>
          </p:cNvSpPr>
          <p:nvPr>
            <p:ph type="ctrTitle"/>
          </p:nvPr>
        </p:nvSpPr>
        <p:spPr>
          <a:xfrm>
            <a:off x="1080003" y="459785"/>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D1C61EAB-5FBC-730D-0933-BAF4E454E3FC}"/>
              </a:ext>
            </a:extLst>
          </p:cNvPr>
          <p:cNvPicPr>
            <a:picLocks noChangeAspect="1"/>
          </p:cNvPicPr>
          <p:nvPr/>
        </p:nvPicPr>
        <p:blipFill>
          <a:blip r:embed="rId3"/>
          <a:stretch>
            <a:fillRect/>
          </a:stretch>
        </p:blipFill>
        <p:spPr>
          <a:xfrm>
            <a:off x="2329302" y="1743364"/>
            <a:ext cx="8905461" cy="4978400"/>
          </a:xfrm>
          <a:prstGeom prst="rect">
            <a:avLst/>
          </a:prstGeom>
        </p:spPr>
      </p:pic>
    </p:spTree>
    <p:extLst>
      <p:ext uri="{BB962C8B-B14F-4D97-AF65-F5344CB8AC3E}">
        <p14:creationId xmlns:p14="http://schemas.microsoft.com/office/powerpoint/2010/main" val="1093186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E34B-009B-0A81-3DD8-6ADFE089AC8E}"/>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B90B8899-BFE1-B498-CC6F-C0DB46BB2419}"/>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9FBE51BD-6E95-76C2-7EB5-9B4553BF8957}"/>
              </a:ext>
            </a:extLst>
          </p:cNvPr>
          <p:cNvSpPr>
            <a:spLocks noGrp="1"/>
          </p:cNvSpPr>
          <p:nvPr>
            <p:ph type="ctrTitle"/>
          </p:nvPr>
        </p:nvSpPr>
        <p:spPr>
          <a:xfrm>
            <a:off x="1231285" y="469021"/>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9" name="Picture 8">
            <a:extLst>
              <a:ext uri="{FF2B5EF4-FFF2-40B4-BE49-F238E27FC236}">
                <a16:creationId xmlns:a16="http://schemas.microsoft.com/office/drawing/2014/main" id="{A2290089-E4BC-6328-2534-24E05FBC6279}"/>
              </a:ext>
            </a:extLst>
          </p:cNvPr>
          <p:cNvPicPr>
            <a:picLocks noChangeAspect="1"/>
          </p:cNvPicPr>
          <p:nvPr/>
        </p:nvPicPr>
        <p:blipFill>
          <a:blip r:embed="rId3"/>
          <a:stretch>
            <a:fillRect/>
          </a:stretch>
        </p:blipFill>
        <p:spPr>
          <a:xfrm>
            <a:off x="2329301" y="1709753"/>
            <a:ext cx="8905461" cy="4972756"/>
          </a:xfrm>
          <a:prstGeom prst="rect">
            <a:avLst/>
          </a:prstGeom>
        </p:spPr>
      </p:pic>
    </p:spTree>
    <p:extLst>
      <p:ext uri="{BB962C8B-B14F-4D97-AF65-F5344CB8AC3E}">
        <p14:creationId xmlns:p14="http://schemas.microsoft.com/office/powerpoint/2010/main" val="214837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EFF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F132AA-088D-865C-8858-B7136B8283E2}"/>
              </a:ext>
            </a:extLst>
          </p:cNvPr>
          <p:cNvSpPr>
            <a:spLocks noGrp="1"/>
          </p:cNvSpPr>
          <p:nvPr>
            <p:ph type="body" sz="quarter" idx="11"/>
          </p:nvPr>
        </p:nvSpPr>
        <p:spPr>
          <a:xfrm>
            <a:off x="1139536" y="658026"/>
            <a:ext cx="9428018" cy="617529"/>
          </a:xfrm>
        </p:spPr>
        <p:txBody>
          <a:bodyPr/>
          <a:lstStyle/>
          <a:p>
            <a:r>
              <a:rPr lang="en-US"/>
              <a:t>Code Adoption Process</a:t>
            </a:r>
          </a:p>
        </p:txBody>
      </p:sp>
      <p:sp>
        <p:nvSpPr>
          <p:cNvPr id="4" name="Text Placeholder 3">
            <a:extLst>
              <a:ext uri="{FF2B5EF4-FFF2-40B4-BE49-F238E27FC236}">
                <a16:creationId xmlns:a16="http://schemas.microsoft.com/office/drawing/2014/main" id="{2D6F4312-C554-0D64-569D-72A20B7FA698}"/>
              </a:ext>
            </a:extLst>
          </p:cNvPr>
          <p:cNvSpPr>
            <a:spLocks noGrp="1"/>
          </p:cNvSpPr>
          <p:nvPr>
            <p:ph type="body" sz="quarter" idx="13"/>
          </p:nvPr>
        </p:nvSpPr>
        <p:spPr>
          <a:xfrm>
            <a:off x="1638299" y="1683327"/>
            <a:ext cx="8929255" cy="3815429"/>
          </a:xfrm>
        </p:spPr>
        <p:txBody>
          <a:bodyPr lIns="91440" tIns="45720" rIns="91440" bIns="45720" anchor="t"/>
          <a:lstStyle/>
          <a:p>
            <a:r>
              <a:rPr lang="en-US">
                <a:latin typeface="Lato Medium"/>
                <a:ea typeface="Lato Medium"/>
                <a:cs typeface="Lato Medium"/>
              </a:rPr>
              <a:t>Review with consolidated code committee (TPCJCC)</a:t>
            </a:r>
          </a:p>
          <a:p>
            <a:r>
              <a:rPr lang="en-US">
                <a:latin typeface="Lato Medium"/>
                <a:ea typeface="Lato Medium"/>
                <a:cs typeface="Lato Medium"/>
              </a:rPr>
              <a:t>Prepare amendments in partnership with other jurisdictions</a:t>
            </a:r>
          </a:p>
          <a:p>
            <a:r>
              <a:rPr lang="en-US"/>
              <a:t>Train staff on code changes</a:t>
            </a:r>
          </a:p>
          <a:p>
            <a:r>
              <a:rPr lang="en-US"/>
              <a:t>Public outreach</a:t>
            </a:r>
          </a:p>
          <a:p>
            <a:r>
              <a:rPr lang="en-US">
                <a:latin typeface="Lato Medium"/>
                <a:ea typeface="Lato Medium"/>
                <a:cs typeface="Lato Medium"/>
              </a:rPr>
              <a:t>Mayor and Council first, then Board of Supervisors</a:t>
            </a:r>
          </a:p>
          <a:p>
            <a:r>
              <a:rPr lang="en-US">
                <a:latin typeface="Lato Medium"/>
                <a:ea typeface="Lato Medium"/>
                <a:cs typeface="Lato Medium"/>
              </a:rPr>
              <a:t>Public notification</a:t>
            </a:r>
          </a:p>
          <a:p>
            <a:r>
              <a:rPr lang="en-US">
                <a:latin typeface="Lato Medium"/>
                <a:ea typeface="Lato Medium"/>
                <a:cs typeface="Lato Medium"/>
              </a:rPr>
              <a:t>Implementation</a:t>
            </a:r>
          </a:p>
        </p:txBody>
      </p:sp>
    </p:spTree>
    <p:extLst>
      <p:ext uri="{BB962C8B-B14F-4D97-AF65-F5344CB8AC3E}">
        <p14:creationId xmlns:p14="http://schemas.microsoft.com/office/powerpoint/2010/main" val="2750558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18C9-60B1-D7E4-779E-75574949EC4B}"/>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C9623925-33DD-20D5-B123-CE701CF0D380}"/>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9B371E35-0754-CB76-55B7-380EC3908BC7}"/>
              </a:ext>
            </a:extLst>
          </p:cNvPr>
          <p:cNvSpPr>
            <a:spLocks noGrp="1"/>
          </p:cNvSpPr>
          <p:nvPr>
            <p:ph type="ctrTitle"/>
          </p:nvPr>
        </p:nvSpPr>
        <p:spPr>
          <a:xfrm>
            <a:off x="1043058" y="478258"/>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C8AF3926-4F86-A59E-F51B-2B5A74DB3F2D}"/>
              </a:ext>
            </a:extLst>
          </p:cNvPr>
          <p:cNvPicPr>
            <a:picLocks noChangeAspect="1"/>
          </p:cNvPicPr>
          <p:nvPr/>
        </p:nvPicPr>
        <p:blipFill>
          <a:blip r:embed="rId3"/>
          <a:stretch>
            <a:fillRect/>
          </a:stretch>
        </p:blipFill>
        <p:spPr>
          <a:xfrm>
            <a:off x="2331751" y="1731817"/>
            <a:ext cx="8950897" cy="4978400"/>
          </a:xfrm>
          <a:prstGeom prst="rect">
            <a:avLst/>
          </a:prstGeom>
        </p:spPr>
      </p:pic>
    </p:spTree>
    <p:extLst>
      <p:ext uri="{BB962C8B-B14F-4D97-AF65-F5344CB8AC3E}">
        <p14:creationId xmlns:p14="http://schemas.microsoft.com/office/powerpoint/2010/main" val="1755405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5DA3-8942-0B2D-AF11-0EED69971E44}"/>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44304099-B2A3-ABED-864F-AF8B86CC657F}"/>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27CA8DD3-78A0-9101-049F-7191B6BB3920}"/>
              </a:ext>
            </a:extLst>
          </p:cNvPr>
          <p:cNvSpPr>
            <a:spLocks noGrp="1"/>
          </p:cNvSpPr>
          <p:nvPr>
            <p:ph type="ctrTitle"/>
          </p:nvPr>
        </p:nvSpPr>
        <p:spPr>
          <a:xfrm>
            <a:off x="1033822" y="478257"/>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9B58C86C-08EE-7F62-282E-055CFE15420D}"/>
              </a:ext>
            </a:extLst>
          </p:cNvPr>
          <p:cNvPicPr>
            <a:picLocks noChangeAspect="1"/>
          </p:cNvPicPr>
          <p:nvPr/>
        </p:nvPicPr>
        <p:blipFill>
          <a:blip r:embed="rId3"/>
          <a:stretch>
            <a:fillRect/>
          </a:stretch>
        </p:blipFill>
        <p:spPr>
          <a:xfrm>
            <a:off x="2315820" y="1722582"/>
            <a:ext cx="8950897" cy="4978400"/>
          </a:xfrm>
          <a:prstGeom prst="rect">
            <a:avLst/>
          </a:prstGeom>
        </p:spPr>
      </p:pic>
    </p:spTree>
    <p:extLst>
      <p:ext uri="{BB962C8B-B14F-4D97-AF65-F5344CB8AC3E}">
        <p14:creationId xmlns:p14="http://schemas.microsoft.com/office/powerpoint/2010/main" val="4270940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07571-6904-DCA6-1799-5CC045D5EEC1}"/>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FEC36BA0-45C8-1A5F-F5DC-073B3C71ACCF}"/>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FE86177B-E497-5DC1-4D3A-75F5CDD44220}"/>
              </a:ext>
            </a:extLst>
          </p:cNvPr>
          <p:cNvSpPr>
            <a:spLocks noGrp="1"/>
          </p:cNvSpPr>
          <p:nvPr>
            <p:ph type="ctrTitle"/>
          </p:nvPr>
        </p:nvSpPr>
        <p:spPr>
          <a:xfrm>
            <a:off x="1070766" y="496730"/>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8" name="Picture 7">
            <a:extLst>
              <a:ext uri="{FF2B5EF4-FFF2-40B4-BE49-F238E27FC236}">
                <a16:creationId xmlns:a16="http://schemas.microsoft.com/office/drawing/2014/main" id="{5137AB97-D044-C68E-6199-D275A4E4F869}"/>
              </a:ext>
            </a:extLst>
          </p:cNvPr>
          <p:cNvPicPr>
            <a:picLocks noChangeAspect="1"/>
          </p:cNvPicPr>
          <p:nvPr/>
        </p:nvPicPr>
        <p:blipFill>
          <a:blip r:embed="rId3"/>
          <a:stretch>
            <a:fillRect/>
          </a:stretch>
        </p:blipFill>
        <p:spPr>
          <a:xfrm>
            <a:off x="2309673" y="1728432"/>
            <a:ext cx="8905461" cy="4972756"/>
          </a:xfrm>
          <a:prstGeom prst="rect">
            <a:avLst/>
          </a:prstGeom>
        </p:spPr>
      </p:pic>
    </p:spTree>
    <p:extLst>
      <p:ext uri="{BB962C8B-B14F-4D97-AF65-F5344CB8AC3E}">
        <p14:creationId xmlns:p14="http://schemas.microsoft.com/office/powerpoint/2010/main" val="381672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8C1E0-6946-626D-2F45-B1A59F8E153F}"/>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4D577797-F19A-AAFA-64A3-5CE5815A1B8F}"/>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F6959C57-6703-07F5-7110-33983C98C333}"/>
              </a:ext>
            </a:extLst>
          </p:cNvPr>
          <p:cNvSpPr>
            <a:spLocks noGrp="1"/>
          </p:cNvSpPr>
          <p:nvPr>
            <p:ph type="ctrTitle"/>
          </p:nvPr>
        </p:nvSpPr>
        <p:spPr>
          <a:xfrm>
            <a:off x="957237" y="487494"/>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3E022207-3C47-4BE4-FB1A-B48FF878A21D}"/>
              </a:ext>
            </a:extLst>
          </p:cNvPr>
          <p:cNvPicPr>
            <a:picLocks noChangeAspect="1"/>
          </p:cNvPicPr>
          <p:nvPr/>
        </p:nvPicPr>
        <p:blipFill>
          <a:blip r:embed="rId3"/>
          <a:stretch>
            <a:fillRect/>
          </a:stretch>
        </p:blipFill>
        <p:spPr>
          <a:xfrm>
            <a:off x="2329302" y="1722582"/>
            <a:ext cx="8905461" cy="4978400"/>
          </a:xfrm>
          <a:prstGeom prst="rect">
            <a:avLst/>
          </a:prstGeom>
        </p:spPr>
      </p:pic>
    </p:spTree>
    <p:extLst>
      <p:ext uri="{BB962C8B-B14F-4D97-AF65-F5344CB8AC3E}">
        <p14:creationId xmlns:p14="http://schemas.microsoft.com/office/powerpoint/2010/main" val="583697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ED3C-1E3D-E64A-9EE2-109EE8C45A4F}"/>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236806F2-5040-E59D-C52F-928847C4505D}"/>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0DD3DC41-6EFC-47E3-15C4-1BC276B7E647}"/>
              </a:ext>
            </a:extLst>
          </p:cNvPr>
          <p:cNvSpPr>
            <a:spLocks noGrp="1"/>
          </p:cNvSpPr>
          <p:nvPr>
            <p:ph type="ctrTitle"/>
          </p:nvPr>
        </p:nvSpPr>
        <p:spPr>
          <a:xfrm>
            <a:off x="1231285" y="367421"/>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98438F3E-D4DB-4095-CE61-E190F03A2302}"/>
              </a:ext>
            </a:extLst>
          </p:cNvPr>
          <p:cNvPicPr>
            <a:picLocks noChangeAspect="1"/>
          </p:cNvPicPr>
          <p:nvPr/>
        </p:nvPicPr>
        <p:blipFill>
          <a:blip r:embed="rId3"/>
          <a:stretch>
            <a:fillRect/>
          </a:stretch>
        </p:blipFill>
        <p:spPr>
          <a:xfrm>
            <a:off x="2313278" y="1764724"/>
            <a:ext cx="8950897" cy="4978400"/>
          </a:xfrm>
          <a:prstGeom prst="rect">
            <a:avLst/>
          </a:prstGeom>
        </p:spPr>
      </p:pic>
    </p:spTree>
    <p:extLst>
      <p:ext uri="{BB962C8B-B14F-4D97-AF65-F5344CB8AC3E}">
        <p14:creationId xmlns:p14="http://schemas.microsoft.com/office/powerpoint/2010/main" val="1184288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2FC4-41E8-C887-2464-45A25BA75F0B}"/>
            </a:ext>
          </a:extLst>
        </p:cNvPr>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EC3A0D8C-2FED-6396-49DA-A7F9224AE913}"/>
              </a:ext>
            </a:extLst>
          </p:cNvPr>
          <p:cNvPicPr>
            <a:picLocks noChangeAspect="1"/>
          </p:cNvPicPr>
          <p:nvPr/>
        </p:nvPicPr>
        <p:blipFill rotWithShape="1">
          <a:blip r:embed="rId2">
            <a:alphaModFix amt="25000"/>
          </a:blip>
          <a:srcRect l="50000" r="27820" b="26066"/>
          <a:stretch/>
        </p:blipFill>
        <p:spPr>
          <a:xfrm>
            <a:off x="0" y="0"/>
            <a:ext cx="3800213" cy="6867443"/>
          </a:xfrm>
          <a:prstGeom prst="rect">
            <a:avLst/>
          </a:prstGeom>
        </p:spPr>
      </p:pic>
      <p:sp>
        <p:nvSpPr>
          <p:cNvPr id="2" name="Title 1">
            <a:extLst>
              <a:ext uri="{FF2B5EF4-FFF2-40B4-BE49-F238E27FC236}">
                <a16:creationId xmlns:a16="http://schemas.microsoft.com/office/drawing/2014/main" id="{14F30EEF-EE4F-E26E-1DA4-A804332042BB}"/>
              </a:ext>
            </a:extLst>
          </p:cNvPr>
          <p:cNvSpPr>
            <a:spLocks noGrp="1"/>
          </p:cNvSpPr>
          <p:nvPr>
            <p:ph type="ctrTitle"/>
          </p:nvPr>
        </p:nvSpPr>
        <p:spPr>
          <a:xfrm>
            <a:off x="922860" y="441312"/>
            <a:ext cx="10960715" cy="1575024"/>
          </a:xfrm>
        </p:spPr>
        <p:txBody>
          <a:bodyPr anchor="ctr">
            <a:normAutofit/>
          </a:bodyPr>
          <a:lstStyle/>
          <a:p>
            <a:r>
              <a:rPr lang="en-US" sz="4400" b="1" dirty="0">
                <a:solidFill>
                  <a:srgbClr val="0077C8"/>
                </a:solidFill>
                <a:latin typeface="Arial" panose="020B0604020202020204" pitchFamily="34" charset="0"/>
                <a:cs typeface="Arial" panose="020B0604020202020204" pitchFamily="34" charset="0"/>
              </a:rPr>
              <a:t>Electrical Changes of Interest</a:t>
            </a:r>
          </a:p>
        </p:txBody>
      </p:sp>
      <p:pic>
        <p:nvPicPr>
          <p:cNvPr id="6" name="Picture 5">
            <a:extLst>
              <a:ext uri="{FF2B5EF4-FFF2-40B4-BE49-F238E27FC236}">
                <a16:creationId xmlns:a16="http://schemas.microsoft.com/office/drawing/2014/main" id="{30974460-A791-DEFE-811E-39A9A078E706}"/>
              </a:ext>
            </a:extLst>
          </p:cNvPr>
          <p:cNvPicPr>
            <a:picLocks noChangeAspect="1"/>
          </p:cNvPicPr>
          <p:nvPr/>
        </p:nvPicPr>
        <p:blipFill>
          <a:blip r:embed="rId3"/>
          <a:stretch>
            <a:fillRect/>
          </a:stretch>
        </p:blipFill>
        <p:spPr>
          <a:xfrm>
            <a:off x="2318243" y="1751506"/>
            <a:ext cx="8950897" cy="4978400"/>
          </a:xfrm>
          <a:prstGeom prst="rect">
            <a:avLst/>
          </a:prstGeom>
        </p:spPr>
      </p:pic>
    </p:spTree>
    <p:extLst>
      <p:ext uri="{BB962C8B-B14F-4D97-AF65-F5344CB8AC3E}">
        <p14:creationId xmlns:p14="http://schemas.microsoft.com/office/powerpoint/2010/main" val="115409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a white object&#10;&#10;Description automatically generated with medium confidence">
            <a:extLst>
              <a:ext uri="{FF2B5EF4-FFF2-40B4-BE49-F238E27FC236}">
                <a16:creationId xmlns:a16="http://schemas.microsoft.com/office/drawing/2014/main" id="{0C401FF6-8A3C-0652-0E00-ECAADAA88819}"/>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6298B1C-B6FC-C3C6-9A87-1C8FD470DACD}"/>
              </a:ext>
            </a:extLst>
          </p:cNvPr>
          <p:cNvPicPr>
            <a:picLocks noChangeAspect="1"/>
          </p:cNvPicPr>
          <p:nvPr/>
        </p:nvPicPr>
        <p:blipFill>
          <a:blip r:embed="rId3"/>
          <a:srcRect/>
          <a:stretch/>
        </p:blipFill>
        <p:spPr>
          <a:xfrm>
            <a:off x="9335018" y="609600"/>
            <a:ext cx="2073495" cy="1124093"/>
          </a:xfrm>
          <a:prstGeom prst="rect">
            <a:avLst/>
          </a:prstGeom>
        </p:spPr>
      </p:pic>
      <p:sp>
        <p:nvSpPr>
          <p:cNvPr id="4" name="TextBox 3">
            <a:extLst>
              <a:ext uri="{FF2B5EF4-FFF2-40B4-BE49-F238E27FC236}">
                <a16:creationId xmlns:a16="http://schemas.microsoft.com/office/drawing/2014/main" id="{4F21D00F-9E79-8AC2-A6B2-9AFB272E0FE6}"/>
              </a:ext>
            </a:extLst>
          </p:cNvPr>
          <p:cNvSpPr txBox="1"/>
          <p:nvPr/>
        </p:nvSpPr>
        <p:spPr>
          <a:xfrm>
            <a:off x="2245453" y="2310688"/>
            <a:ext cx="77010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
        <p:nvSpPr>
          <p:cNvPr id="5" name="TextBox 4">
            <a:extLst>
              <a:ext uri="{FF2B5EF4-FFF2-40B4-BE49-F238E27FC236}">
                <a16:creationId xmlns:a16="http://schemas.microsoft.com/office/drawing/2014/main" id="{411102F0-8A4D-B09C-9FC4-50F1A3CB6B75}"/>
              </a:ext>
            </a:extLst>
          </p:cNvPr>
          <p:cNvSpPr txBox="1"/>
          <p:nvPr/>
        </p:nvSpPr>
        <p:spPr>
          <a:xfrm>
            <a:off x="2245452" y="3915340"/>
            <a:ext cx="77010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a:t>
            </a:r>
          </a:p>
        </p:txBody>
      </p:sp>
    </p:spTree>
    <p:extLst>
      <p:ext uri="{BB962C8B-B14F-4D97-AF65-F5344CB8AC3E}">
        <p14:creationId xmlns:p14="http://schemas.microsoft.com/office/powerpoint/2010/main" val="245123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4A226-4751-BC03-EF0E-F542D1330B47}"/>
              </a:ext>
            </a:extLst>
          </p:cNvPr>
          <p:cNvSpPr>
            <a:spLocks noGrp="1"/>
          </p:cNvSpPr>
          <p:nvPr>
            <p:ph type="ctrTitle"/>
          </p:nvPr>
        </p:nvSpPr>
        <p:spPr/>
        <p:txBody>
          <a:bodyPr/>
          <a:lstStyle/>
          <a:p>
            <a:r>
              <a:rPr lang="en-US" dirty="0"/>
              <a:t>The Town of Oro Valley </a:t>
            </a:r>
            <a:br>
              <a:rPr lang="en-US" dirty="0"/>
            </a:br>
            <a:r>
              <a:rPr lang="en-US" dirty="0"/>
              <a:t>Building Code Amendments</a:t>
            </a:r>
          </a:p>
        </p:txBody>
      </p:sp>
      <p:sp>
        <p:nvSpPr>
          <p:cNvPr id="5" name="Subtitle 4">
            <a:extLst>
              <a:ext uri="{FF2B5EF4-FFF2-40B4-BE49-F238E27FC236}">
                <a16:creationId xmlns:a16="http://schemas.microsoft.com/office/drawing/2014/main" id="{F6FCC57C-FA75-27C8-37A7-5560040FBF44}"/>
              </a:ext>
            </a:extLst>
          </p:cNvPr>
          <p:cNvSpPr>
            <a:spLocks noGrp="1"/>
          </p:cNvSpPr>
          <p:nvPr>
            <p:ph type="subTitle" idx="1"/>
          </p:nvPr>
        </p:nvSpPr>
        <p:spPr/>
        <p:txBody>
          <a:bodyPr>
            <a:normAutofit/>
          </a:bodyPr>
          <a:lstStyle/>
          <a:p>
            <a:r>
              <a:rPr lang="en-US" dirty="0"/>
              <a:t>Jan 15th ACT Dinner – 5:00 – 7:30pm (Wed) </a:t>
            </a:r>
          </a:p>
          <a:p>
            <a:r>
              <a:rPr lang="en-US" dirty="0"/>
              <a:t>Code updates from Chief Building Officials</a:t>
            </a:r>
          </a:p>
          <a:p>
            <a:endParaRPr lang="en-US" dirty="0"/>
          </a:p>
        </p:txBody>
      </p:sp>
    </p:spTree>
    <p:extLst>
      <p:ext uri="{BB962C8B-B14F-4D97-AF65-F5344CB8AC3E}">
        <p14:creationId xmlns:p14="http://schemas.microsoft.com/office/powerpoint/2010/main" val="917733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FA1CC-7C56-4F34-AC0F-B5E5688D2A77}"/>
              </a:ext>
            </a:extLst>
          </p:cNvPr>
          <p:cNvSpPr>
            <a:spLocks noGrp="1"/>
          </p:cNvSpPr>
          <p:nvPr>
            <p:ph type="title"/>
          </p:nvPr>
        </p:nvSpPr>
        <p:spPr>
          <a:xfrm>
            <a:off x="406400" y="835941"/>
            <a:ext cx="8890000" cy="533400"/>
          </a:xfrm>
        </p:spPr>
        <p:txBody>
          <a:bodyPr>
            <a:normAutofit/>
          </a:bodyPr>
          <a:lstStyle/>
          <a:p>
            <a:r>
              <a:rPr lang="en-US" dirty="0"/>
              <a:t>Agenda </a:t>
            </a:r>
          </a:p>
        </p:txBody>
      </p:sp>
      <p:sp>
        <p:nvSpPr>
          <p:cNvPr id="5" name="TextBox 4">
            <a:extLst>
              <a:ext uri="{FF2B5EF4-FFF2-40B4-BE49-F238E27FC236}">
                <a16:creationId xmlns:a16="http://schemas.microsoft.com/office/drawing/2014/main" id="{7BB5F329-C62C-540C-4E1D-9AD975FAC498}"/>
              </a:ext>
            </a:extLst>
          </p:cNvPr>
          <p:cNvSpPr txBox="1"/>
          <p:nvPr/>
        </p:nvSpPr>
        <p:spPr>
          <a:xfrm>
            <a:off x="228600" y="1676400"/>
            <a:ext cx="11887200" cy="4708981"/>
          </a:xfrm>
          <a:prstGeom prst="rect">
            <a:avLst/>
          </a:prstGeom>
          <a:noFill/>
        </p:spPr>
        <p:txBody>
          <a:bodyPr wrap="square">
            <a:spAutoFit/>
          </a:bodyPr>
          <a:lstStyle/>
          <a:p>
            <a:pPr marL="341313" indent="-341313" fontAlgn="auto">
              <a:lnSpc>
                <a:spcPct val="100000"/>
              </a:lnSpc>
              <a:spcAft>
                <a:spcPts val="800"/>
              </a:spcAft>
              <a:buFont typeface="Wingdings" panose="05000000000000000000" pitchFamily="2" charset="2"/>
              <a:buChar char="Ø"/>
              <a:defRPr/>
            </a:pPr>
            <a:r>
              <a:rPr lang="en-US" sz="2000" b="1" i="0" u="none" strike="noStrike" dirty="0">
                <a:solidFill>
                  <a:srgbClr val="000000"/>
                </a:solidFill>
                <a:effectLst/>
              </a:rPr>
              <a:t>Regional adoption helps create regional consistency among local jurisdictions with code standards and amendments to prevent inequitable development conditions</a:t>
            </a:r>
            <a:r>
              <a:rPr lang="en-US" sz="2000" b="0" i="0" u="none" strike="noStrike" dirty="0">
                <a:solidFill>
                  <a:srgbClr val="000000"/>
                </a:solidFill>
                <a:effectLst/>
              </a:rPr>
              <a:t>.</a:t>
            </a:r>
          </a:p>
          <a:p>
            <a:pPr marL="341313" indent="-341313" fontAlgn="auto">
              <a:lnSpc>
                <a:spcPct val="100000"/>
              </a:lnSpc>
              <a:spcAft>
                <a:spcPts val="800"/>
              </a:spcAft>
              <a:buFont typeface="Wingdings" panose="05000000000000000000" pitchFamily="2" charset="2"/>
              <a:buChar char="Ø"/>
              <a:defRPr/>
            </a:pPr>
            <a:r>
              <a:rPr lang="en-US" sz="2000" b="1" dirty="0">
                <a:solidFill>
                  <a:srgbClr val="000000"/>
                </a:solidFill>
              </a:rPr>
              <a:t>Amendments found on the TOV website. </a:t>
            </a:r>
            <a:r>
              <a:rPr lang="en-US" sz="2000" b="1" dirty="0">
                <a:solidFill>
                  <a:srgbClr val="000000"/>
                </a:solidFill>
                <a:hlinkClick r:id="rId3"/>
              </a:rPr>
              <a:t>https://www.orovalleyaz.gov/Government/Departments/Community-and-Economic-Development/Building-Codes-and-Amendments</a:t>
            </a:r>
            <a:r>
              <a:rPr lang="en-US" sz="2000" b="1" dirty="0">
                <a:solidFill>
                  <a:srgbClr val="000000"/>
                </a:solidFill>
              </a:rPr>
              <a:t> </a:t>
            </a:r>
          </a:p>
          <a:p>
            <a:pPr marL="341313" indent="-341313" fontAlgn="auto">
              <a:spcAft>
                <a:spcPts val="800"/>
              </a:spcAft>
              <a:buFont typeface="Wingdings" panose="05000000000000000000" pitchFamily="2" charset="2"/>
              <a:buChar char="Ø"/>
              <a:defRPr/>
            </a:pPr>
            <a:r>
              <a:rPr lang="en-US" sz="2000" b="1" i="0" u="none" strike="noStrike" dirty="0">
                <a:solidFill>
                  <a:srgbClr val="000000"/>
                </a:solidFill>
                <a:effectLst/>
              </a:rPr>
              <a:t>The Town of Oro Valley’s tentative schedule is like The City of Tucson and Pima County including adoption in early (March/April 2025)</a:t>
            </a:r>
            <a:r>
              <a:rPr lang="en-US" sz="2000" b="0" i="0" u="none" strike="noStrike" dirty="0">
                <a:solidFill>
                  <a:srgbClr val="000000"/>
                </a:solidFill>
                <a:effectLst/>
                <a:latin typeface="Arial" panose="020B0604020202020204" pitchFamily="34" charset="0"/>
              </a:rPr>
              <a:t> </a:t>
            </a:r>
            <a:r>
              <a:rPr lang="en-US" sz="2000" b="1" i="0" u="none" strike="noStrike" dirty="0">
                <a:solidFill>
                  <a:srgbClr val="000000"/>
                </a:solidFill>
                <a:effectLst/>
              </a:rPr>
              <a:t>with purposed implementation effective July 1, 2025.</a:t>
            </a:r>
            <a:endParaRPr lang="en-US" sz="2000" b="1" dirty="0"/>
          </a:p>
          <a:p>
            <a:pPr marL="0" indent="0" fontAlgn="auto">
              <a:lnSpc>
                <a:spcPct val="100000"/>
              </a:lnSpc>
              <a:spcAft>
                <a:spcPts val="800"/>
              </a:spcAft>
              <a:buNone/>
              <a:defRPr/>
            </a:pPr>
            <a:r>
              <a:rPr lang="en-US" sz="2000" b="1" u="sng" dirty="0">
                <a:effectLst/>
                <a:ea typeface="Times New Roman" panose="02020603050405020304" pitchFamily="18" charset="0"/>
              </a:rPr>
              <a:t>Key takeaways: </a:t>
            </a:r>
          </a:p>
          <a:p>
            <a:pPr marL="341313" indent="-341313" fontAlgn="auto">
              <a:spcAft>
                <a:spcPts val="800"/>
              </a:spcAft>
              <a:buFont typeface="Wingdings" panose="05000000000000000000" pitchFamily="2" charset="2"/>
              <a:buChar char="Ø"/>
              <a:defRPr/>
            </a:pPr>
            <a:r>
              <a:rPr lang="en-US" sz="2000" b="1" dirty="0">
                <a:solidFill>
                  <a:srgbClr val="000000"/>
                </a:solidFill>
                <a:cs typeface="Arial" panose="020B0604020202020204" pitchFamily="34" charset="0"/>
              </a:rPr>
              <a:t>Majority of TOV amendments are consistent with local COT and Pima Co. Jurisdictions amendments. </a:t>
            </a:r>
          </a:p>
          <a:p>
            <a:pPr marL="341313" indent="-341313" fontAlgn="auto">
              <a:spcAft>
                <a:spcPts val="800"/>
              </a:spcAft>
              <a:buFont typeface="Wingdings" panose="05000000000000000000" pitchFamily="2" charset="2"/>
              <a:buChar char="Ø"/>
              <a:defRPr/>
            </a:pPr>
            <a:r>
              <a:rPr lang="en-US" sz="2000" b="1" dirty="0">
                <a:effectLst/>
                <a:ea typeface="Times New Roman" panose="02020603050405020304" pitchFamily="18" charset="0"/>
              </a:rPr>
              <a:t>Proposal to OV Town Council to adopt amendments for the 2024 IFC </a:t>
            </a:r>
            <a:r>
              <a:rPr lang="en-US" sz="2000" b="1" dirty="0">
                <a:ea typeface="Times New Roman" panose="02020603050405020304" pitchFamily="18" charset="0"/>
              </a:rPr>
              <a:t>and local amendments from</a:t>
            </a:r>
            <a:r>
              <a:rPr lang="en-US" sz="2000" b="0" i="0" u="none" strike="noStrike" dirty="0">
                <a:solidFill>
                  <a:srgbClr val="000000"/>
                </a:solidFill>
                <a:effectLst/>
                <a:cs typeface="Arial" panose="020B0604020202020204" pitchFamily="34" charset="0"/>
              </a:rPr>
              <a:t> </a:t>
            </a:r>
            <a:r>
              <a:rPr lang="en-US" sz="2000" b="1" i="0" u="none" strike="noStrike" dirty="0">
                <a:solidFill>
                  <a:srgbClr val="000000"/>
                </a:solidFill>
                <a:effectLst/>
                <a:cs typeface="Arial" panose="020B0604020202020204" pitchFamily="34" charset="0"/>
              </a:rPr>
              <a:t>Golder Ranch Fire District and Northwest Fire District </a:t>
            </a:r>
            <a:r>
              <a:rPr lang="en-US" sz="2000" b="1" dirty="0">
                <a:solidFill>
                  <a:srgbClr val="000000"/>
                </a:solidFill>
                <a:cs typeface="Arial" panose="020B0604020202020204" pitchFamily="34" charset="0"/>
              </a:rPr>
              <a:t>in their entirety</a:t>
            </a:r>
            <a:r>
              <a:rPr lang="en-US" sz="2000" b="1" i="0" u="none" strike="noStrike" dirty="0">
                <a:solidFill>
                  <a:srgbClr val="000000"/>
                </a:solidFill>
                <a:effectLst/>
                <a:cs typeface="Arial" panose="020B0604020202020204" pitchFamily="34" charset="0"/>
              </a:rPr>
              <a:t>. (PDF available) </a:t>
            </a:r>
            <a:endParaRPr lang="en-US" sz="2000" b="1" dirty="0"/>
          </a:p>
          <a:p>
            <a:pPr marL="341313" indent="-341313" fontAlgn="auto">
              <a:lnSpc>
                <a:spcPct val="100000"/>
              </a:lnSpc>
              <a:spcAft>
                <a:spcPts val="800"/>
              </a:spcAft>
              <a:buFont typeface="Wingdings" panose="05000000000000000000" pitchFamily="2" charset="2"/>
              <a:buChar char="Ø"/>
              <a:defRPr/>
            </a:pPr>
            <a:r>
              <a:rPr lang="en-US" sz="2000" b="1" i="0" strike="noStrike" dirty="0">
                <a:solidFill>
                  <a:srgbClr val="000000"/>
                </a:solidFill>
                <a:effectLst/>
                <a:cs typeface="Arial" panose="020B0604020202020204" pitchFamily="34" charset="0"/>
              </a:rPr>
              <a:t>First time </a:t>
            </a:r>
            <a:r>
              <a:rPr lang="en-US" sz="2000" b="1" dirty="0">
                <a:solidFill>
                  <a:srgbClr val="000000"/>
                </a:solidFill>
                <a:cs typeface="Arial" panose="020B0604020202020204" pitchFamily="34" charset="0"/>
              </a:rPr>
              <a:t>a</a:t>
            </a:r>
            <a:r>
              <a:rPr lang="en-US" sz="2000" b="1" i="0" strike="noStrike" dirty="0">
                <a:solidFill>
                  <a:srgbClr val="000000"/>
                </a:solidFill>
                <a:effectLst/>
                <a:cs typeface="Arial" panose="020B0604020202020204" pitchFamily="34" charset="0"/>
              </a:rPr>
              <a:t>doption of the 2024 International Existing Building Code (IEBC).</a:t>
            </a:r>
            <a:r>
              <a:rPr lang="en-US" sz="2000" b="1" dirty="0">
                <a:ea typeface="Times New Roman" panose="02020603050405020304" pitchFamily="18" charset="0"/>
              </a:rPr>
              <a:t> Creating regional consistency and additional options for builders to meet minimum code. </a:t>
            </a:r>
          </a:p>
        </p:txBody>
      </p:sp>
    </p:spTree>
    <p:extLst>
      <p:ext uri="{BB962C8B-B14F-4D97-AF65-F5344CB8AC3E}">
        <p14:creationId xmlns:p14="http://schemas.microsoft.com/office/powerpoint/2010/main" val="1384150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90CF5-0CE8-D52F-0B30-BAD41A8731E7}"/>
              </a:ext>
            </a:extLst>
          </p:cNvPr>
          <p:cNvSpPr>
            <a:spLocks noGrp="1"/>
          </p:cNvSpPr>
          <p:nvPr>
            <p:ph type="body" sz="quarter" idx="13"/>
          </p:nvPr>
        </p:nvSpPr>
        <p:spPr>
          <a:xfrm>
            <a:off x="630044" y="1528811"/>
            <a:ext cx="10439400" cy="923729"/>
          </a:xfrm>
        </p:spPr>
        <p:txBody>
          <a:bodyPr>
            <a:normAutofit lnSpcReduction="10000"/>
          </a:bodyPr>
          <a:lstStyle/>
          <a:p>
            <a:r>
              <a:rPr lang="en-US" sz="3200" dirty="0"/>
              <a:t>Town of Oro Valley is adopting 2024 IFC with GRFD/NWFD Amendments of the </a:t>
            </a:r>
            <a:r>
              <a:rPr lang="en-US" sz="3200"/>
              <a:t>2024 IFC, </a:t>
            </a:r>
            <a:r>
              <a:rPr lang="en-US" sz="3200" dirty="0"/>
              <a:t>p</a:t>
            </a:r>
            <a:r>
              <a:rPr lang="en-US" sz="3200"/>
              <a:t>ending </a:t>
            </a:r>
            <a:r>
              <a:rPr lang="en-US" sz="3200" dirty="0"/>
              <a:t>TOV Council approval </a:t>
            </a:r>
          </a:p>
        </p:txBody>
      </p:sp>
      <p:sp>
        <p:nvSpPr>
          <p:cNvPr id="3" name="Title 2">
            <a:extLst>
              <a:ext uri="{FF2B5EF4-FFF2-40B4-BE49-F238E27FC236}">
                <a16:creationId xmlns:a16="http://schemas.microsoft.com/office/drawing/2014/main" id="{59CD3D61-7780-D5B3-391E-7093B95D925B}"/>
              </a:ext>
            </a:extLst>
          </p:cNvPr>
          <p:cNvSpPr>
            <a:spLocks noGrp="1"/>
          </p:cNvSpPr>
          <p:nvPr>
            <p:ph type="title"/>
          </p:nvPr>
        </p:nvSpPr>
        <p:spPr/>
        <p:txBody>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INTERNATIONAL FIRE CODE, 2024</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EDITION</a:t>
            </a:r>
            <a:endParaRPr lang="en-US" dirty="0"/>
          </a:p>
        </p:txBody>
      </p:sp>
      <p:graphicFrame>
        <p:nvGraphicFramePr>
          <p:cNvPr id="5" name="Object 4">
            <a:extLst>
              <a:ext uri="{FF2B5EF4-FFF2-40B4-BE49-F238E27FC236}">
                <a16:creationId xmlns:a16="http://schemas.microsoft.com/office/drawing/2014/main" id="{A33875FA-1703-5329-1C41-F4201BEFA210}"/>
              </a:ext>
            </a:extLst>
          </p:cNvPr>
          <p:cNvGraphicFramePr>
            <a:graphicFrameLocks noChangeAspect="1"/>
          </p:cNvGraphicFramePr>
          <p:nvPr/>
        </p:nvGraphicFramePr>
        <p:xfrm>
          <a:off x="533400" y="2452541"/>
          <a:ext cx="4267200" cy="4247886"/>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Exch.Document.DC">
                  <p:embed/>
                </p:oleObj>
              </mc:Choice>
              <mc:Fallback>
                <p:oleObj name="Acrobat Document" r:id="rId2" imgW="5829224" imgH="7543800" progId="AcroExch.Document.DC">
                  <p:embed/>
                  <p:pic>
                    <p:nvPicPr>
                      <p:cNvPr id="5" name="Object 4">
                        <a:extLst>
                          <a:ext uri="{FF2B5EF4-FFF2-40B4-BE49-F238E27FC236}">
                            <a16:creationId xmlns:a16="http://schemas.microsoft.com/office/drawing/2014/main" id="{A33875FA-1703-5329-1C41-F4201BEFA210}"/>
                          </a:ext>
                        </a:extLst>
                      </p:cNvPr>
                      <p:cNvPicPr/>
                      <p:nvPr/>
                    </p:nvPicPr>
                    <p:blipFill>
                      <a:blip r:embed="rId3"/>
                      <a:stretch>
                        <a:fillRect/>
                      </a:stretch>
                    </p:blipFill>
                    <p:spPr>
                      <a:xfrm>
                        <a:off x="533400" y="2452541"/>
                        <a:ext cx="4267200" cy="4247886"/>
                      </a:xfrm>
                      <a:prstGeom prst="rect">
                        <a:avLst/>
                      </a:prstGeom>
                    </p:spPr>
                  </p:pic>
                </p:oleObj>
              </mc:Fallback>
            </mc:AlternateContent>
          </a:graphicData>
        </a:graphic>
      </p:graphicFrame>
      <p:pic>
        <p:nvPicPr>
          <p:cNvPr id="6" name="Picture 5" descr="Fire truck on the street&#10;&#10;Description automatically generated with medium confidence">
            <a:extLst>
              <a:ext uri="{FF2B5EF4-FFF2-40B4-BE49-F238E27FC236}">
                <a16:creationId xmlns:a16="http://schemas.microsoft.com/office/drawing/2014/main" id="{D1C7C58C-497A-CB08-9EA4-CAB27E4D646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38800" y="2452541"/>
            <a:ext cx="5410200" cy="3733800"/>
          </a:xfrm>
          <a:prstGeom prst="rect">
            <a:avLst/>
          </a:prstGeom>
        </p:spPr>
      </p:pic>
    </p:spTree>
    <p:extLst>
      <p:ext uri="{BB962C8B-B14F-4D97-AF65-F5344CB8AC3E}">
        <p14:creationId xmlns:p14="http://schemas.microsoft.com/office/powerpoint/2010/main" val="2811303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4FB"/>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E0619B-2AE3-DD8B-3EBE-27B6AC0FAA2A}"/>
              </a:ext>
            </a:extLst>
          </p:cNvPr>
          <p:cNvSpPr>
            <a:spLocks noGrp="1"/>
          </p:cNvSpPr>
          <p:nvPr>
            <p:ph type="body" sz="quarter" idx="11"/>
          </p:nvPr>
        </p:nvSpPr>
        <p:spPr/>
        <p:txBody>
          <a:bodyPr/>
          <a:lstStyle/>
          <a:p>
            <a:r>
              <a:rPr lang="en-US"/>
              <a:t>Code Adoption Timeline</a:t>
            </a:r>
          </a:p>
        </p:txBody>
      </p:sp>
      <p:sp>
        <p:nvSpPr>
          <p:cNvPr id="4" name="Text Placeholder 3">
            <a:extLst>
              <a:ext uri="{FF2B5EF4-FFF2-40B4-BE49-F238E27FC236}">
                <a16:creationId xmlns:a16="http://schemas.microsoft.com/office/drawing/2014/main" id="{FFBB3044-A2DF-3FCD-179B-A2F085303413}"/>
              </a:ext>
            </a:extLst>
          </p:cNvPr>
          <p:cNvSpPr>
            <a:spLocks noGrp="1"/>
          </p:cNvSpPr>
          <p:nvPr>
            <p:ph type="body" sz="quarter" idx="13"/>
          </p:nvPr>
        </p:nvSpPr>
        <p:spPr>
          <a:xfrm>
            <a:off x="1638299" y="1779373"/>
            <a:ext cx="8929255" cy="2595203"/>
          </a:xfrm>
        </p:spPr>
        <p:txBody>
          <a:bodyPr lIns="91440" tIns="45720" rIns="91440" bIns="45720" anchor="t"/>
          <a:lstStyle/>
          <a:p>
            <a:r>
              <a:rPr lang="en-US">
                <a:latin typeface="Lato Medium"/>
                <a:ea typeface="Lato Medium"/>
                <a:cs typeface="Lato Medium"/>
              </a:rPr>
              <a:t>11 public meetings thus far in 2024</a:t>
            </a:r>
            <a:endParaRPr lang="en-US"/>
          </a:p>
          <a:p>
            <a:r>
              <a:rPr lang="en-US">
                <a:latin typeface="Lato Medium"/>
                <a:ea typeface="Lato Medium"/>
                <a:cs typeface="Lato Medium"/>
              </a:rPr>
              <a:t>January/February meetings in 2025 will be focused on IECC</a:t>
            </a:r>
          </a:p>
          <a:p>
            <a:r>
              <a:rPr lang="en-US">
                <a:latin typeface="Lato Medium"/>
                <a:ea typeface="Lato Medium"/>
                <a:cs typeface="Lato Medium"/>
              </a:rPr>
              <a:t>March/April meeting before Mayor and Council</a:t>
            </a:r>
          </a:p>
          <a:p>
            <a:r>
              <a:rPr lang="en-US">
                <a:latin typeface="Lato Medium"/>
                <a:ea typeface="Lato Medium"/>
                <a:cs typeface="Lato Medium"/>
              </a:rPr>
              <a:t>Target implementation </a:t>
            </a:r>
            <a:r>
              <a:rPr lang="en-US" b="1">
                <a:latin typeface="Lato Medium"/>
                <a:ea typeface="Lato Medium"/>
                <a:cs typeface="Lato Medium"/>
              </a:rPr>
              <a:t>July 1, 2025</a:t>
            </a:r>
          </a:p>
          <a:p>
            <a:r>
              <a:rPr lang="en-US"/>
              <a:t>Applicable code determined by permit </a:t>
            </a:r>
            <a:r>
              <a:rPr lang="en-US" u="sng"/>
              <a:t>application</a:t>
            </a:r>
            <a:r>
              <a:rPr lang="en-US"/>
              <a:t> date</a:t>
            </a:r>
          </a:p>
        </p:txBody>
      </p:sp>
    </p:spTree>
    <p:extLst>
      <p:ext uri="{BB962C8B-B14F-4D97-AF65-F5344CB8AC3E}">
        <p14:creationId xmlns:p14="http://schemas.microsoft.com/office/powerpoint/2010/main" val="91689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F0473DAD-A4CE-9263-9BB7-4E84DBA3E7D1}"/>
              </a:ext>
            </a:extLst>
          </p:cNvPr>
          <p:cNvSpPr txBox="1">
            <a:spLocks/>
          </p:cNvSpPr>
          <p:nvPr/>
        </p:nvSpPr>
        <p:spPr>
          <a:xfrm>
            <a:off x="336060" y="1676400"/>
            <a:ext cx="11779740" cy="5410200"/>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FontTx/>
              <a:buBlip>
                <a:blip r:embed="rId3"/>
              </a:buBlip>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Tx/>
              <a:buBlip>
                <a:blip r:embed="rId3"/>
              </a:buBlip>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Tx/>
              <a:buBlip>
                <a:blip r:embed="rId3"/>
              </a:buBlip>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RESIDENTIAL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 </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SWIMMING POOL AND SPA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endParaRPr lang="en-US" sz="2800" dirty="0">
              <a:effectLst/>
              <a:latin typeface="Times New Roman" panose="02020603050405020304" pitchFamily="18" charset="0"/>
              <a:ea typeface="Times New Roman" panose="02020603050405020304" pitchFamily="18" charset="0"/>
            </a:endParaRPr>
          </a:p>
          <a:p>
            <a:pPr marL="341313" indent="-341313" fontAlgn="auto">
              <a:lnSpc>
                <a:spcPct val="100000"/>
              </a:lnSpc>
              <a:spcAft>
                <a:spcPts val="800"/>
              </a:spcAft>
            </a:pPr>
            <a:r>
              <a:rPr lang="en-US" sz="2800" b="1" dirty="0">
                <a:solidFill>
                  <a:srgbClr val="0523FF"/>
                </a:solidFill>
                <a:effectLst/>
                <a:latin typeface="Times New Roman" panose="02020603050405020304" pitchFamily="18" charset="0"/>
                <a:ea typeface="Times New Roman" panose="02020603050405020304" pitchFamily="18" charset="0"/>
              </a:rPr>
              <a:t>INTERNATIONAL EXISTING BUILDING CODE, 2024 EDITION </a:t>
            </a:r>
            <a:r>
              <a:rPr lang="en-US" sz="2800" b="1" dirty="0">
                <a:effectLst/>
                <a:latin typeface="Times New Roman" panose="02020603050405020304" pitchFamily="18" charset="0"/>
                <a:ea typeface="Times New Roman" panose="02020603050405020304" pitchFamily="18" charset="0"/>
              </a:rPr>
              <a:t>(New to TOV) </a:t>
            </a:r>
            <a:endParaRPr lang="en-US" sz="2800" dirty="0">
              <a:effectLst/>
              <a:latin typeface="Times New Roman" panose="02020603050405020304" pitchFamily="18" charset="0"/>
              <a:ea typeface="Times New Roman" panose="02020603050405020304" pitchFamily="18" charset="0"/>
            </a:endParaRPr>
          </a:p>
          <a:p>
            <a:pPr marL="341313" indent="-341313" fontAlgn="auto">
              <a:lnSpc>
                <a:spcPct val="10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INTERNATIONAL FIRE CODE, </a:t>
            </a:r>
            <a:r>
              <a:rPr lang="en-US" sz="2800" b="1" dirty="0">
                <a:solidFill>
                  <a:srgbClr val="0523FF"/>
                </a:solidFill>
                <a:effectLst/>
                <a:latin typeface="Times New Roman" panose="02020603050405020304" pitchFamily="18" charset="0"/>
                <a:ea typeface="Calibri" panose="020F0502020204030204" pitchFamily="34" charset="0"/>
                <a:cs typeface="Times New Roman" panose="02020603050405020304" pitchFamily="18" charset="0"/>
              </a:rPr>
              <a:t>2024</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EDITION (</a:t>
            </a:r>
            <a:r>
              <a:rPr lang="en-US" sz="2800" b="1" dirty="0">
                <a:latin typeface="Calibri" panose="020F0502020204030204" pitchFamily="34" charset="0"/>
                <a:ea typeface="Calibri" panose="020F0502020204030204" pitchFamily="34" charset="0"/>
                <a:cs typeface="Times New Roman" panose="02020603050405020304" pitchFamily="18" charset="0"/>
              </a:rPr>
              <a:t>A</a:t>
            </a:r>
            <a:r>
              <a:rPr lang="en-US" sz="2800" b="1" dirty="0">
                <a:effectLst/>
                <a:latin typeface="Calibri" panose="020F0502020204030204" pitchFamily="34" charset="0"/>
                <a:ea typeface="Calibri" panose="020F0502020204030204" pitchFamily="34" charset="0"/>
                <a:cs typeface="Times New Roman" panose="02020603050405020304" pitchFamily="18" charset="0"/>
              </a:rPr>
              <a:t>dopting (</a:t>
            </a:r>
            <a:r>
              <a:rPr lang="en-US" sz="2800" b="1" dirty="0">
                <a:solidFill>
                  <a:srgbClr val="0523FF"/>
                </a:solidFill>
                <a:effectLst/>
                <a:latin typeface="Calibri" panose="020F0502020204030204" pitchFamily="34" charset="0"/>
                <a:ea typeface="Calibri" panose="020F0502020204030204" pitchFamily="34" charset="0"/>
                <a:cs typeface="Times New Roman" panose="02020603050405020304" pitchFamily="18" charset="0"/>
              </a:rPr>
              <a:t>GRFD</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amendments)</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PROPERTY MAINTENANCE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PLUMBING,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MECHANICAL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FUEL GAS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ENERGY CONSERVATION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INTERNATIONAL BUILDING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effectLst/>
                <a:latin typeface="Times New Roman" panose="02020603050405020304" pitchFamily="18" charset="0"/>
                <a:ea typeface="Times New Roman" panose="02020603050405020304" pitchFamily="18" charset="0"/>
              </a:rPr>
              <a:t> EDITION</a:t>
            </a:r>
          </a:p>
          <a:p>
            <a:pPr marL="341313" indent="-341313" fontAlgn="auto">
              <a:lnSpc>
                <a:spcPct val="100000"/>
              </a:lnSpc>
              <a:spcAft>
                <a:spcPts val="800"/>
              </a:spcAft>
            </a:pPr>
            <a:r>
              <a:rPr lang="en-US" sz="2800" b="1" dirty="0">
                <a:effectLst/>
                <a:latin typeface="Times New Roman" panose="02020603050405020304" pitchFamily="18" charset="0"/>
                <a:ea typeface="Times New Roman" panose="02020603050405020304" pitchFamily="18" charset="0"/>
              </a:rPr>
              <a:t>NATIONAL ELECTRICAL CODE, </a:t>
            </a:r>
            <a:r>
              <a:rPr lang="en-US" sz="2800" b="1" dirty="0">
                <a:solidFill>
                  <a:srgbClr val="0523FF"/>
                </a:solidFill>
                <a:effectLst/>
                <a:latin typeface="Times New Roman" panose="02020603050405020304" pitchFamily="18" charset="0"/>
                <a:ea typeface="Times New Roman" panose="02020603050405020304" pitchFamily="18" charset="0"/>
              </a:rPr>
              <a:t>2023</a:t>
            </a:r>
            <a:r>
              <a:rPr lang="en-US" sz="2800" b="1" dirty="0">
                <a:effectLst/>
                <a:latin typeface="Times New Roman" panose="02020603050405020304" pitchFamily="18" charset="0"/>
                <a:ea typeface="Times New Roman" panose="02020603050405020304" pitchFamily="18" charset="0"/>
              </a:rPr>
              <a:t> EDITION</a:t>
            </a:r>
            <a:endParaRPr lang="en-US" sz="2800" dirty="0">
              <a:effectLst/>
              <a:latin typeface="Times New Roman" panose="02020603050405020304" pitchFamily="18" charset="0"/>
              <a:ea typeface="Times New Roman" panose="02020603050405020304" pitchFamily="18" charset="0"/>
            </a:endParaRPr>
          </a:p>
          <a:p>
            <a:pPr marL="341313" indent="-341313" fontAlgn="auto">
              <a:lnSpc>
                <a:spcPct val="100000"/>
              </a:lnSpc>
              <a:spcAft>
                <a:spcPts val="800"/>
              </a:spcAft>
            </a:pPr>
            <a:endParaRPr lang="en-US" sz="2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tle 3">
            <a:extLst>
              <a:ext uri="{FF2B5EF4-FFF2-40B4-BE49-F238E27FC236}">
                <a16:creationId xmlns:a16="http://schemas.microsoft.com/office/drawing/2014/main" id="{7137257C-5DC1-F355-C733-F89EC90D067C}"/>
              </a:ext>
            </a:extLst>
          </p:cNvPr>
          <p:cNvSpPr>
            <a:spLocks noGrp="1"/>
          </p:cNvSpPr>
          <p:nvPr>
            <p:ph type="title"/>
          </p:nvPr>
        </p:nvSpPr>
        <p:spPr/>
        <p:txBody>
          <a:bodyPr/>
          <a:lstStyle/>
          <a:p>
            <a:r>
              <a:rPr lang="en-US" dirty="0"/>
              <a:t>Town of Oro Valley adopted International Codes</a:t>
            </a:r>
          </a:p>
        </p:txBody>
      </p:sp>
    </p:spTree>
    <p:extLst>
      <p:ext uri="{BB962C8B-B14F-4D97-AF65-F5344CB8AC3E}">
        <p14:creationId xmlns:p14="http://schemas.microsoft.com/office/powerpoint/2010/main" val="1065120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AF6A87-64A9-E181-4E6E-D6B4063DA5B1}"/>
              </a:ext>
            </a:extLst>
          </p:cNvPr>
          <p:cNvSpPr>
            <a:spLocks noGrp="1"/>
          </p:cNvSpPr>
          <p:nvPr>
            <p:ph type="body" sz="quarter" idx="13"/>
          </p:nvPr>
        </p:nvSpPr>
        <p:spPr>
          <a:xfrm>
            <a:off x="827049" y="1649252"/>
            <a:ext cx="10337800" cy="535659"/>
          </a:xfrm>
        </p:spPr>
        <p:txBody>
          <a:bodyPr>
            <a:normAutofit/>
          </a:bodyPr>
          <a:lstStyle/>
          <a:p>
            <a:r>
              <a:rPr lang="en-US" sz="2800" b="1" dirty="0">
                <a:effectLst/>
                <a:latin typeface="Times New Roman" panose="02020603050405020304" pitchFamily="18" charset="0"/>
                <a:ea typeface="Times New Roman" panose="02020603050405020304" pitchFamily="18" charset="0"/>
              </a:rPr>
              <a:t>INTERNATIONAL RESIDENTIAL CODE,  2024</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EDITION </a:t>
            </a:r>
          </a:p>
          <a:p>
            <a:endParaRPr lang="en-US" dirty="0"/>
          </a:p>
        </p:txBody>
      </p:sp>
      <p:sp>
        <p:nvSpPr>
          <p:cNvPr id="3" name="Title 2">
            <a:extLst>
              <a:ext uri="{FF2B5EF4-FFF2-40B4-BE49-F238E27FC236}">
                <a16:creationId xmlns:a16="http://schemas.microsoft.com/office/drawing/2014/main" id="{599F8BBA-4B65-087A-4599-CBB2BD21C24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FD2B1FD-69C9-7821-6EB4-AA4D9B25EA4D}"/>
              </a:ext>
            </a:extLst>
          </p:cNvPr>
          <p:cNvSpPr>
            <a:spLocks noGrp="1"/>
          </p:cNvSpPr>
          <p:nvPr>
            <p:ph sz="half" idx="1"/>
          </p:nvPr>
        </p:nvSpPr>
        <p:spPr>
          <a:xfrm>
            <a:off x="838200" y="2464822"/>
            <a:ext cx="10337800" cy="3568789"/>
          </a:xfrm>
        </p:spPr>
        <p:txBody>
          <a:bodyPr>
            <a:normAutofit fontScale="92500" lnSpcReduction="20000"/>
          </a:bodyPr>
          <a:lstStyle/>
          <a:p>
            <a:pPr marL="0" marR="274320" indent="0" algn="just">
              <a:buNone/>
            </a:pPr>
            <a:r>
              <a:rPr lang="en-US" sz="2000" b="1" dirty="0">
                <a:solidFill>
                  <a:srgbClr val="0523FF"/>
                </a:solidFill>
                <a:effectLst/>
                <a:latin typeface="Times New Roman" panose="02020603050405020304" pitchFamily="18" charset="0"/>
                <a:ea typeface="Times New Roman" panose="02020603050405020304" pitchFamily="18" charset="0"/>
              </a:rPr>
              <a:t>Add new section R325.9</a:t>
            </a:r>
            <a:r>
              <a:rPr lang="en-US" sz="2000" dirty="0">
                <a:solidFill>
                  <a:srgbClr val="0523FF"/>
                </a:solidFill>
                <a:effectLst/>
                <a:latin typeface="Times New Roman" panose="02020603050405020304" pitchFamily="18" charset="0"/>
                <a:ea typeface="Times New Roman" panose="02020603050405020304" pitchFamily="18" charset="0"/>
              </a:rPr>
              <a:t> as follows:</a:t>
            </a:r>
          </a:p>
          <a:p>
            <a:pPr marL="0" marR="274320" indent="0" algn="just">
              <a:buNone/>
            </a:pPr>
            <a:r>
              <a:rPr lang="en-US" sz="2000" b="1" dirty="0">
                <a:solidFill>
                  <a:srgbClr val="0523FF"/>
                </a:solidFill>
                <a:effectLst/>
                <a:latin typeface="Times New Roman" panose="02020603050405020304" pitchFamily="18" charset="0"/>
                <a:ea typeface="Times New Roman" panose="02020603050405020304" pitchFamily="18" charset="0"/>
              </a:rPr>
              <a:t>SECTION R325.9 REQUIRED COOLING. </a:t>
            </a:r>
            <a:r>
              <a:rPr lang="en-US" sz="2000" dirty="0">
                <a:solidFill>
                  <a:srgbClr val="0523FF"/>
                </a:solidFill>
                <a:effectLst/>
                <a:latin typeface="Times New Roman" panose="02020603050405020304" pitchFamily="18" charset="0"/>
                <a:ea typeface="Times New Roman" panose="02020603050405020304" pitchFamily="18" charset="0"/>
              </a:rPr>
              <a:t>DWELLING UNITS AND SLEEPING UNITS LOCATED IN CLIMATE ZONES 0, 1, 2, 3, 4, 5A, AND 5B, WHERE THE SUMMER DRY-BULB TEMPERATURE IS GREATER THAN 85º F (29.4º C), SHALL BE PROVIDED WITH COOLING SYSTEMS CAPABLE OF MAINTAINING AN INDOOR TEMPERATURE AT OR BELOW 80ºF (26.7º C) IN THE OCCUPIED SPACE. WHERE PERMANENTLY INSTALLED FANS ARE CAPABLE OF GENERATING 120 FPM (0.6 M/S) AIR SPEED INSIDE THE OCCUPIED SPACE, THE REQUIRED COOLING SYSTEM SHALL BE CAPABLE OF MAINTAINING INDOOR TEMPERATURE AT OR BELOW 85º F (29.4º C). THE INSTALLATION OF ONE OR MORE PORTABLE SYSTEMS SHALL NOT BE USED TO ACHIEVE COMPLIANCE WITH THIS SECTION. </a:t>
            </a:r>
            <a:r>
              <a:rPr lang="en-US" sz="2000" b="1" strike="noStrike" dirty="0">
                <a:solidFill>
                  <a:srgbClr val="0523FF"/>
                </a:solidFill>
                <a:effectLst/>
                <a:latin typeface="Times New Roman" panose="02020603050405020304" pitchFamily="18" charset="0"/>
                <a:ea typeface="Times New Roman" panose="02020603050405020304" pitchFamily="18" charset="0"/>
              </a:rPr>
              <a:t> </a:t>
            </a:r>
            <a:endParaRPr lang="en-US" sz="2000" dirty="0">
              <a:solidFill>
                <a:srgbClr val="0523FF"/>
              </a:solidFill>
              <a:effectLst/>
              <a:latin typeface="Times New Roman" panose="02020603050405020304" pitchFamily="18" charset="0"/>
              <a:ea typeface="Times New Roman" panose="02020603050405020304" pitchFamily="18" charset="0"/>
            </a:endParaRPr>
          </a:p>
          <a:p>
            <a:pPr marL="0" marR="0" indent="0" algn="just">
              <a:buNone/>
              <a:tabLst>
                <a:tab pos="1143000" algn="l"/>
                <a:tab pos="3200400" algn="r"/>
              </a:tabLst>
            </a:pPr>
            <a:r>
              <a:rPr lang="en-US" sz="2000" b="1" dirty="0">
                <a:solidFill>
                  <a:srgbClr val="0523FF"/>
                </a:solidFill>
                <a:effectLst/>
                <a:latin typeface="Times New Roman" panose="02020603050405020304" pitchFamily="18" charset="0"/>
                <a:ea typeface="Times New Roman" panose="02020603050405020304" pitchFamily="18" charset="0"/>
              </a:rPr>
              <a:t>EXCEPTION: </a:t>
            </a:r>
            <a:r>
              <a:rPr lang="en-US" sz="2000" dirty="0">
                <a:solidFill>
                  <a:srgbClr val="0523FF"/>
                </a:solidFill>
                <a:effectLst/>
                <a:latin typeface="Times New Roman" panose="02020603050405020304" pitchFamily="18" charset="0"/>
                <a:ea typeface="Times New Roman" panose="02020603050405020304" pitchFamily="18" charset="0"/>
              </a:rPr>
              <a:t>INTERIOR SPACES WHERE THE PRIMARY PURPOSE IS NOT ASSOCIATED WITH HUMAN COMFORT.</a:t>
            </a:r>
          </a:p>
          <a:p>
            <a:pPr marL="0" marR="0" algn="just">
              <a:tabLst>
                <a:tab pos="1143000" algn="l"/>
                <a:tab pos="3200400" algn="r"/>
              </a:tabLst>
            </a:pP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rPr>
              <a:t>Subject to TOV Council approval</a:t>
            </a:r>
          </a:p>
          <a:p>
            <a:endParaRPr lang="en-US" dirty="0"/>
          </a:p>
        </p:txBody>
      </p:sp>
    </p:spTree>
    <p:extLst>
      <p:ext uri="{BB962C8B-B14F-4D97-AF65-F5344CB8AC3E}">
        <p14:creationId xmlns:p14="http://schemas.microsoft.com/office/powerpoint/2010/main" val="1096063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589FC1-6A7C-C395-5DFE-4B62525D7746}"/>
              </a:ext>
            </a:extLst>
          </p:cNvPr>
          <p:cNvSpPr>
            <a:spLocks noGrp="1"/>
          </p:cNvSpPr>
          <p:nvPr>
            <p:ph type="body" sz="quarter" idx="13"/>
          </p:nvPr>
        </p:nvSpPr>
        <p:spPr>
          <a:xfrm>
            <a:off x="838200" y="1597941"/>
            <a:ext cx="10149468" cy="535659"/>
          </a:xfrm>
        </p:spPr>
        <p:txBody>
          <a:bodyPr>
            <a:normAutofit fontScale="85000" lnSpcReduction="10000"/>
          </a:bodyPr>
          <a:lstStyle/>
          <a:p>
            <a:r>
              <a:rPr lang="en-US" sz="2800" b="1" dirty="0">
                <a:effectLst/>
                <a:latin typeface="Times New Roman" panose="02020603050405020304" pitchFamily="18" charset="0"/>
                <a:ea typeface="Times New Roman" panose="02020603050405020304" pitchFamily="18" charset="0"/>
              </a:rPr>
              <a:t>INTERNATIONAL RESIDENTIAL CODE,  2024</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EDITION CONTINUED </a:t>
            </a:r>
          </a:p>
          <a:p>
            <a:endParaRPr lang="en-US" dirty="0"/>
          </a:p>
        </p:txBody>
      </p:sp>
      <p:sp>
        <p:nvSpPr>
          <p:cNvPr id="3" name="Title 2">
            <a:extLst>
              <a:ext uri="{FF2B5EF4-FFF2-40B4-BE49-F238E27FC236}">
                <a16:creationId xmlns:a16="http://schemas.microsoft.com/office/drawing/2014/main" id="{42A595FF-B493-28CC-A658-A7D81A3E0859}"/>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3BF156BB-693F-1E05-520C-A99113140498}"/>
              </a:ext>
            </a:extLst>
          </p:cNvPr>
          <p:cNvSpPr>
            <a:spLocks noGrp="1"/>
          </p:cNvSpPr>
          <p:nvPr>
            <p:ph sz="half" idx="1"/>
          </p:nvPr>
        </p:nvSpPr>
        <p:spPr>
          <a:xfrm>
            <a:off x="838200" y="2133600"/>
            <a:ext cx="10744200" cy="4343399"/>
          </a:xfrm>
        </p:spPr>
        <p:txBody>
          <a:bodyPr>
            <a:normAutofit/>
          </a:bodyPr>
          <a:lstStyle/>
          <a:p>
            <a:pPr marL="0" marR="0" indent="0">
              <a:buNone/>
            </a:pPr>
            <a:r>
              <a:rPr lang="en-US" sz="2400" dirty="0">
                <a:effectLst/>
                <a:latin typeface="Times New Roman" panose="02020603050405020304" pitchFamily="18" charset="0"/>
                <a:ea typeface="Times New Roman" panose="02020603050405020304" pitchFamily="18" charset="0"/>
              </a:rPr>
              <a:t>Revise section E3901.4.2 as the following: </a:t>
            </a:r>
            <a:r>
              <a:rPr lang="en-US" sz="2400" b="1" dirty="0">
                <a:effectLst/>
                <a:latin typeface="Times New Roman" panose="02020603050405020304" pitchFamily="18" charset="0"/>
                <a:ea typeface="Times New Roman" panose="02020603050405020304" pitchFamily="18" charset="0"/>
              </a:rPr>
              <a:t>E3901.4.2 Island and Peninsular countertops and work surfaces.</a:t>
            </a:r>
            <a:r>
              <a:rPr lang="en-US" sz="2400" dirty="0">
                <a:effectLst/>
                <a:latin typeface="Times New Roman" panose="02020603050405020304" pitchFamily="18" charset="0"/>
                <a:ea typeface="Times New Roman" panose="02020603050405020304" pitchFamily="18" charset="0"/>
              </a:rPr>
              <a:t> </a:t>
            </a:r>
          </a:p>
          <a:p>
            <a:pPr marL="0" marR="0" indent="0">
              <a:buNone/>
            </a:pPr>
            <a:r>
              <a:rPr lang="en-US" sz="2400" dirty="0">
                <a:solidFill>
                  <a:srgbClr val="0523FF"/>
                </a:solidFill>
                <a:effectLst/>
                <a:latin typeface="Times New Roman" panose="02020603050405020304" pitchFamily="18" charset="0"/>
                <a:ea typeface="Times New Roman" panose="02020603050405020304" pitchFamily="18" charset="0"/>
              </a:rPr>
              <a:t>RECEPTACLE OUTLETS, IF INSTALLED TO SERVE AN ISLAND OR PENINSULAR COUNTERTOP OR WORK SURFACE, SHALL BE INSTALLED IN ACCORDANCE WITH SECTION E3901.4.3 IF A RECEPTACLE OUTLET IS NOT PROVIDED TO SERVE AN ISLAND OR PENINSULAR COUNTERTOP OR WORK SURFACE, PROVISIONS SHALL BE PROVIDED AT THE ISLAND OR PENINSULAR FOR FUTURE ADDITION OF A RECEPTACLE OUTLET TO SERVE THE ISLAND OR PENINSULAR COUNTERTOP OR WORK SURFACE</a:t>
            </a:r>
            <a:r>
              <a:rPr lang="en-US" sz="2400" u="sng" dirty="0">
                <a:solidFill>
                  <a:srgbClr val="0523FF"/>
                </a:solidFill>
                <a:effectLst/>
                <a:latin typeface="Times New Roman" panose="02020603050405020304" pitchFamily="18" charset="0"/>
                <a:ea typeface="Times New Roman" panose="02020603050405020304" pitchFamily="18" charset="0"/>
              </a:rPr>
              <a:t> </a:t>
            </a:r>
            <a:r>
              <a:rPr lang="en-US" sz="2400" b="1" u="sng" dirty="0">
                <a:solidFill>
                  <a:srgbClr val="0523FF"/>
                </a:solidFill>
                <a:effectLst/>
                <a:latin typeface="Times New Roman" panose="02020603050405020304" pitchFamily="18" charset="0"/>
                <a:ea typeface="Times New Roman" panose="02020603050405020304" pitchFamily="18" charset="0"/>
              </a:rPr>
              <a:t>BY ADDING A CONDUIT AND JUNCTION BOX LABELED, </a:t>
            </a:r>
            <a:r>
              <a:rPr lang="en-US" sz="2400" b="1" i="1" u="sng" dirty="0">
                <a:solidFill>
                  <a:srgbClr val="0523FF"/>
                </a:solidFill>
                <a:effectLst/>
                <a:latin typeface="Times New Roman" panose="02020603050405020304" pitchFamily="18" charset="0"/>
                <a:ea typeface="Times New Roman" panose="02020603050405020304" pitchFamily="18" charset="0"/>
              </a:rPr>
              <a:t>“FUTURE RECEPTACLE(S) MUST OBTAIN ELECTRICAL PERMIT”</a:t>
            </a:r>
            <a:r>
              <a:rPr lang="en-US" sz="2400" b="1" u="sng" dirty="0">
                <a:solidFill>
                  <a:srgbClr val="0523FF"/>
                </a:solidFill>
                <a:effectLst/>
                <a:latin typeface="Times New Roman" panose="02020603050405020304" pitchFamily="18" charset="0"/>
                <a:ea typeface="Times New Roman" panose="02020603050405020304" pitchFamily="18" charset="0"/>
              </a:rPr>
              <a:t> </a:t>
            </a:r>
            <a:endParaRPr lang="en-US" sz="2400" b="1" dirty="0">
              <a:solidFill>
                <a:srgbClr val="0523FF"/>
              </a:solidFill>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98777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35568-F9AC-9023-14DC-A70CF25E1D53}"/>
              </a:ext>
            </a:extLst>
          </p:cNvPr>
          <p:cNvSpPr>
            <a:spLocks noGrp="1"/>
          </p:cNvSpPr>
          <p:nvPr>
            <p:ph type="body" sz="quarter" idx="13"/>
          </p:nvPr>
        </p:nvSpPr>
        <p:spPr>
          <a:xfrm>
            <a:off x="838200" y="1369342"/>
            <a:ext cx="9220200" cy="5412458"/>
          </a:xfrm>
        </p:spPr>
        <p:txBody>
          <a:bodyPr/>
          <a:lstStyle/>
          <a:p>
            <a:r>
              <a:rPr lang="en-US" dirty="0"/>
              <a:t>Options to comply to </a:t>
            </a:r>
            <a:r>
              <a:rPr lang="en-US" sz="2800" b="1" dirty="0">
                <a:effectLst/>
                <a:latin typeface="Times New Roman" panose="02020603050405020304" pitchFamily="18" charset="0"/>
                <a:ea typeface="Times New Roman" panose="02020603050405020304" pitchFamily="18" charset="0"/>
              </a:rPr>
              <a:t>E3901.4.2 Island and Peninsular countertops and work surfaces.</a:t>
            </a:r>
            <a:endParaRPr lang="en-US" dirty="0"/>
          </a:p>
        </p:txBody>
      </p:sp>
      <p:sp>
        <p:nvSpPr>
          <p:cNvPr id="3" name="Title 2">
            <a:extLst>
              <a:ext uri="{FF2B5EF4-FFF2-40B4-BE49-F238E27FC236}">
                <a16:creationId xmlns:a16="http://schemas.microsoft.com/office/drawing/2014/main" id="{410F7B65-3950-B1D6-F576-F6E49EED1923}"/>
              </a:ext>
            </a:extLst>
          </p:cNvPr>
          <p:cNvSpPr>
            <a:spLocks noGrp="1"/>
          </p:cNvSpPr>
          <p:nvPr>
            <p:ph type="title"/>
          </p:nvPr>
        </p:nvSpPr>
        <p:spPr/>
        <p:txBody>
          <a:bodyPr/>
          <a:lstStyle/>
          <a:p>
            <a:endParaRPr lang="en-US"/>
          </a:p>
        </p:txBody>
      </p:sp>
      <p:pic>
        <p:nvPicPr>
          <p:cNvPr id="5" name="Picture 4" descr="A picture containing indoor, counter, white&#10;&#10;Description automatically generated">
            <a:extLst>
              <a:ext uri="{FF2B5EF4-FFF2-40B4-BE49-F238E27FC236}">
                <a16:creationId xmlns:a16="http://schemas.microsoft.com/office/drawing/2014/main" id="{022898A3-1D70-FAC2-8392-006E7E71B0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6800" y="2438400"/>
            <a:ext cx="4267200" cy="4267200"/>
          </a:xfrm>
          <a:prstGeom prst="rect">
            <a:avLst/>
          </a:prstGeom>
        </p:spPr>
      </p:pic>
      <p:sp>
        <p:nvSpPr>
          <p:cNvPr id="6" name="TextBox 5">
            <a:extLst>
              <a:ext uri="{FF2B5EF4-FFF2-40B4-BE49-F238E27FC236}">
                <a16:creationId xmlns:a16="http://schemas.microsoft.com/office/drawing/2014/main" id="{BB1BC4E8-A39A-F8D7-CA0B-7F50C4A236C7}"/>
              </a:ext>
            </a:extLst>
          </p:cNvPr>
          <p:cNvSpPr txBox="1"/>
          <p:nvPr/>
        </p:nvSpPr>
        <p:spPr>
          <a:xfrm>
            <a:off x="914400" y="8227341"/>
            <a:ext cx="5028663" cy="230832"/>
          </a:xfrm>
          <a:prstGeom prst="rect">
            <a:avLst/>
          </a:prstGeom>
          <a:noFill/>
        </p:spPr>
        <p:txBody>
          <a:bodyPr wrap="square" rtlCol="0">
            <a:spAutoFit/>
          </a:bodyPr>
          <a:lstStyle/>
          <a:p>
            <a:r>
              <a:rPr lang="en-US" sz="900">
                <a:hlinkClick r:id="rId3" tooltip="http://diy.stackexchange.com/questions/75943/popup-outlet-on-kitchen-island-is-it-against-building-codes-california"/>
              </a:rPr>
              <a:t>This Photo</a:t>
            </a:r>
            <a:r>
              <a:rPr lang="en-US" sz="900"/>
              <a:t> by Unknown Author is licensed under </a:t>
            </a:r>
            <a:r>
              <a:rPr lang="en-US" sz="900">
                <a:hlinkClick r:id="rId4" tooltip="https://creativecommons.org/licenses/by-sa/3.0/"/>
              </a:rPr>
              <a:t>CC BY-SA</a:t>
            </a:r>
            <a:endParaRPr lang="en-US" sz="900"/>
          </a:p>
        </p:txBody>
      </p:sp>
      <p:pic>
        <p:nvPicPr>
          <p:cNvPr id="11" name="Picture 10" descr="A picture containing text, electronics, jack&#10;&#10;Description automatically generated">
            <a:extLst>
              <a:ext uri="{FF2B5EF4-FFF2-40B4-BE49-F238E27FC236}">
                <a16:creationId xmlns:a16="http://schemas.microsoft.com/office/drawing/2014/main" id="{64855CB7-C9B9-56DF-315F-3594956EC55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31313" y="2057400"/>
            <a:ext cx="3536795" cy="3564000"/>
          </a:xfrm>
          <a:prstGeom prst="rect">
            <a:avLst/>
          </a:prstGeom>
        </p:spPr>
      </p:pic>
      <p:sp>
        <p:nvSpPr>
          <p:cNvPr id="12" name="TextBox 11">
            <a:extLst>
              <a:ext uri="{FF2B5EF4-FFF2-40B4-BE49-F238E27FC236}">
                <a16:creationId xmlns:a16="http://schemas.microsoft.com/office/drawing/2014/main" id="{DAFC59E9-EDEB-FD62-6185-5D95C3E1A6B5}"/>
              </a:ext>
            </a:extLst>
          </p:cNvPr>
          <p:cNvSpPr txBox="1"/>
          <p:nvPr/>
        </p:nvSpPr>
        <p:spPr>
          <a:xfrm>
            <a:off x="5824654" y="5787510"/>
            <a:ext cx="3810000" cy="230832"/>
          </a:xfrm>
          <a:prstGeom prst="rect">
            <a:avLst/>
          </a:prstGeom>
          <a:noFill/>
        </p:spPr>
        <p:txBody>
          <a:bodyPr wrap="square" rtlCol="0">
            <a:spAutoFit/>
          </a:bodyPr>
          <a:lstStyle/>
          <a:p>
            <a:r>
              <a:rPr lang="en-US" sz="900">
                <a:hlinkClick r:id="rId6" tooltip="http://diy.stackexchange.com/questions/99559/replacing-a-switch-with-something-that-is-always-on"/>
              </a:rPr>
              <a:t>This Photo</a:t>
            </a:r>
            <a:r>
              <a:rPr lang="en-US" sz="900"/>
              <a:t> by Unknown Author is licensed under </a:t>
            </a:r>
            <a:r>
              <a:rPr lang="en-US" sz="900">
                <a:hlinkClick r:id="rId4" tooltip="https://creativecommons.org/licenses/by-sa/3.0/"/>
              </a:rPr>
              <a:t>CC BY-SA</a:t>
            </a:r>
            <a:endParaRPr lang="en-US" sz="900"/>
          </a:p>
        </p:txBody>
      </p:sp>
      <p:sp>
        <p:nvSpPr>
          <p:cNvPr id="14" name="TextBox 13">
            <a:extLst>
              <a:ext uri="{FF2B5EF4-FFF2-40B4-BE49-F238E27FC236}">
                <a16:creationId xmlns:a16="http://schemas.microsoft.com/office/drawing/2014/main" id="{F0AC10B9-D832-E8F7-7877-CA122D55147E}"/>
              </a:ext>
            </a:extLst>
          </p:cNvPr>
          <p:cNvSpPr txBox="1"/>
          <p:nvPr/>
        </p:nvSpPr>
        <p:spPr>
          <a:xfrm>
            <a:off x="7099610" y="3177680"/>
            <a:ext cx="1600200" cy="1323439"/>
          </a:xfrm>
          <a:prstGeom prst="rect">
            <a:avLst/>
          </a:prstGeom>
          <a:noFill/>
        </p:spPr>
        <p:txBody>
          <a:bodyPr wrap="square">
            <a:spAutoFit/>
          </a:bodyPr>
          <a:lstStyle/>
          <a:p>
            <a:r>
              <a:rPr lang="en-US" sz="1600" b="1" i="1" u="sng" dirty="0">
                <a:effectLst/>
                <a:latin typeface="Times New Roman" panose="02020603050405020304" pitchFamily="18" charset="0"/>
                <a:ea typeface="Times New Roman" panose="02020603050405020304" pitchFamily="18" charset="0"/>
              </a:rPr>
              <a:t>FUTURE RECEPTACLE MUST OBTAIN ELECTRICAL PERMIT</a:t>
            </a:r>
            <a:r>
              <a:rPr lang="en-US" sz="1600" b="1" u="sng" dirty="0">
                <a:effectLst/>
                <a:latin typeface="Times New Roman" panose="02020603050405020304" pitchFamily="18" charset="0"/>
                <a:ea typeface="Times New Roman" panose="02020603050405020304" pitchFamily="18" charset="0"/>
              </a:rPr>
              <a:t> </a:t>
            </a:r>
            <a:endParaRPr lang="en-US" sz="1600" b="1" dirty="0"/>
          </a:p>
        </p:txBody>
      </p:sp>
    </p:spTree>
    <p:extLst>
      <p:ext uri="{BB962C8B-B14F-4D97-AF65-F5344CB8AC3E}">
        <p14:creationId xmlns:p14="http://schemas.microsoft.com/office/powerpoint/2010/main" val="3489042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55453-F6E7-82C1-4DCD-9ED926D84E94}"/>
              </a:ext>
            </a:extLst>
          </p:cNvPr>
          <p:cNvSpPr>
            <a:spLocks noGrp="1"/>
          </p:cNvSpPr>
          <p:nvPr>
            <p:ph type="body" sz="quarter" idx="13"/>
          </p:nvPr>
        </p:nvSpPr>
        <p:spPr>
          <a:xfrm>
            <a:off x="838200" y="1629536"/>
            <a:ext cx="10210800" cy="535659"/>
          </a:xfrm>
        </p:spPr>
        <p:txBody>
          <a:bodyPr>
            <a:normAutofit fontScale="85000" lnSpcReduction="10000"/>
          </a:bodyPr>
          <a:lstStyle/>
          <a:p>
            <a:r>
              <a:rPr lang="en-US" sz="2800" b="1" dirty="0">
                <a:effectLst/>
                <a:latin typeface="Times New Roman" panose="02020603050405020304" pitchFamily="18" charset="0"/>
                <a:ea typeface="Times New Roman" panose="02020603050405020304" pitchFamily="18" charset="0"/>
              </a:rPr>
              <a:t>INTERNATIONAL RESIDENTIAL CODE,  </a:t>
            </a:r>
            <a:r>
              <a:rPr lang="en-US" sz="2800" b="1" dirty="0">
                <a:solidFill>
                  <a:srgbClr val="0523FF"/>
                </a:solidFill>
                <a:effectLst/>
                <a:latin typeface="Times New Roman" panose="02020603050405020304" pitchFamily="18" charset="0"/>
                <a:ea typeface="Times New Roman" panose="02020603050405020304" pitchFamily="18" charset="0"/>
              </a:rPr>
              <a:t>2024</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EDITION CONTINUED </a:t>
            </a:r>
          </a:p>
          <a:p>
            <a:endParaRPr lang="en-US" dirty="0"/>
          </a:p>
        </p:txBody>
      </p:sp>
      <p:sp>
        <p:nvSpPr>
          <p:cNvPr id="3" name="Title 2">
            <a:extLst>
              <a:ext uri="{FF2B5EF4-FFF2-40B4-BE49-F238E27FC236}">
                <a16:creationId xmlns:a16="http://schemas.microsoft.com/office/drawing/2014/main" id="{01DDF1BC-13A2-1F4D-9DDF-D78625A2FDA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3EBE0F7-9A58-6BD9-FC59-2CDA6D6762AA}"/>
              </a:ext>
            </a:extLst>
          </p:cNvPr>
          <p:cNvSpPr>
            <a:spLocks noGrp="1"/>
          </p:cNvSpPr>
          <p:nvPr>
            <p:ph sz="half" idx="1"/>
          </p:nvPr>
        </p:nvSpPr>
        <p:spPr>
          <a:xfrm>
            <a:off x="838200" y="2133600"/>
            <a:ext cx="10337800" cy="4343399"/>
          </a:xfrm>
        </p:spPr>
        <p:txBody>
          <a:bodyPr>
            <a:normAutofit/>
          </a:bodyPr>
          <a:lstStyle/>
          <a:p>
            <a:pPr marL="0" marR="0" indent="0">
              <a:buNone/>
            </a:pPr>
            <a:r>
              <a:rPr lang="en-US" sz="2000" b="1" dirty="0">
                <a:effectLst/>
                <a:latin typeface="Times New Roman" panose="02020603050405020304" pitchFamily="18" charset="0"/>
                <a:ea typeface="Times New Roman" panose="02020603050405020304" pitchFamily="18" charset="0"/>
              </a:rPr>
              <a:t>Section NE101.2 Electric vehicle power transfer infrastructure.</a:t>
            </a:r>
            <a:r>
              <a:rPr lang="en-US" sz="2000" dirty="0">
                <a:effectLst/>
                <a:latin typeface="Times New Roman" panose="02020603050405020304" pitchFamily="18" charset="0"/>
                <a:ea typeface="Times New Roman" panose="02020603050405020304" pitchFamily="18" charset="0"/>
              </a:rPr>
              <a:t> REVISE Section by DELETING the Section in its entirety and REPLACE with the following: </a:t>
            </a:r>
          </a:p>
          <a:p>
            <a:pPr marL="0" marR="0" indent="0">
              <a:buNone/>
            </a:pPr>
            <a:r>
              <a:rPr lang="en-US" sz="2000" dirty="0">
                <a:solidFill>
                  <a:srgbClr val="0523FF"/>
                </a:solidFill>
                <a:effectLst/>
                <a:latin typeface="Times New Roman" panose="02020603050405020304" pitchFamily="18" charset="0"/>
                <a:ea typeface="Times New Roman" panose="02020603050405020304" pitchFamily="18" charset="0"/>
              </a:rPr>
              <a:t>NEW CONSTRUCTION SHALL FACILITATE FUTURE INSTALLATION AND USE OF ELECTRIC VEHICLE SUPPLY EQUIPMENT (EVSE) IN ACCORDANCE WITH </a:t>
            </a:r>
            <a:r>
              <a:rPr lang="en-US" sz="2000" b="1" dirty="0">
                <a:solidFill>
                  <a:srgbClr val="0523FF"/>
                </a:solidFill>
                <a:effectLst/>
                <a:latin typeface="Times New Roman" panose="02020603050405020304" pitchFamily="18" charset="0"/>
                <a:ea typeface="Times New Roman" panose="02020603050405020304" pitchFamily="18" charset="0"/>
              </a:rPr>
              <a:t>SECTIONS NE101.2.1 THROUGH NE101.3</a:t>
            </a:r>
            <a:r>
              <a:rPr lang="en-US" sz="2000" dirty="0">
                <a:solidFill>
                  <a:srgbClr val="0523FF"/>
                </a:solidFill>
                <a:effectLst/>
                <a:latin typeface="Times New Roman" panose="02020603050405020304" pitchFamily="18" charset="0"/>
                <a:ea typeface="Times New Roman" panose="02020603050405020304" pitchFamily="18" charset="0"/>
              </a:rPr>
              <a:t> AND </a:t>
            </a:r>
            <a:r>
              <a:rPr lang="en-US" sz="2000" b="1" dirty="0">
                <a:solidFill>
                  <a:srgbClr val="0523FF"/>
                </a:solidFill>
                <a:effectLst/>
                <a:latin typeface="Times New Roman" panose="02020603050405020304" pitchFamily="18" charset="0"/>
                <a:ea typeface="Times New Roman" panose="02020603050405020304" pitchFamily="18" charset="0"/>
              </a:rPr>
              <a:t>NFPA-70, NATIONAL ELECTRICAL CODE</a:t>
            </a:r>
            <a:r>
              <a:rPr lang="en-US" sz="2000" dirty="0">
                <a:solidFill>
                  <a:srgbClr val="0523FF"/>
                </a:solidFill>
                <a:effectLst/>
                <a:latin typeface="Times New Roman" panose="02020603050405020304" pitchFamily="18" charset="0"/>
                <a:ea typeface="Times New Roman" panose="02020603050405020304" pitchFamily="18" charset="0"/>
              </a:rPr>
              <a:t> AS ADOPTED. </a:t>
            </a:r>
          </a:p>
          <a:p>
            <a:pPr marL="0" marR="0" indent="0">
              <a:buNone/>
            </a:pPr>
            <a:r>
              <a:rPr lang="en-US" sz="2000" b="1" dirty="0">
                <a:effectLst/>
                <a:latin typeface="Times New Roman" panose="02020603050405020304" pitchFamily="18" charset="0"/>
                <a:ea typeface="Times New Roman" panose="02020603050405020304" pitchFamily="18" charset="0"/>
              </a:rPr>
              <a:t>Section NE101.2.1 Quantity.</a:t>
            </a:r>
            <a:r>
              <a:rPr lang="en-US" sz="2000" dirty="0">
                <a:effectLst/>
                <a:latin typeface="Times New Roman" panose="02020603050405020304" pitchFamily="18" charset="0"/>
                <a:ea typeface="Times New Roman" panose="02020603050405020304" pitchFamily="18" charset="0"/>
              </a:rPr>
              <a:t> DELETE Section in its entirety and REPLACE with the following: </a:t>
            </a:r>
          </a:p>
          <a:p>
            <a:pPr marL="0" marR="0" indent="0">
              <a:buNone/>
            </a:pPr>
            <a:r>
              <a:rPr lang="en-US" sz="2000" dirty="0">
                <a:solidFill>
                  <a:srgbClr val="0523FF"/>
                </a:solidFill>
                <a:effectLst/>
                <a:latin typeface="Times New Roman" panose="02020603050405020304" pitchFamily="18" charset="0"/>
                <a:ea typeface="Times New Roman" panose="02020603050405020304" pitchFamily="18" charset="0"/>
              </a:rPr>
              <a:t>FOR EACH NEW ONE- AND TWO-FAMILY DWELLING AND TOWNHOUSE UNIT, PROVIDE AT LEAST ONE EV READY SPACE. THE BRANCH CIRCUIT SHALL BE IDENTIFIED AS “EV READY” IN THE SERVICE PANEL OR SUBPANEL DIRECTORY, AND THE TERMINATION LOCATION SHALL BE MARKED AS “EV READY.” </a:t>
            </a:r>
          </a:p>
          <a:p>
            <a:pPr marL="0" marR="0" indent="0">
              <a:buNone/>
            </a:pPr>
            <a:r>
              <a:rPr lang="en-US" sz="2000" b="1" dirty="0">
                <a:solidFill>
                  <a:srgbClr val="0523FF"/>
                </a:solidFill>
                <a:effectLst/>
                <a:latin typeface="Times New Roman" panose="02020603050405020304" pitchFamily="18" charset="0"/>
                <a:ea typeface="Times New Roman" panose="02020603050405020304" pitchFamily="18" charset="0"/>
              </a:rPr>
              <a:t>EXCEPTION:</a:t>
            </a:r>
            <a:r>
              <a:rPr lang="en-US" sz="2000" dirty="0">
                <a:solidFill>
                  <a:srgbClr val="0523FF"/>
                </a:solidFill>
                <a:effectLst/>
                <a:latin typeface="Times New Roman" panose="02020603050405020304" pitchFamily="18" charset="0"/>
                <a:ea typeface="Times New Roman" panose="02020603050405020304" pitchFamily="18" charset="0"/>
              </a:rPr>
              <a:t> EV READY SPACES ARE NOT REQUIRED WHERE NO ON-SITE PARKING SPACES ARE PROVIDED. </a:t>
            </a:r>
          </a:p>
          <a:p>
            <a:pPr marL="0" marR="0" indent="0">
              <a:buNone/>
            </a:pPr>
            <a:endParaRPr lang="en-US"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45454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88A61-4949-7319-7F77-8E12D40C6FEE}"/>
              </a:ext>
            </a:extLst>
          </p:cNvPr>
          <p:cNvSpPr>
            <a:spLocks noGrp="1"/>
          </p:cNvSpPr>
          <p:nvPr>
            <p:ph type="body" sz="quarter" idx="13"/>
          </p:nvPr>
        </p:nvSpPr>
        <p:spPr>
          <a:xfrm>
            <a:off x="304800" y="912139"/>
            <a:ext cx="10194073" cy="535659"/>
          </a:xfrm>
        </p:spPr>
        <p:txBody>
          <a:bodyPr>
            <a:normAutofit fontScale="85000" lnSpcReduction="10000"/>
          </a:bodyPr>
          <a:lstStyle/>
          <a:p>
            <a:r>
              <a:rPr lang="en-US" sz="2800" b="1" dirty="0">
                <a:solidFill>
                  <a:schemeClr val="bg1"/>
                </a:solidFill>
                <a:effectLst/>
                <a:latin typeface="Times New Roman" panose="02020603050405020304" pitchFamily="18" charset="0"/>
                <a:ea typeface="Times New Roman" panose="02020603050405020304" pitchFamily="18" charset="0"/>
              </a:rPr>
              <a:t>INTERNATIONAL SWIMMING POOL AND SPA CODE, 2024 EDITION</a:t>
            </a:r>
            <a:endParaRPr lang="en-US" sz="2800" dirty="0">
              <a:solidFill>
                <a:schemeClr val="bg1"/>
              </a:solidFill>
              <a:effectLst/>
              <a:latin typeface="Times New Roman" panose="02020603050405020304" pitchFamily="18" charset="0"/>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409700D-9AA0-578A-152F-0B755FFE4202}"/>
              </a:ext>
            </a:extLst>
          </p:cNvPr>
          <p:cNvSpPr>
            <a:spLocks noGrp="1"/>
          </p:cNvSpPr>
          <p:nvPr>
            <p:ph type="title"/>
          </p:nvPr>
        </p:nvSpPr>
        <p:spPr>
          <a:xfrm flipH="1" flipV="1">
            <a:off x="-304800" y="1106028"/>
            <a:ext cx="45719" cy="73940"/>
          </a:xfrm>
        </p:spPr>
        <p:txBody>
          <a:bodyPr>
            <a:normAutofit fontScale="90000"/>
          </a:bodyPr>
          <a:lstStyle/>
          <a:p>
            <a:endParaRPr lang="en-US" dirty="0"/>
          </a:p>
        </p:txBody>
      </p:sp>
      <p:sp>
        <p:nvSpPr>
          <p:cNvPr id="4" name="Content Placeholder 3">
            <a:extLst>
              <a:ext uri="{FF2B5EF4-FFF2-40B4-BE49-F238E27FC236}">
                <a16:creationId xmlns:a16="http://schemas.microsoft.com/office/drawing/2014/main" id="{9630C12B-F5D8-7BED-0A34-1011E4E1F902}"/>
              </a:ext>
            </a:extLst>
          </p:cNvPr>
          <p:cNvSpPr>
            <a:spLocks noGrp="1"/>
          </p:cNvSpPr>
          <p:nvPr>
            <p:ph sz="half" idx="1"/>
          </p:nvPr>
        </p:nvSpPr>
        <p:spPr>
          <a:xfrm>
            <a:off x="411976" y="1600200"/>
            <a:ext cx="10337800" cy="4848322"/>
          </a:xfrm>
        </p:spPr>
        <p:txBody>
          <a:bodyPr>
            <a:normAutofit/>
          </a:bodyPr>
          <a:lstStyle/>
          <a:p>
            <a:pPr marL="342900" marR="1905000" lvl="0" indent="-342900">
              <a:lnSpc>
                <a:spcPts val="1800"/>
              </a:lnSpc>
              <a:spcBef>
                <a:spcPts val="1800"/>
              </a:spcBef>
              <a:spcAft>
                <a:spcPts val="400"/>
              </a:spcAft>
              <a:buFont typeface="Symbol" panose="05050102010706020507" pitchFamily="18" charset="2"/>
              <a:buChar cha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SECTION 809.9 Maximum depth.</a:t>
            </a:r>
            <a:endParaRPr lang="en-US" sz="1400" b="1"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1901825" indent="0">
              <a:lnSpc>
                <a:spcPct val="90000"/>
              </a:lnSpc>
              <a:spcBef>
                <a:spcPts val="750"/>
              </a:spcBef>
              <a:buNone/>
            </a:pPr>
            <a:r>
              <a:rPr lang="en-US" sz="14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REVISE Section by ADDING a new subsection to read:</a:t>
            </a:r>
            <a:endParaRPr lang="en-US" sz="14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1901825" indent="0">
              <a:lnSpc>
                <a:spcPct val="90000"/>
              </a:lnSpc>
              <a:spcBef>
                <a:spcPts val="750"/>
              </a:spcBef>
              <a:buNone/>
            </a:pPr>
            <a:r>
              <a:rPr lang="en-US" sz="1400" b="1"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SECTION 809.9.1 UNDERWATER SEATS AND BENCHES</a:t>
            </a: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a:t>
            </a:r>
          </a:p>
          <a:p>
            <a:pPr marL="0" marR="0" indent="0" algn="just">
              <a:lnSpc>
                <a:spcPct val="90000"/>
              </a:lnSpc>
              <a:spcBef>
                <a:spcPts val="750"/>
              </a:spcBef>
              <a:spcAft>
                <a:spcPts val="600"/>
              </a:spcAft>
              <a:buNone/>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UNDERWATER SEATS AND BENCHES, WHETHER USED ALONE OR IN CONJUNCTION WITH POOL STAIRS, SHALL COMPLY WITH ALL OF THE FOLLOWING:</a:t>
            </a: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THE HORIZONTAL SURFACE SHALL BE AT OR BELOW THE WATERLINE</a:t>
            </a: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THE HORIZONTAL SURFACE SHALL BE NOT GREATER THAN 20 INCHES (508 MM) BELOW THE WATERLINE.</a:t>
            </a: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AN UNOBSTRUCTED SURFACE SHALL BE PROVIDED THAT IS NOT LESS THAN 10 INCHES (254 MM) IN 	DEPTH AND NOT LESS THAN 24 INCHES (607 MM) IN WIDTH.</a:t>
            </a: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UNDERWATER SEATS AND BENCHES SHALL NOT BE USED AS THE REQUIRED ENTRY AND EXIT ACCESS.</a:t>
            </a: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WHERE UNDERWATER SEATS ARE LOCATED IN THE DEEP AREA OF THE POOL WHERE MANUFACTURED 	OR CONSTRUCTED DIVING EQUIPMENT IS INSTALLED, SUCH SEATS SHALL BE LOCATED OUTSIDE OF 	THE MINIMUM DIVING WATER ENVELOPE FOR DIVING EQUIPMENT.</a:t>
            </a:r>
          </a:p>
          <a:p>
            <a:pPr marL="684212" lvl="1" indent="-457200">
              <a:buFont typeface="+mj-lt"/>
              <a:buAutoNum type="arabicPeriod"/>
            </a:pPr>
            <a:r>
              <a:rPr lang="en-US" sz="1400" u="sng" dirty="0">
                <a:solidFill>
                  <a:srgbClr val="0523FF"/>
                </a:solidFill>
                <a:latin typeface="Times New Roman" panose="02020603050405020304" pitchFamily="18" charset="0"/>
                <a:ea typeface="Aptos" panose="020B0004020202020204" pitchFamily="34" charset="0"/>
                <a:cs typeface="Times New Roman" panose="02020603050405020304" pitchFamily="18" charset="0"/>
              </a:rPr>
              <a:t>THE TOP LEADING EDGE OF THE UNDERWATER SEAT OR BENCH SHALL BE CONTRASTING AND VISUALLY SET APART BY USING AN UNDERWATER ACCENT TILE OR MARKER SOLID OR SPACED A MAXIMUM OF 10” INCHES (254 MM) APART WITH A MINIMUM OF AT LEAST THREE MARKERS.</a:t>
            </a:r>
            <a:endParaRPr lang="en-US" sz="1400" u="sng"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endParaRPr>
          </a:p>
          <a:p>
            <a:pPr marL="684212" lvl="1" indent="-457200">
              <a:spcBef>
                <a:spcPts val="750"/>
              </a:spcBef>
              <a:buFont typeface="+mj-lt"/>
              <a:buAutoNum type="arabicPeriod"/>
            </a:pPr>
            <a:r>
              <a:rPr lang="en-US" sz="1400" dirty="0">
                <a:solidFill>
                  <a:srgbClr val="0523FF"/>
                </a:solidFill>
                <a:effectLst/>
                <a:latin typeface="Times New Roman" panose="02020603050405020304" pitchFamily="18" charset="0"/>
                <a:ea typeface="Aptos" panose="020B0004020202020204" pitchFamily="34" charset="0"/>
                <a:cs typeface="Times New Roman" panose="02020603050405020304" pitchFamily="18" charset="0"/>
              </a:rPr>
              <a:t>A TANNING LEDGE OR SUN SHELF USED AS THE REQUIRED ENTRY AND EXIT ACCESS SHALL BE 	LOCATED NOT GREATER THAN 12 INCHES (305 MM) BELOW THE WATERLINE. </a:t>
            </a:r>
          </a:p>
        </p:txBody>
      </p:sp>
    </p:spTree>
    <p:extLst>
      <p:ext uri="{BB962C8B-B14F-4D97-AF65-F5344CB8AC3E}">
        <p14:creationId xmlns:p14="http://schemas.microsoft.com/office/powerpoint/2010/main" val="1787869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4751A4-6A70-D50D-88D9-34F52D6639AB}"/>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73A1CF5D-15A3-B814-946E-B9CABF21DD54}"/>
              </a:ext>
            </a:extLst>
          </p:cNvPr>
          <p:cNvSpPr>
            <a:spLocks noGrp="1"/>
          </p:cNvSpPr>
          <p:nvPr>
            <p:ph type="title"/>
          </p:nvPr>
        </p:nvSpPr>
        <p:spPr/>
        <p:txBody>
          <a:bodyPr/>
          <a:lstStyle/>
          <a:p>
            <a:endParaRPr lang="en-US"/>
          </a:p>
        </p:txBody>
      </p:sp>
      <p:pic>
        <p:nvPicPr>
          <p:cNvPr id="5" name="Picture 4" descr="A picture containing outdoor&#10;&#10;Description automatically generated">
            <a:extLst>
              <a:ext uri="{FF2B5EF4-FFF2-40B4-BE49-F238E27FC236}">
                <a16:creationId xmlns:a16="http://schemas.microsoft.com/office/drawing/2014/main" id="{BDAC6344-0C00-B89D-6960-BBF0107C1F5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 y="1933895"/>
            <a:ext cx="5029200" cy="4388445"/>
          </a:xfrm>
          <a:prstGeom prst="rect">
            <a:avLst/>
          </a:prstGeom>
        </p:spPr>
      </p:pic>
      <p:pic>
        <p:nvPicPr>
          <p:cNvPr id="19" name="Picture 18">
            <a:extLst>
              <a:ext uri="{FF2B5EF4-FFF2-40B4-BE49-F238E27FC236}">
                <a16:creationId xmlns:a16="http://schemas.microsoft.com/office/drawing/2014/main" id="{CCCB2A3C-C0A8-8032-61B8-B07044C4B1B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10400" y="1933895"/>
            <a:ext cx="3840480" cy="4088163"/>
          </a:xfrm>
          <a:prstGeom prst="rect">
            <a:avLst/>
          </a:prstGeom>
        </p:spPr>
      </p:pic>
    </p:spTree>
    <p:extLst>
      <p:ext uri="{BB962C8B-B14F-4D97-AF65-F5344CB8AC3E}">
        <p14:creationId xmlns:p14="http://schemas.microsoft.com/office/powerpoint/2010/main" val="605519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3E721-D1D6-4C2A-9CA3-EC6B82A1C78C}"/>
              </a:ext>
            </a:extLst>
          </p:cNvPr>
          <p:cNvSpPr>
            <a:spLocks noGrp="1"/>
          </p:cNvSpPr>
          <p:nvPr>
            <p:ph type="body" sz="quarter" idx="13"/>
          </p:nvPr>
        </p:nvSpPr>
        <p:spPr>
          <a:xfrm>
            <a:off x="2057400" y="2590800"/>
            <a:ext cx="7391400" cy="3124200"/>
          </a:xfrm>
        </p:spPr>
        <p:txBody>
          <a:bodyPr>
            <a:normAutofit/>
          </a:bodyPr>
          <a:lstStyle/>
          <a:p>
            <a:pPr algn="ctr"/>
            <a:r>
              <a:rPr lang="en-US" sz="4800" dirty="0"/>
              <a:t>Thank you!</a:t>
            </a:r>
          </a:p>
          <a:p>
            <a:pPr algn="ctr"/>
            <a:endParaRPr lang="en-US" sz="2400" dirty="0"/>
          </a:p>
          <a:p>
            <a:pPr algn="ctr"/>
            <a:r>
              <a:rPr lang="en-US" sz="2400" dirty="0"/>
              <a:t>Larry Merrell </a:t>
            </a:r>
          </a:p>
          <a:p>
            <a:pPr algn="ctr"/>
            <a:r>
              <a:rPr lang="en-US" sz="2400" dirty="0"/>
              <a:t>Building Official </a:t>
            </a:r>
          </a:p>
          <a:p>
            <a:pPr algn="ctr"/>
            <a:r>
              <a:rPr lang="en-US" sz="2400" dirty="0"/>
              <a:t>Lmerrell@orovalleyaz.gov</a:t>
            </a:r>
          </a:p>
        </p:txBody>
      </p:sp>
      <p:sp>
        <p:nvSpPr>
          <p:cNvPr id="3" name="Title 2">
            <a:extLst>
              <a:ext uri="{FF2B5EF4-FFF2-40B4-BE49-F238E27FC236}">
                <a16:creationId xmlns:a16="http://schemas.microsoft.com/office/drawing/2014/main" id="{B497F14C-3A5F-4AEA-0761-09698F3DE72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61537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C56581-6CA9-218E-4A7D-2DCED996B453}"/>
              </a:ext>
            </a:extLst>
          </p:cNvPr>
          <p:cNvSpPr>
            <a:spLocks noGrp="1"/>
          </p:cNvSpPr>
          <p:nvPr>
            <p:ph type="subTitle" idx="1"/>
          </p:nvPr>
        </p:nvSpPr>
        <p:spPr>
          <a:xfrm>
            <a:off x="5753337" y="3725754"/>
            <a:ext cx="5122912" cy="1655762"/>
          </a:xfrm>
        </p:spPr>
        <p:txBody>
          <a:bodyPr/>
          <a:lstStyle/>
          <a:p>
            <a:pPr marL="0" marR="0" algn="l">
              <a:tabLst>
                <a:tab pos="5486400" algn="dec"/>
              </a:tabLst>
            </a:pPr>
            <a:r>
              <a:rPr lang="en-US" sz="3500" b="1" dirty="0">
                <a:effectLst/>
                <a:latin typeface="Poppins SemiBold" panose="00000700000000000000" pitchFamily="2" charset="0"/>
                <a:ea typeface="Times New Roman" panose="02020603050405020304" pitchFamily="18" charset="0"/>
                <a:cs typeface="Times New Roman" panose="02020603050405020304" pitchFamily="18" charset="0"/>
              </a:rPr>
              <a:t>TOWN OF SAHUARITA</a:t>
            </a:r>
          </a:p>
          <a:p>
            <a:pPr algn="l">
              <a:tabLst>
                <a:tab pos="5486400" algn="dec"/>
              </a:tabLst>
            </a:pPr>
            <a:r>
              <a:rPr lang="en-US" sz="1800" b="1" dirty="0">
                <a:latin typeface="Source Sans Pro" panose="020B0503030403020204" pitchFamily="34" charset="0"/>
                <a:ea typeface="Times New Roman" panose="02020603050405020304" pitchFamily="18" charset="0"/>
                <a:cs typeface="Times New Roman" panose="02020603050405020304" pitchFamily="18" charset="0"/>
              </a:rPr>
              <a:t>SIGNIFICANT CHANGES TO THE 2024 ICC</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tabLst>
                <a:tab pos="5486400" algn="dec"/>
              </a:tabLs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descr="Logo, company name&#10;&#10;Description automatically generated">
            <a:extLst>
              <a:ext uri="{FF2B5EF4-FFF2-40B4-BE49-F238E27FC236}">
                <a16:creationId xmlns:a16="http://schemas.microsoft.com/office/drawing/2014/main" id="{72F6A2E5-03DE-04A3-DC32-54A3C7C6A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302" y="784236"/>
            <a:ext cx="3959605" cy="1964954"/>
          </a:xfrm>
          <a:prstGeom prst="rect">
            <a:avLst/>
          </a:prstGeom>
        </p:spPr>
      </p:pic>
      <p:pic>
        <p:nvPicPr>
          <p:cNvPr id="4" name="Picture 3" descr="A picture containing text, electronics&#10;&#10;Description automatically generated">
            <a:extLst>
              <a:ext uri="{FF2B5EF4-FFF2-40B4-BE49-F238E27FC236}">
                <a16:creationId xmlns:a16="http://schemas.microsoft.com/office/drawing/2014/main" id="{B2773BD1-3E53-7F62-7409-775A33EB3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90" y="3021496"/>
            <a:ext cx="4337478" cy="3211033"/>
          </a:xfrm>
          <a:prstGeom prst="rect">
            <a:avLst/>
          </a:prstGeom>
        </p:spPr>
      </p:pic>
    </p:spTree>
    <p:extLst>
      <p:ext uri="{BB962C8B-B14F-4D97-AF65-F5344CB8AC3E}">
        <p14:creationId xmlns:p14="http://schemas.microsoft.com/office/powerpoint/2010/main" val="333202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8EF8C-256F-7738-B9A1-23CA5958074B}"/>
              </a:ext>
            </a:extLst>
          </p:cNvPr>
          <p:cNvGrpSpPr/>
          <p:nvPr/>
        </p:nvGrpSpPr>
        <p:grpSpPr>
          <a:xfrm>
            <a:off x="528194" y="812169"/>
            <a:ext cx="11465776" cy="5077476"/>
            <a:chOff x="725836" y="976875"/>
            <a:chExt cx="5299364" cy="2322916"/>
          </a:xfrm>
        </p:grpSpPr>
        <p:pic>
          <p:nvPicPr>
            <p:cNvPr id="5" name="Picture 4" descr="Table&#10;&#10;Description automatically generated">
              <a:extLst>
                <a:ext uri="{FF2B5EF4-FFF2-40B4-BE49-F238E27FC236}">
                  <a16:creationId xmlns:a16="http://schemas.microsoft.com/office/drawing/2014/main" id="{C1DE0076-F53B-8288-45CF-0032E1A0B1E2}"/>
                </a:ext>
              </a:extLst>
            </p:cNvPr>
            <p:cNvPicPr>
              <a:picLocks noChangeAspect="1"/>
            </p:cNvPicPr>
            <p:nvPr/>
          </p:nvPicPr>
          <p:blipFill>
            <a:blip r:embed="rId2">
              <a:extLst>
                <a:ext uri="{28A0092B-C50C-407E-A947-70E740481C1C}">
                  <a14:useLocalDpi xmlns:a14="http://schemas.microsoft.com/office/drawing/2010/main" val="0"/>
                </a:ext>
              </a:extLst>
            </a:blip>
            <a:srcRect t="17888" b="48241"/>
            <a:stretch/>
          </p:blipFill>
          <p:spPr>
            <a:xfrm>
              <a:off x="725836" y="976875"/>
              <a:ext cx="5299364" cy="2322916"/>
            </a:xfrm>
            <a:prstGeom prst="rect">
              <a:avLst/>
            </a:prstGeom>
          </p:spPr>
        </p:pic>
        <p:sp>
          <p:nvSpPr>
            <p:cNvPr id="6" name="Rectangle 5">
              <a:extLst>
                <a:ext uri="{FF2B5EF4-FFF2-40B4-BE49-F238E27FC236}">
                  <a16:creationId xmlns:a16="http://schemas.microsoft.com/office/drawing/2014/main" id="{558109B4-3407-D676-9F26-FE46BD857BBF}"/>
                </a:ext>
              </a:extLst>
            </p:cNvPr>
            <p:cNvSpPr/>
            <p:nvPr/>
          </p:nvSpPr>
          <p:spPr>
            <a:xfrm>
              <a:off x="772412" y="2061660"/>
              <a:ext cx="3555369" cy="4146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Logo, company name&#10;&#10;Description automatically generated">
            <a:extLst>
              <a:ext uri="{FF2B5EF4-FFF2-40B4-BE49-F238E27FC236}">
                <a16:creationId xmlns:a16="http://schemas.microsoft.com/office/drawing/2014/main" id="{DB316CCF-3ECA-9BC4-61F7-88F596440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4" name="Rectangle 3">
            <a:extLst>
              <a:ext uri="{FF2B5EF4-FFF2-40B4-BE49-F238E27FC236}">
                <a16:creationId xmlns:a16="http://schemas.microsoft.com/office/drawing/2014/main" id="{AC438532-1F89-7EB2-8D2B-338019B301FE}"/>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90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9A044-5209-4F08-2BCD-F7D36CFBA158}"/>
              </a:ext>
            </a:extLst>
          </p:cNvPr>
          <p:cNvPicPr>
            <a:picLocks noGrp="1" noRot="1" noChangeAspect="1" noMove="1" noResize="1" noEditPoints="1" noAdjustHandles="1" noChangeArrowheads="1" noChangeShapeType="1" noCrop="1"/>
          </p:cNvPicPr>
          <p:nvPr/>
        </p:nvPicPr>
        <p:blipFill>
          <a:blip r:embed="rId2">
            <a:alphaModFix amt="21000"/>
          </a:blip>
          <a:stretch>
            <a:fillRect/>
          </a:stretch>
        </p:blipFill>
        <p:spPr>
          <a:xfrm>
            <a:off x="0" y="-2788"/>
            <a:ext cx="12181416" cy="6863576"/>
          </a:xfrm>
          <a:prstGeom prst="rect">
            <a:avLst/>
          </a:prstGeom>
        </p:spPr>
      </p:pic>
      <p:sp>
        <p:nvSpPr>
          <p:cNvPr id="6" name="Text Placeholder 1">
            <a:extLst>
              <a:ext uri="{FF2B5EF4-FFF2-40B4-BE49-F238E27FC236}">
                <a16:creationId xmlns:a16="http://schemas.microsoft.com/office/drawing/2014/main" id="{B8BB6779-2570-60F0-3344-EECE633CDEEC}"/>
              </a:ext>
            </a:extLst>
          </p:cNvPr>
          <p:cNvSpPr txBox="1">
            <a:spLocks/>
          </p:cNvSpPr>
          <p:nvPr/>
        </p:nvSpPr>
        <p:spPr>
          <a:xfrm>
            <a:off x="1196359" y="990410"/>
            <a:ext cx="9788696" cy="112014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500" dirty="0">
                <a:solidFill>
                  <a:srgbClr val="002060"/>
                </a:solidFill>
                <a:latin typeface="Lato SemiBold"/>
                <a:ea typeface="Lato SemiBold"/>
                <a:cs typeface="Lato SemiBold"/>
              </a:rPr>
              <a:t>Key Plumbing Code Changes</a:t>
            </a:r>
            <a:endParaRPr lang="en-US" sz="5500" dirty="0">
              <a:solidFill>
                <a:srgbClr val="002060"/>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7" name="Text Placeholder 4">
            <a:extLst>
              <a:ext uri="{FF2B5EF4-FFF2-40B4-BE49-F238E27FC236}">
                <a16:creationId xmlns:a16="http://schemas.microsoft.com/office/drawing/2014/main" id="{829F128B-263B-E1CC-9469-E85657806F53}"/>
              </a:ext>
            </a:extLst>
          </p:cNvPr>
          <p:cNvSpPr txBox="1">
            <a:spLocks/>
          </p:cNvSpPr>
          <p:nvPr/>
        </p:nvSpPr>
        <p:spPr>
          <a:xfrm>
            <a:off x="2428793" y="2793446"/>
            <a:ext cx="7323827" cy="93887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002060"/>
                </a:solidFill>
                <a:latin typeface="Lato"/>
                <a:ea typeface="Lato"/>
                <a:cs typeface="Lato"/>
              </a:rPr>
              <a:t>Clayton Trevillyan, CBO</a:t>
            </a:r>
          </a:p>
          <a:p>
            <a:pPr marL="0" indent="0" algn="ctr">
              <a:buNone/>
            </a:pPr>
            <a:r>
              <a:rPr lang="en-US" sz="2600" b="1" dirty="0">
                <a:solidFill>
                  <a:srgbClr val="002060"/>
                </a:solidFill>
                <a:latin typeface="Lato"/>
                <a:ea typeface="Lato"/>
                <a:cs typeface="Lato"/>
              </a:rPr>
              <a:t>January 15, 2025</a:t>
            </a:r>
          </a:p>
        </p:txBody>
      </p:sp>
      <p:pic>
        <p:nvPicPr>
          <p:cNvPr id="18" name="Picture 17" descr="A picture containing logo&#10;&#10;Description automatically generated">
            <a:extLst>
              <a:ext uri="{FF2B5EF4-FFF2-40B4-BE49-F238E27FC236}">
                <a16:creationId xmlns:a16="http://schemas.microsoft.com/office/drawing/2014/main" id="{9D076E77-01B3-547F-0057-99628273B9EE}"/>
              </a:ext>
            </a:extLst>
          </p:cNvPr>
          <p:cNvPicPr>
            <a:picLocks noChangeAspect="1"/>
          </p:cNvPicPr>
          <p:nvPr/>
        </p:nvPicPr>
        <p:blipFill>
          <a:blip r:embed="rId3"/>
          <a:stretch>
            <a:fillRect/>
          </a:stretch>
        </p:blipFill>
        <p:spPr>
          <a:xfrm>
            <a:off x="4442743" y="4842236"/>
            <a:ext cx="3306514" cy="1108433"/>
          </a:xfrm>
          <a:prstGeom prst="rect">
            <a:avLst/>
          </a:prstGeom>
        </p:spPr>
      </p:pic>
      <p:sp>
        <p:nvSpPr>
          <p:cNvPr id="22" name="Rectangle 21">
            <a:extLst>
              <a:ext uri="{FF2B5EF4-FFF2-40B4-BE49-F238E27FC236}">
                <a16:creationId xmlns:a16="http://schemas.microsoft.com/office/drawing/2014/main" id="{1DDED0AA-9E11-82E8-C0BE-774BC1CA66EA}"/>
              </a:ext>
            </a:extLst>
          </p:cNvPr>
          <p:cNvSpPr/>
          <p:nvPr/>
        </p:nvSpPr>
        <p:spPr>
          <a:xfrm>
            <a:off x="0" y="6528553"/>
            <a:ext cx="12192146" cy="32944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14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7B549-9421-825B-2BCC-ADDC1156B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91064-CFEC-1E3C-636E-6E20A9A64C14}"/>
              </a:ext>
            </a:extLst>
          </p:cNvPr>
          <p:cNvSpPr>
            <a:spLocks noGrp="1"/>
          </p:cNvSpPr>
          <p:nvPr>
            <p:ph type="ctrTitle"/>
          </p:nvPr>
        </p:nvSpPr>
        <p:spPr>
          <a:xfrm>
            <a:off x="1262742" y="4240410"/>
            <a:ext cx="9144000" cy="2387600"/>
          </a:xfrm>
        </p:spPr>
        <p:txBody>
          <a:bodyPr/>
          <a:lstStyle/>
          <a:p>
            <a:pPr marL="742950" marR="0" lvl="1" indent="-285750" algn="l">
              <a:lnSpc>
                <a:spcPct val="90000"/>
              </a:lnSpc>
            </a:pPr>
            <a:r>
              <a:rPr lang="en-US" sz="1800" dirty="0">
                <a:effectLst/>
                <a:latin typeface="Spectral" panose="02020502060000000000" pitchFamily="18" charset="0"/>
                <a:ea typeface="Times New Roman" panose="02020603050405020304" pitchFamily="18" charset="0"/>
                <a:cs typeface="Times New Roman" panose="02020603050405020304" pitchFamily="18" charset="0"/>
              </a:rPr>
              <a:t>Log in to : </a:t>
            </a:r>
            <a:r>
              <a:rPr lang="en-US" sz="1800" dirty="0">
                <a:effectLst/>
                <a:latin typeface="Spectral" panose="02020502060000000000" pitchFamily="18" charset="0"/>
                <a:ea typeface="Times New Roman" panose="02020603050405020304" pitchFamily="18" charset="0"/>
                <a:cs typeface="Times New Roman" panose="02020603050405020304" pitchFamily="18" charset="0"/>
                <a:hlinkClick r:id="rId2"/>
              </a:rPr>
              <a:t>WWW.SAHUARITAAZ.GOV</a:t>
            </a:r>
            <a:br>
              <a:rPr lang="en-US" sz="1800" dirty="0">
                <a:effectLst/>
                <a:latin typeface="Spectral" panose="02020502060000000000" pitchFamily="18" charset="0"/>
                <a:ea typeface="Times New Roman" panose="02020603050405020304" pitchFamily="18" charset="0"/>
                <a:cs typeface="Times New Roman" panose="02020603050405020304" pitchFamily="18" charset="0"/>
              </a:rPr>
            </a:br>
            <a:r>
              <a:rPr lang="en-US" sz="1800" dirty="0">
                <a:effectLst/>
                <a:latin typeface="Spectral" panose="02020502060000000000" pitchFamily="18" charset="0"/>
                <a:ea typeface="Times New Roman" panose="02020603050405020304" pitchFamily="18" charset="0"/>
                <a:cs typeface="Times New Roman" panose="02020603050405020304" pitchFamily="18" charset="0"/>
              </a:rPr>
              <a:t>Search for th</a:t>
            </a:r>
            <a:r>
              <a:rPr lang="en-US" dirty="0">
                <a:latin typeface="Spectral" panose="02020502060000000000" pitchFamily="18" charset="0"/>
                <a:ea typeface="Times New Roman" panose="02020603050405020304" pitchFamily="18" charset="0"/>
                <a:cs typeface="Times New Roman" panose="02020603050405020304" pitchFamily="18" charset="0"/>
              </a:rPr>
              <a:t>e PERMITS &amp; PLANNING IMAGE</a:t>
            </a:r>
            <a:br>
              <a:rPr lang="en-US" dirty="0">
                <a:latin typeface="Spectral" panose="02020502060000000000" pitchFamily="18" charset="0"/>
                <a:ea typeface="Times New Roman" panose="02020603050405020304" pitchFamily="18" charset="0"/>
                <a:cs typeface="Times New Roman" panose="02020603050405020304" pitchFamily="18" charset="0"/>
              </a:rPr>
            </a:b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7254BAD5-6D1B-94C4-8D4B-24479CE29C16}"/>
              </a:ext>
            </a:extLst>
          </p:cNvPr>
          <p:cNvSpPr>
            <a:spLocks noGrp="1"/>
          </p:cNvSpPr>
          <p:nvPr>
            <p:ph type="subTitle" idx="1"/>
          </p:nvPr>
        </p:nvSpPr>
        <p:spPr>
          <a:xfrm>
            <a:off x="689113" y="483991"/>
            <a:ext cx="9144000" cy="1655762"/>
          </a:xfrm>
        </p:spPr>
        <p:txBody>
          <a:bodyPr/>
          <a:lstStyle/>
          <a:p>
            <a:pPr marL="0" marR="0" algn="l">
              <a:tabLst>
                <a:tab pos="5486400" algn="dec"/>
              </a:tabLst>
            </a:pPr>
            <a:r>
              <a:rPr lang="en-US" b="1" dirty="0">
                <a:solidFill>
                  <a:schemeClr val="bg2">
                    <a:lumMod val="10000"/>
                  </a:schemeClr>
                </a:solidFill>
                <a:effectLst/>
                <a:latin typeface="Poppins SemiBold" panose="00000700000000000000" pitchFamily="2" charset="0"/>
                <a:ea typeface="Times New Roman" panose="02020603050405020304" pitchFamily="18" charset="0"/>
                <a:cs typeface="Times New Roman" panose="02020603050405020304" pitchFamily="18" charset="0"/>
              </a:rPr>
              <a:t>TOWN OF SAHUARITA</a:t>
            </a:r>
          </a:p>
          <a:p>
            <a:pPr algn="l">
              <a:tabLst>
                <a:tab pos="5486400" algn="dec"/>
              </a:tabLst>
            </a:pPr>
            <a:r>
              <a:rPr lang="en-US" sz="1800" b="1" dirty="0">
                <a:solidFill>
                  <a:schemeClr val="bg2">
                    <a:lumMod val="10000"/>
                  </a:schemeClr>
                </a:solidFill>
                <a:latin typeface="Source Sans Pro" panose="020B0503030403020204" pitchFamily="34" charset="0"/>
                <a:ea typeface="Times New Roman" panose="02020603050405020304" pitchFamily="18" charset="0"/>
                <a:cs typeface="Times New Roman" panose="02020603050405020304" pitchFamily="18" charset="0"/>
              </a:rPr>
              <a:t>How to access the Town’s Amendments to the Building Codes in the Town of Sahuarita website</a:t>
            </a:r>
            <a:endParaRPr lang="en-US" sz="1800"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tabLst>
                <a:tab pos="5486400" algn="dec"/>
              </a:tabLs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B7109A6-3B28-8B75-EF39-79965D0D98FA}"/>
              </a:ext>
            </a:extLst>
          </p:cNvPr>
          <p:cNvPicPr>
            <a:picLocks noChangeAspect="1"/>
          </p:cNvPicPr>
          <p:nvPr/>
        </p:nvPicPr>
        <p:blipFill>
          <a:blip r:embed="rId3"/>
          <a:stretch>
            <a:fillRect/>
          </a:stretch>
        </p:blipFill>
        <p:spPr>
          <a:xfrm>
            <a:off x="903601" y="1590735"/>
            <a:ext cx="6252572" cy="3323803"/>
          </a:xfrm>
          <a:prstGeom prst="rect">
            <a:avLst/>
          </a:prstGeom>
        </p:spPr>
      </p:pic>
      <p:pic>
        <p:nvPicPr>
          <p:cNvPr id="5" name="Picture 4" descr="Logo, company name&#10;&#10;Description automatically generated">
            <a:extLst>
              <a:ext uri="{FF2B5EF4-FFF2-40B4-BE49-F238E27FC236}">
                <a16:creationId xmlns:a16="http://schemas.microsoft.com/office/drawing/2014/main" id="{3D39D388-A7CB-A4A2-2CEA-74C05F46C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6" name="Rectangle 5">
            <a:extLst>
              <a:ext uri="{FF2B5EF4-FFF2-40B4-BE49-F238E27FC236}">
                <a16:creationId xmlns:a16="http://schemas.microsoft.com/office/drawing/2014/main" id="{03191A58-06A4-565B-9803-3B98AAD5B229}"/>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3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3AC997-3FBC-9112-B514-8237FDE36D52}"/>
              </a:ext>
            </a:extLst>
          </p:cNvPr>
          <p:cNvPicPr>
            <a:picLocks noChangeAspect="1"/>
          </p:cNvPicPr>
          <p:nvPr/>
        </p:nvPicPr>
        <p:blipFill>
          <a:blip r:embed="rId2"/>
          <a:stretch>
            <a:fillRect/>
          </a:stretch>
        </p:blipFill>
        <p:spPr>
          <a:xfrm>
            <a:off x="352130" y="1238137"/>
            <a:ext cx="11487740" cy="4381725"/>
          </a:xfrm>
          <a:prstGeom prst="rect">
            <a:avLst/>
          </a:prstGeom>
        </p:spPr>
      </p:pic>
      <p:sp>
        <p:nvSpPr>
          <p:cNvPr id="8" name="Title 1">
            <a:extLst>
              <a:ext uri="{FF2B5EF4-FFF2-40B4-BE49-F238E27FC236}">
                <a16:creationId xmlns:a16="http://schemas.microsoft.com/office/drawing/2014/main" id="{D2602DE9-D68D-2B96-5BE8-074825D5794D}"/>
              </a:ext>
            </a:extLst>
          </p:cNvPr>
          <p:cNvSpPr txBox="1">
            <a:spLocks/>
          </p:cNvSpPr>
          <p:nvPr/>
        </p:nvSpPr>
        <p:spPr>
          <a:xfrm>
            <a:off x="1262742" y="5571592"/>
            <a:ext cx="9144000" cy="1056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nSpc>
                <a:spcPct val="90000"/>
              </a:lnSpc>
            </a:pPr>
            <a:r>
              <a:rPr lang="en-US" kern="0" dirty="0">
                <a:solidFill>
                  <a:sysClr val="windowText" lastClr="000000"/>
                </a:solidFill>
                <a:latin typeface="Spectral" panose="02020502060000000000" pitchFamily="18" charset="0"/>
                <a:cs typeface="Times New Roman" panose="02020603050405020304" pitchFamily="18" charset="0"/>
              </a:rPr>
              <a:t>Click on the Building Codes (Side Menu)</a:t>
            </a:r>
            <a:endParaRPr lang="en-US" kern="0" dirty="0">
              <a:solidFill>
                <a:sysClr val="windowText" lastClr="000000"/>
              </a:solidFill>
            </a:endParaRPr>
          </a:p>
        </p:txBody>
      </p:sp>
      <p:sp>
        <p:nvSpPr>
          <p:cNvPr id="4" name="Rectangle 3">
            <a:extLst>
              <a:ext uri="{FF2B5EF4-FFF2-40B4-BE49-F238E27FC236}">
                <a16:creationId xmlns:a16="http://schemas.microsoft.com/office/drawing/2014/main" id="{2CFC9561-7A84-4BB6-7F86-754D5D86BB54}"/>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280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F2AF8-0ADF-D055-12FA-1902CE13CBFA}"/>
              </a:ext>
            </a:extLst>
          </p:cNvPr>
          <p:cNvPicPr>
            <a:picLocks noChangeAspect="1"/>
          </p:cNvPicPr>
          <p:nvPr/>
        </p:nvPicPr>
        <p:blipFill>
          <a:blip r:embed="rId2"/>
          <a:stretch>
            <a:fillRect/>
          </a:stretch>
        </p:blipFill>
        <p:spPr>
          <a:xfrm>
            <a:off x="517708" y="351624"/>
            <a:ext cx="10906686" cy="5219968"/>
          </a:xfrm>
          <a:prstGeom prst="rect">
            <a:avLst/>
          </a:prstGeom>
        </p:spPr>
      </p:pic>
      <p:sp>
        <p:nvSpPr>
          <p:cNvPr id="6" name="Title 1">
            <a:extLst>
              <a:ext uri="{FF2B5EF4-FFF2-40B4-BE49-F238E27FC236}">
                <a16:creationId xmlns:a16="http://schemas.microsoft.com/office/drawing/2014/main" id="{EB24674E-9AE2-B5F4-0CE0-F73ECB7ED1C7}"/>
              </a:ext>
            </a:extLst>
          </p:cNvPr>
          <p:cNvSpPr txBox="1">
            <a:spLocks/>
          </p:cNvSpPr>
          <p:nvPr/>
        </p:nvSpPr>
        <p:spPr>
          <a:xfrm>
            <a:off x="1262742" y="5571592"/>
            <a:ext cx="9144000" cy="1056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nSpc>
                <a:spcPct val="90000"/>
              </a:lnSpc>
            </a:pPr>
            <a:r>
              <a:rPr lang="en-US" kern="0" dirty="0">
                <a:solidFill>
                  <a:sysClr val="windowText" lastClr="000000"/>
                </a:solidFill>
                <a:latin typeface="Spectral" panose="02020502060000000000" pitchFamily="18" charset="0"/>
                <a:cs typeface="Times New Roman" panose="02020603050405020304" pitchFamily="18" charset="0"/>
              </a:rPr>
              <a:t>The Amendments to the IBC Codes are listed.</a:t>
            </a:r>
          </a:p>
          <a:p>
            <a:pPr marL="742950" lvl="1" indent="-285750">
              <a:lnSpc>
                <a:spcPct val="90000"/>
              </a:lnSpc>
            </a:pPr>
            <a:r>
              <a:rPr lang="en-US" kern="0" dirty="0">
                <a:solidFill>
                  <a:sysClr val="windowText" lastClr="000000"/>
                </a:solidFill>
                <a:latin typeface="Spectral" panose="02020502060000000000" pitchFamily="18" charset="0"/>
                <a:cs typeface="Times New Roman" panose="02020603050405020304" pitchFamily="18" charset="0"/>
              </a:rPr>
              <a:t>Each link will open a PDF file that can be downloaded</a:t>
            </a:r>
            <a:endParaRPr lang="en-US" kern="0" dirty="0">
              <a:solidFill>
                <a:sysClr val="windowText" lastClr="000000"/>
              </a:solidFill>
            </a:endParaRPr>
          </a:p>
        </p:txBody>
      </p:sp>
      <p:sp>
        <p:nvSpPr>
          <p:cNvPr id="4" name="Rectangle 3">
            <a:extLst>
              <a:ext uri="{FF2B5EF4-FFF2-40B4-BE49-F238E27FC236}">
                <a16:creationId xmlns:a16="http://schemas.microsoft.com/office/drawing/2014/main" id="{468849B7-D3C5-42C8-6737-6AE548C25BE3}"/>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664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FA93-DF4B-C13E-78EF-6912A710C59A}"/>
              </a:ext>
            </a:extLst>
          </p:cNvPr>
          <p:cNvSpPr>
            <a:spLocks noGrp="1"/>
          </p:cNvSpPr>
          <p:nvPr>
            <p:ph type="title"/>
          </p:nvPr>
        </p:nvSpPr>
        <p:spPr>
          <a:xfrm>
            <a:off x="763772" y="600906"/>
            <a:ext cx="9911317" cy="814355"/>
          </a:xfrm>
        </p:spPr>
        <p:txBody>
          <a:bodyPr>
            <a:normAutofit fontScale="90000"/>
          </a:bodyPr>
          <a:lstStyle/>
          <a:p>
            <a:r>
              <a:rPr lang="en-US" dirty="0">
                <a:solidFill>
                  <a:schemeClr val="bg2">
                    <a:lumMod val="10000"/>
                  </a:schemeClr>
                </a:solidFill>
                <a:latin typeface="Poppins SemiBold" panose="00000700000000000000" pitchFamily="2" charset="0"/>
                <a:cs typeface="Poppins SemiBold" panose="00000700000000000000" pitchFamily="2" charset="0"/>
              </a:rPr>
              <a:t>PERMITS</a:t>
            </a:r>
            <a:br>
              <a:rPr lang="en-US" dirty="0">
                <a:solidFill>
                  <a:schemeClr val="bg2">
                    <a:lumMod val="10000"/>
                  </a:schemeClr>
                </a:solidFill>
                <a:latin typeface="Poppins SemiBold" panose="00000700000000000000" pitchFamily="2" charset="0"/>
                <a:cs typeface="Poppins SemiBold" panose="00000700000000000000" pitchFamily="2" charset="0"/>
              </a:rPr>
            </a:br>
            <a:endParaRPr lang="en-US" dirty="0">
              <a:solidFill>
                <a:schemeClr val="bg2">
                  <a:lumMod val="10000"/>
                </a:schemeClr>
              </a:solidFill>
              <a:latin typeface="Poppins SemiBold" panose="00000700000000000000" pitchFamily="2" charset="0"/>
              <a:cs typeface="Poppins SemiBold" panose="00000700000000000000" pitchFamily="2" charset="0"/>
            </a:endParaRPr>
          </a:p>
        </p:txBody>
      </p:sp>
      <p:sp>
        <p:nvSpPr>
          <p:cNvPr id="3" name="Content Placeholder 2">
            <a:extLst>
              <a:ext uri="{FF2B5EF4-FFF2-40B4-BE49-F238E27FC236}">
                <a16:creationId xmlns:a16="http://schemas.microsoft.com/office/drawing/2014/main" id="{754FFF88-6AA8-73BB-14C4-BB0082C7BED3}"/>
              </a:ext>
            </a:extLst>
          </p:cNvPr>
          <p:cNvSpPr>
            <a:spLocks noGrp="1"/>
          </p:cNvSpPr>
          <p:nvPr>
            <p:ph idx="1"/>
          </p:nvPr>
        </p:nvSpPr>
        <p:spPr/>
        <p:txBody>
          <a:bodyPr/>
          <a:lstStyle/>
          <a:p>
            <a:pPr marL="0" indent="0">
              <a:buNone/>
            </a:pPr>
            <a:endParaRPr lang="en-US" dirty="0"/>
          </a:p>
        </p:txBody>
      </p:sp>
      <p:pic>
        <p:nvPicPr>
          <p:cNvPr id="5" name="Picture 4" descr="Logo, company name&#10;&#10;Description automatically generated">
            <a:extLst>
              <a:ext uri="{FF2B5EF4-FFF2-40B4-BE49-F238E27FC236}">
                <a16:creationId xmlns:a16="http://schemas.microsoft.com/office/drawing/2014/main" id="{9384B8CC-EE9F-C1C8-C3E5-A43396F3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6" name="Rectangle 5">
            <a:extLst>
              <a:ext uri="{FF2B5EF4-FFF2-40B4-BE49-F238E27FC236}">
                <a16:creationId xmlns:a16="http://schemas.microsoft.com/office/drawing/2014/main" id="{23410D51-03DB-F7F1-F120-2A52C8B31238}"/>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5A9589-82A2-1469-FE54-172B9A781DF1}"/>
              </a:ext>
            </a:extLst>
          </p:cNvPr>
          <p:cNvSpPr txBox="1"/>
          <p:nvPr/>
        </p:nvSpPr>
        <p:spPr>
          <a:xfrm>
            <a:off x="882502" y="1632453"/>
            <a:ext cx="871869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lumMod val="10000"/>
                  </a:schemeClr>
                </a:solidFill>
              </a:rPr>
              <a:t>All the model home permits will be good up to a year of previous submittal.</a:t>
            </a:r>
          </a:p>
          <a:p>
            <a:pPr marL="285750" indent="-285750">
              <a:buFont typeface="Arial" panose="020B0604020202020204" pitchFamily="34" charset="0"/>
              <a:buChar char="•"/>
            </a:pPr>
            <a:r>
              <a:rPr lang="en-US" sz="2400" dirty="0">
                <a:solidFill>
                  <a:schemeClr val="bg2">
                    <a:lumMod val="10000"/>
                  </a:schemeClr>
                </a:solidFill>
              </a:rPr>
              <a:t>Any permit applied for after the adoption of the 2024 Building Codes by Town Council will have to be designed to meet the criteria of the 2024 Building Codes and amendments.</a:t>
            </a:r>
          </a:p>
          <a:p>
            <a:pPr marL="285750" indent="-285750">
              <a:buFont typeface="Arial" panose="020B0604020202020204" pitchFamily="34" charset="0"/>
              <a:buChar char="•"/>
            </a:pPr>
            <a:r>
              <a:rPr lang="en-US" sz="2400" dirty="0">
                <a:solidFill>
                  <a:schemeClr val="bg2">
                    <a:lumMod val="10000"/>
                  </a:schemeClr>
                </a:solidFill>
              </a:rPr>
              <a:t>Permits applied for prior to the adoption of the 2024 Building Codes by the Town Council will be reviewed, permitted and inspected under the current 2018 Building Codes and amendments.</a:t>
            </a:r>
          </a:p>
          <a:p>
            <a:endParaRPr lang="en-US" sz="2400" dirty="0">
              <a:solidFill>
                <a:schemeClr val="bg2">
                  <a:lumMod val="10000"/>
                </a:schemeClr>
              </a:solidFill>
            </a:endParaRPr>
          </a:p>
        </p:txBody>
      </p:sp>
    </p:spTree>
    <p:extLst>
      <p:ext uri="{BB962C8B-B14F-4D97-AF65-F5344CB8AC3E}">
        <p14:creationId xmlns:p14="http://schemas.microsoft.com/office/powerpoint/2010/main" val="1747392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DCAAC-3F98-0F40-E5C0-83307D5699C9}"/>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37F99470-EDF8-66C8-E113-3BD8760BFB6A}"/>
              </a:ext>
            </a:extLst>
          </p:cNvPr>
          <p:cNvSpPr>
            <a:spLocks noGrp="1"/>
          </p:cNvSpPr>
          <p:nvPr>
            <p:ph type="title"/>
          </p:nvPr>
        </p:nvSpPr>
        <p:spPr>
          <a:xfrm>
            <a:off x="1081358" y="584549"/>
            <a:ext cx="10515600" cy="1384162"/>
          </a:xfrm>
        </p:spPr>
        <p:txBody>
          <a:bodyPr>
            <a:normAutofit fontScale="90000"/>
          </a:bodyPr>
          <a:lstStyle/>
          <a:p>
            <a:r>
              <a:rPr lang="en-US" sz="3100" dirty="0">
                <a:solidFill>
                  <a:schemeClr val="bg2">
                    <a:lumMod val="10000"/>
                  </a:schemeClr>
                </a:solidFill>
                <a:latin typeface="Poppins SemiBold" panose="00000700000000000000" pitchFamily="2" charset="0"/>
                <a:cs typeface="Poppins SemiBold" panose="00000700000000000000" pitchFamily="2" charset="0"/>
              </a:rPr>
              <a:t>IMC 306.5- Equipment and Appliances on Roofs and 			   Elevated Structures</a:t>
            </a:r>
            <a:r>
              <a:rPr lang="en-US" dirty="0">
                <a:solidFill>
                  <a:schemeClr val="bg2">
                    <a:lumMod val="10000"/>
                  </a:schemeClr>
                </a:solidFill>
                <a:latin typeface="Poppins SemiBold" panose="00000700000000000000" pitchFamily="2" charset="0"/>
                <a:cs typeface="Poppins SemiBold" panose="00000700000000000000" pitchFamily="2" charset="0"/>
              </a:rPr>
              <a:t>	</a:t>
            </a:r>
            <a:br>
              <a:rPr lang="en-US" dirty="0">
                <a:solidFill>
                  <a:schemeClr val="bg2">
                    <a:lumMod val="10000"/>
                  </a:schemeClr>
                </a:solidFill>
                <a:latin typeface="Poppins SemiBold" panose="00000700000000000000" pitchFamily="2" charset="0"/>
                <a:cs typeface="Poppins SemiBold" panose="00000700000000000000" pitchFamily="2" charset="0"/>
              </a:rPr>
            </a:br>
            <a:endParaRPr lang="en-US" dirty="0">
              <a:solidFill>
                <a:schemeClr val="bg2">
                  <a:lumMod val="10000"/>
                </a:schemeClr>
              </a:solidFill>
              <a:latin typeface="Poppins SemiBold" panose="00000700000000000000" pitchFamily="2" charset="0"/>
              <a:cs typeface="Poppins SemiBold" panose="00000700000000000000" pitchFamily="2" charset="0"/>
            </a:endParaRPr>
          </a:p>
        </p:txBody>
      </p:sp>
      <p:pic>
        <p:nvPicPr>
          <p:cNvPr id="6" name="Picture 5" descr="Logo, company name&#10;&#10;Description automatically generated">
            <a:extLst>
              <a:ext uri="{FF2B5EF4-FFF2-40B4-BE49-F238E27FC236}">
                <a16:creationId xmlns:a16="http://schemas.microsoft.com/office/drawing/2014/main" id="{D2CC65A7-FAB9-243B-242C-5C5168FA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7" name="Rectangle 6">
            <a:extLst>
              <a:ext uri="{FF2B5EF4-FFF2-40B4-BE49-F238E27FC236}">
                <a16:creationId xmlns:a16="http://schemas.microsoft.com/office/drawing/2014/main" id="{45D47354-E24D-E7FC-1B36-F45484AD026A}"/>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13CAAB4-4AF4-3FE8-FC6C-E70B60B9970F}"/>
              </a:ext>
            </a:extLst>
          </p:cNvPr>
          <p:cNvSpPr txBox="1"/>
          <p:nvPr/>
        </p:nvSpPr>
        <p:spPr>
          <a:xfrm>
            <a:off x="825500" y="2184400"/>
            <a:ext cx="9753600" cy="3416320"/>
          </a:xfrm>
          <a:prstGeom prst="rect">
            <a:avLst/>
          </a:prstGeom>
          <a:noFill/>
        </p:spPr>
        <p:txBody>
          <a:bodyPr wrap="square" rtlCol="0">
            <a:spAutoFit/>
          </a:bodyPr>
          <a:lstStyle/>
          <a:p>
            <a:pPr marL="457200" indent="-457200">
              <a:buFont typeface="+mj-lt"/>
              <a:buAutoNum type="arabicPeriod"/>
            </a:pPr>
            <a:r>
              <a:rPr lang="en-US" sz="2400" dirty="0">
                <a:solidFill>
                  <a:schemeClr val="bg2">
                    <a:lumMod val="10000"/>
                  </a:schemeClr>
                </a:solidFill>
              </a:rPr>
              <a:t>The side railing shall extend above the parapet or roof edge or landing platform not </a:t>
            </a:r>
            <a:r>
              <a:rPr lang="en-US" sz="2400" strike="sngStrike" dirty="0">
                <a:solidFill>
                  <a:schemeClr val="tx2">
                    <a:lumMod val="60000"/>
                    <a:lumOff val="40000"/>
                  </a:schemeClr>
                </a:solidFill>
              </a:rPr>
              <a:t>&lt; 30 inches</a:t>
            </a:r>
            <a:r>
              <a:rPr lang="en-US" sz="2400" dirty="0">
                <a:solidFill>
                  <a:schemeClr val="tx2">
                    <a:lumMod val="60000"/>
                    <a:lumOff val="40000"/>
                  </a:schemeClr>
                </a:solidFill>
              </a:rPr>
              <a:t>  </a:t>
            </a:r>
            <a:r>
              <a:rPr lang="en-US" sz="2400" dirty="0">
                <a:solidFill>
                  <a:schemeClr val="bg2">
                    <a:lumMod val="10000"/>
                  </a:schemeClr>
                </a:solidFill>
              </a:rPr>
              <a:t>&lt;42 inches</a:t>
            </a:r>
          </a:p>
          <a:p>
            <a:pPr marL="457200" indent="-457200">
              <a:buFont typeface="+mj-lt"/>
              <a:buAutoNum type="arabicPeriod"/>
            </a:pPr>
            <a:r>
              <a:rPr lang="en-US" sz="2400" dirty="0">
                <a:solidFill>
                  <a:schemeClr val="bg2">
                    <a:lumMod val="10000"/>
                  </a:schemeClr>
                </a:solidFill>
              </a:rPr>
              <a:t>Ladders shall have rung spacing not &lt;10 inches</a:t>
            </a:r>
          </a:p>
          <a:p>
            <a:pPr marL="457200" indent="-457200">
              <a:buFont typeface="+mj-lt"/>
              <a:buAutoNum type="arabicPeriod"/>
            </a:pPr>
            <a:r>
              <a:rPr lang="en-US" sz="2400" dirty="0">
                <a:solidFill>
                  <a:schemeClr val="bg2">
                    <a:lumMod val="10000"/>
                  </a:schemeClr>
                </a:solidFill>
              </a:rPr>
              <a:t>Ladders shall have  toe spacing not </a:t>
            </a:r>
            <a:r>
              <a:rPr lang="en-US" sz="2400" strike="sngStrike" dirty="0">
                <a:solidFill>
                  <a:schemeClr val="tx2">
                    <a:lumMod val="60000"/>
                    <a:lumOff val="40000"/>
                  </a:schemeClr>
                </a:solidFill>
              </a:rPr>
              <a:t>&lt; 6  inches</a:t>
            </a:r>
            <a:r>
              <a:rPr lang="en-US" sz="2400" dirty="0">
                <a:solidFill>
                  <a:schemeClr val="tx2">
                    <a:lumMod val="60000"/>
                    <a:lumOff val="40000"/>
                  </a:schemeClr>
                </a:solidFill>
              </a:rPr>
              <a:t>  </a:t>
            </a:r>
            <a:r>
              <a:rPr lang="en-US" sz="2400" dirty="0">
                <a:solidFill>
                  <a:schemeClr val="bg2">
                    <a:lumMod val="10000"/>
                  </a:schemeClr>
                </a:solidFill>
              </a:rPr>
              <a:t>&lt;7 inches</a:t>
            </a:r>
          </a:p>
          <a:p>
            <a:pPr marL="457200" indent="-457200">
              <a:buFont typeface="+mj-lt"/>
              <a:buAutoNum type="arabicPeriod"/>
            </a:pPr>
            <a:r>
              <a:rPr lang="en-US" sz="2400" dirty="0">
                <a:solidFill>
                  <a:schemeClr val="bg2">
                    <a:lumMod val="10000"/>
                  </a:schemeClr>
                </a:solidFill>
              </a:rPr>
              <a:t>There shall be not </a:t>
            </a:r>
            <a:r>
              <a:rPr lang="en-US" sz="2400" strike="sngStrike" dirty="0">
                <a:solidFill>
                  <a:schemeClr val="tx2">
                    <a:lumMod val="60000"/>
                    <a:lumOff val="40000"/>
                  </a:schemeClr>
                </a:solidFill>
              </a:rPr>
              <a:t>&lt; 18 inches </a:t>
            </a:r>
            <a:r>
              <a:rPr lang="en-US" sz="2400" dirty="0">
                <a:solidFill>
                  <a:schemeClr val="bg2">
                    <a:lumMod val="10000"/>
                  </a:schemeClr>
                </a:solidFill>
              </a:rPr>
              <a:t>&lt; 16 inches between rails</a:t>
            </a:r>
          </a:p>
          <a:p>
            <a:pPr marL="457200" indent="-457200">
              <a:buFont typeface="+mj-lt"/>
              <a:buAutoNum type="arabicPeriod" startAt="11"/>
            </a:pPr>
            <a:r>
              <a:rPr lang="en-US" sz="2400" dirty="0">
                <a:solidFill>
                  <a:schemeClr val="bg2">
                    <a:lumMod val="10000"/>
                  </a:schemeClr>
                </a:solidFill>
              </a:rPr>
              <a:t>Top landing required. The ladder shall be provided with a clear and unobstructed landing on the exit side of the roof hatch, having a minimum space of 30 inches deep and being the same with as the hatch.</a:t>
            </a:r>
          </a:p>
          <a:p>
            <a:endParaRPr lang="en-US" sz="2400" dirty="0">
              <a:solidFill>
                <a:schemeClr val="bg2">
                  <a:lumMod val="10000"/>
                </a:schemeClr>
              </a:solidFill>
            </a:endParaRPr>
          </a:p>
        </p:txBody>
      </p:sp>
    </p:spTree>
    <p:extLst>
      <p:ext uri="{BB962C8B-B14F-4D97-AF65-F5344CB8AC3E}">
        <p14:creationId xmlns:p14="http://schemas.microsoft.com/office/powerpoint/2010/main" val="1140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412E-2F16-BFEF-D93A-4F8FE8F538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A118E-F2B1-4754-D47D-AD914BD0FD6C}"/>
              </a:ext>
            </a:extLst>
          </p:cNvPr>
          <p:cNvSpPr>
            <a:spLocks noGrp="1"/>
          </p:cNvSpPr>
          <p:nvPr>
            <p:ph idx="1"/>
          </p:nvPr>
        </p:nvSpPr>
        <p:spPr>
          <a:xfrm>
            <a:off x="838200" y="760229"/>
            <a:ext cx="10515600" cy="691562"/>
          </a:xfrm>
        </p:spPr>
        <p:txBody>
          <a:bodyPr>
            <a:normAutofit/>
          </a:bodyPr>
          <a:lstStyle/>
          <a:p>
            <a:pPr marL="0" indent="0">
              <a:buNone/>
            </a:pPr>
            <a:r>
              <a:rPr lang="en-US" sz="2800" dirty="0">
                <a:solidFill>
                  <a:schemeClr val="bg2">
                    <a:lumMod val="10000"/>
                  </a:schemeClr>
                </a:solidFill>
                <a:latin typeface="Poppins SemiBold" panose="00000700000000000000" pitchFamily="2" charset="0"/>
                <a:cs typeface="Poppins SemiBold" panose="00000700000000000000" pitchFamily="2" charset="0"/>
              </a:rPr>
              <a:t>IMC 506.3.2.5- Grease Duct Test</a:t>
            </a:r>
            <a:r>
              <a:rPr lang="en-US" dirty="0">
                <a:solidFill>
                  <a:schemeClr val="bg2">
                    <a:lumMod val="10000"/>
                  </a:schemeClr>
                </a:solidFill>
                <a:latin typeface="Poppins SemiBold" panose="00000700000000000000" pitchFamily="2" charset="0"/>
                <a:cs typeface="Poppins SemiBold" panose="00000700000000000000" pitchFamily="2" charset="0"/>
              </a:rPr>
              <a:t>	</a:t>
            </a:r>
            <a:endParaRPr lang="en-US" dirty="0">
              <a:solidFill>
                <a:schemeClr val="bg2">
                  <a:lumMod val="10000"/>
                </a:schemeClr>
              </a:solidFill>
            </a:endParaRPr>
          </a:p>
        </p:txBody>
      </p:sp>
      <p:pic>
        <p:nvPicPr>
          <p:cNvPr id="5" name="Picture 4" descr="Logo, company name&#10;&#10;Description automatically generated">
            <a:extLst>
              <a:ext uri="{FF2B5EF4-FFF2-40B4-BE49-F238E27FC236}">
                <a16:creationId xmlns:a16="http://schemas.microsoft.com/office/drawing/2014/main" id="{D6E6DAAB-074C-D911-73FB-29A204F32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6" name="Rectangle 5">
            <a:extLst>
              <a:ext uri="{FF2B5EF4-FFF2-40B4-BE49-F238E27FC236}">
                <a16:creationId xmlns:a16="http://schemas.microsoft.com/office/drawing/2014/main" id="{EDA4DF17-D032-A985-D3DA-100559B82236}"/>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475974-E1C9-C5DA-20BA-51B9415E4041}"/>
              </a:ext>
            </a:extLst>
          </p:cNvPr>
          <p:cNvSpPr txBox="1"/>
          <p:nvPr/>
        </p:nvSpPr>
        <p:spPr>
          <a:xfrm>
            <a:off x="876300" y="1714500"/>
            <a:ext cx="9296400" cy="3416320"/>
          </a:xfrm>
          <a:prstGeom prst="rect">
            <a:avLst/>
          </a:prstGeom>
          <a:noFill/>
        </p:spPr>
        <p:txBody>
          <a:bodyPr wrap="square" rtlCol="0">
            <a:spAutoFit/>
          </a:bodyPr>
          <a:lstStyle/>
          <a:p>
            <a:pPr marL="284163" indent="0">
              <a:buNone/>
            </a:pPr>
            <a:r>
              <a:rPr lang="en-US" sz="2400" dirty="0">
                <a:solidFill>
                  <a:schemeClr val="bg2">
                    <a:lumMod val="10000"/>
                  </a:schemeClr>
                </a:solidFill>
              </a:rPr>
              <a:t>A field test should be performed prior of use of a grease duct system. </a:t>
            </a:r>
          </a:p>
          <a:p>
            <a:pPr marL="284163" indent="0">
              <a:buNone/>
            </a:pPr>
            <a:endParaRPr lang="en-US" sz="2400" dirty="0">
              <a:solidFill>
                <a:schemeClr val="bg2">
                  <a:lumMod val="10000"/>
                </a:schemeClr>
              </a:solidFill>
            </a:endParaRPr>
          </a:p>
          <a:p>
            <a:pPr marL="284163" indent="0"/>
            <a:r>
              <a:rPr lang="en-US" sz="2400" b="1" dirty="0">
                <a:solidFill>
                  <a:schemeClr val="bg2">
                    <a:lumMod val="10000"/>
                  </a:schemeClr>
                </a:solidFill>
              </a:rPr>
              <a:t>506.3.2.5.1 - </a:t>
            </a:r>
            <a:r>
              <a:rPr lang="en-US" sz="2400" dirty="0">
                <a:solidFill>
                  <a:schemeClr val="bg2">
                    <a:lumMod val="10000"/>
                  </a:schemeClr>
                </a:solidFill>
              </a:rPr>
              <a:t>Light Test</a:t>
            </a:r>
          </a:p>
          <a:p>
            <a:pPr marL="284163" lvl="1" indent="0">
              <a:buNone/>
            </a:pPr>
            <a:r>
              <a:rPr lang="en-US" sz="2400" dirty="0">
                <a:solidFill>
                  <a:schemeClr val="bg2">
                    <a:lumMod val="10000"/>
                  </a:schemeClr>
                </a:solidFill>
              </a:rPr>
              <a:t>A duct test shall be performed by passing a lamp not &lt; 1600 lumens</a:t>
            </a:r>
          </a:p>
          <a:p>
            <a:pPr marL="284163" indent="0"/>
            <a:endParaRPr lang="en-US" sz="2400" b="1" dirty="0">
              <a:solidFill>
                <a:schemeClr val="bg2">
                  <a:lumMod val="10000"/>
                </a:schemeClr>
              </a:solidFill>
            </a:endParaRPr>
          </a:p>
          <a:p>
            <a:pPr marL="284163" indent="0"/>
            <a:r>
              <a:rPr lang="en-US" sz="2400" b="1" dirty="0">
                <a:solidFill>
                  <a:schemeClr val="bg2">
                    <a:lumMod val="10000"/>
                  </a:schemeClr>
                </a:solidFill>
              </a:rPr>
              <a:t>506.3.2.5.2 – </a:t>
            </a:r>
            <a:r>
              <a:rPr lang="en-US" sz="2400" dirty="0">
                <a:solidFill>
                  <a:schemeClr val="bg2">
                    <a:lumMod val="10000"/>
                  </a:schemeClr>
                </a:solidFill>
              </a:rPr>
              <a:t>Water Spray Test</a:t>
            </a:r>
          </a:p>
          <a:p>
            <a:pPr marL="284163" lvl="1" indent="0">
              <a:buNone/>
            </a:pPr>
            <a:r>
              <a:rPr lang="en-US" sz="2400" dirty="0">
                <a:solidFill>
                  <a:schemeClr val="bg2">
                    <a:lumMod val="10000"/>
                  </a:schemeClr>
                </a:solidFill>
              </a:rPr>
              <a:t>Water pump with outlet pressure not &lt; than 1200 psi shall be used to apply high pressure water to the inside surfaces of the duct</a:t>
            </a:r>
          </a:p>
          <a:p>
            <a:endParaRPr lang="en-US" sz="2400" dirty="0">
              <a:solidFill>
                <a:schemeClr val="bg2">
                  <a:lumMod val="10000"/>
                </a:schemeClr>
              </a:solidFill>
            </a:endParaRPr>
          </a:p>
        </p:txBody>
      </p:sp>
    </p:spTree>
    <p:extLst>
      <p:ext uri="{BB962C8B-B14F-4D97-AF65-F5344CB8AC3E}">
        <p14:creationId xmlns:p14="http://schemas.microsoft.com/office/powerpoint/2010/main" val="1321207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FAA4-2BBE-D82A-61A8-873B628F27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9D72D-17A2-C945-6535-B266CBCBE887}"/>
              </a:ext>
            </a:extLst>
          </p:cNvPr>
          <p:cNvSpPr>
            <a:spLocks noGrp="1"/>
          </p:cNvSpPr>
          <p:nvPr>
            <p:ph idx="1"/>
          </p:nvPr>
        </p:nvSpPr>
        <p:spPr>
          <a:xfrm>
            <a:off x="1104900" y="1090429"/>
            <a:ext cx="10515600" cy="1172586"/>
          </a:xfrm>
        </p:spPr>
        <p:txBody>
          <a:bodyPr>
            <a:normAutofit/>
          </a:bodyPr>
          <a:lstStyle/>
          <a:p>
            <a:pPr marL="0" indent="0">
              <a:buNone/>
            </a:pPr>
            <a:r>
              <a:rPr lang="en-US" sz="3200" dirty="0">
                <a:solidFill>
                  <a:schemeClr val="bg2">
                    <a:lumMod val="10000"/>
                  </a:schemeClr>
                </a:solidFill>
                <a:latin typeface="Poppins SemiBold" panose="00000700000000000000" pitchFamily="2" charset="0"/>
                <a:cs typeface="Poppins SemiBold" panose="00000700000000000000" pitchFamily="2" charset="0"/>
              </a:rPr>
              <a:t>IBC 718.2.1 – Fire Blocking Materials</a:t>
            </a:r>
            <a:endParaRPr lang="en-US" sz="3200" dirty="0">
              <a:solidFill>
                <a:schemeClr val="bg2">
                  <a:lumMod val="10000"/>
                </a:schemeClr>
              </a:solidFill>
            </a:endParaRPr>
          </a:p>
          <a:p>
            <a:pPr marL="457200" lvl="1" indent="0">
              <a:buNone/>
            </a:pPr>
            <a:endParaRPr lang="en-US" sz="2800" dirty="0">
              <a:solidFill>
                <a:schemeClr val="bg2">
                  <a:lumMod val="10000"/>
                </a:schemeClr>
              </a:solidFill>
            </a:endParaRPr>
          </a:p>
        </p:txBody>
      </p:sp>
      <p:pic>
        <p:nvPicPr>
          <p:cNvPr id="4" name="Picture 3" descr="Logo, company name&#10;&#10;Description automatically generated">
            <a:extLst>
              <a:ext uri="{FF2B5EF4-FFF2-40B4-BE49-F238E27FC236}">
                <a16:creationId xmlns:a16="http://schemas.microsoft.com/office/drawing/2014/main" id="{C0825036-9048-FAF3-07AD-21CBB585C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5" name="Rectangle 4">
            <a:extLst>
              <a:ext uri="{FF2B5EF4-FFF2-40B4-BE49-F238E27FC236}">
                <a16:creationId xmlns:a16="http://schemas.microsoft.com/office/drawing/2014/main" id="{97DD722E-E907-A745-6918-865F02E66202}"/>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A3E4E3-2CEB-98BA-D293-AA64362FE4AA}"/>
              </a:ext>
            </a:extLst>
          </p:cNvPr>
          <p:cNvSpPr txBox="1"/>
          <p:nvPr/>
        </p:nvSpPr>
        <p:spPr>
          <a:xfrm>
            <a:off x="1435100" y="2028631"/>
            <a:ext cx="9321800" cy="1815882"/>
          </a:xfrm>
          <a:prstGeom prst="rect">
            <a:avLst/>
          </a:prstGeom>
          <a:noFill/>
        </p:spPr>
        <p:txBody>
          <a:bodyPr wrap="square" rtlCol="0">
            <a:spAutoFit/>
          </a:bodyPr>
          <a:lstStyle/>
          <a:p>
            <a:pPr marL="514350" indent="-514350">
              <a:buFont typeface="+mj-lt"/>
              <a:buAutoNum type="arabicPeriod" startAt="10"/>
            </a:pPr>
            <a:r>
              <a:rPr lang="en-US" sz="2800" dirty="0">
                <a:solidFill>
                  <a:schemeClr val="bg2">
                    <a:lumMod val="10000"/>
                  </a:schemeClr>
                </a:solidFill>
              </a:rPr>
              <a:t>One thickness of 19/32 inch fire-retardant-treated wood structural panel has been added to the listing of materials permitted to be used as fireblocking. </a:t>
            </a:r>
          </a:p>
          <a:p>
            <a:endParaRPr lang="en-US" sz="2800" dirty="0">
              <a:solidFill>
                <a:schemeClr val="bg2">
                  <a:lumMod val="10000"/>
                </a:schemeClr>
              </a:solidFill>
            </a:endParaRPr>
          </a:p>
        </p:txBody>
      </p:sp>
    </p:spTree>
    <p:extLst>
      <p:ext uri="{BB962C8B-B14F-4D97-AF65-F5344CB8AC3E}">
        <p14:creationId xmlns:p14="http://schemas.microsoft.com/office/powerpoint/2010/main" val="2243340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8AA0C-BDDD-EFD0-BD4A-D9EFD294DE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02AD5-9CDB-BB3E-FE49-C900999CB526}"/>
              </a:ext>
            </a:extLst>
          </p:cNvPr>
          <p:cNvSpPr>
            <a:spLocks noGrp="1"/>
          </p:cNvSpPr>
          <p:nvPr>
            <p:ph idx="1"/>
          </p:nvPr>
        </p:nvSpPr>
        <p:spPr>
          <a:xfrm>
            <a:off x="838200" y="760229"/>
            <a:ext cx="10515600" cy="827272"/>
          </a:xfrm>
        </p:spPr>
        <p:txBody>
          <a:bodyPr>
            <a:normAutofit/>
          </a:bodyPr>
          <a:lstStyle/>
          <a:p>
            <a:pPr marL="0" indent="0">
              <a:buNone/>
            </a:pPr>
            <a:r>
              <a:rPr lang="en-US" sz="2800" dirty="0">
                <a:solidFill>
                  <a:schemeClr val="bg2">
                    <a:lumMod val="10000"/>
                  </a:schemeClr>
                </a:solidFill>
                <a:latin typeface="Poppins SemiBold" panose="00000700000000000000" pitchFamily="2" charset="0"/>
                <a:cs typeface="Poppins SemiBold" panose="00000700000000000000" pitchFamily="2" charset="0"/>
              </a:rPr>
              <a:t>IFC 907.2.11.3 – Installation of Cooking Appliance</a:t>
            </a:r>
          </a:p>
        </p:txBody>
      </p:sp>
      <p:pic>
        <p:nvPicPr>
          <p:cNvPr id="5" name="Picture 4" descr="Logo, company name&#10;&#10;Description automatically generated">
            <a:extLst>
              <a:ext uri="{FF2B5EF4-FFF2-40B4-BE49-F238E27FC236}">
                <a16:creationId xmlns:a16="http://schemas.microsoft.com/office/drawing/2014/main" id="{4F072435-0135-8BA5-EDAD-455122FE6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5415952"/>
            <a:ext cx="2300293" cy="1141520"/>
          </a:xfrm>
          <a:prstGeom prst="rect">
            <a:avLst/>
          </a:prstGeom>
        </p:spPr>
      </p:pic>
      <p:sp>
        <p:nvSpPr>
          <p:cNvPr id="6" name="Rectangle 5">
            <a:extLst>
              <a:ext uri="{FF2B5EF4-FFF2-40B4-BE49-F238E27FC236}">
                <a16:creationId xmlns:a16="http://schemas.microsoft.com/office/drawing/2014/main" id="{2901C1D7-13AC-69B4-757F-108FD6375F8B}"/>
              </a:ext>
            </a:extLst>
          </p:cNvPr>
          <p:cNvSpPr/>
          <p:nvPr/>
        </p:nvSpPr>
        <p:spPr>
          <a:xfrm>
            <a:off x="-72483" y="6557472"/>
            <a:ext cx="12264483" cy="149987"/>
          </a:xfrm>
          <a:prstGeom prst="rect">
            <a:avLst/>
          </a:prstGeom>
          <a:solidFill>
            <a:srgbClr val="00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1F418E-5D91-77D0-13E9-4ECA87CC8C16}"/>
              </a:ext>
            </a:extLst>
          </p:cNvPr>
          <p:cNvPicPr>
            <a:picLocks noChangeAspect="1"/>
          </p:cNvPicPr>
          <p:nvPr/>
        </p:nvPicPr>
        <p:blipFill>
          <a:blip r:embed="rId3"/>
          <a:stretch>
            <a:fillRect/>
          </a:stretch>
        </p:blipFill>
        <p:spPr>
          <a:xfrm>
            <a:off x="1023938" y="1726439"/>
            <a:ext cx="4600575" cy="3838575"/>
          </a:xfrm>
          <a:prstGeom prst="rect">
            <a:avLst/>
          </a:prstGeom>
        </p:spPr>
      </p:pic>
      <p:sp>
        <p:nvSpPr>
          <p:cNvPr id="10" name="TextBox 9">
            <a:extLst>
              <a:ext uri="{FF2B5EF4-FFF2-40B4-BE49-F238E27FC236}">
                <a16:creationId xmlns:a16="http://schemas.microsoft.com/office/drawing/2014/main" id="{7140350B-64D0-7AD7-A2E3-658A7FC431B1}"/>
              </a:ext>
            </a:extLst>
          </p:cNvPr>
          <p:cNvSpPr txBox="1"/>
          <p:nvPr/>
        </p:nvSpPr>
        <p:spPr>
          <a:xfrm>
            <a:off x="6096000" y="1551815"/>
            <a:ext cx="5105400" cy="4154984"/>
          </a:xfrm>
          <a:prstGeom prst="rect">
            <a:avLst/>
          </a:prstGeom>
          <a:noFill/>
        </p:spPr>
        <p:txBody>
          <a:bodyPr wrap="square" rtlCol="0">
            <a:spAutoFit/>
          </a:bodyPr>
          <a:lstStyle/>
          <a:p>
            <a:r>
              <a:rPr lang="en-US" sz="2400" dirty="0">
                <a:solidFill>
                  <a:schemeClr val="bg2">
                    <a:lumMod val="10000"/>
                  </a:schemeClr>
                </a:solidFill>
              </a:rPr>
              <a:t>Smoke alarms shall be installed not less than 10 feet horizontally from a permanently installed cooking appliance.</a:t>
            </a:r>
          </a:p>
          <a:p>
            <a:pPr marL="285750" indent="-285750">
              <a:buFont typeface="Arial" panose="020B0604020202020204" pitchFamily="34" charset="0"/>
              <a:buChar char="•"/>
            </a:pPr>
            <a:endParaRPr lang="en-US" sz="2400" dirty="0">
              <a:solidFill>
                <a:schemeClr val="bg2">
                  <a:lumMod val="10000"/>
                </a:schemeClr>
              </a:solidFill>
            </a:endParaRPr>
          </a:p>
          <a:p>
            <a:r>
              <a:rPr lang="en-US" sz="2400" b="1" dirty="0">
                <a:solidFill>
                  <a:schemeClr val="bg2">
                    <a:lumMod val="10000"/>
                  </a:schemeClr>
                </a:solidFill>
              </a:rPr>
              <a:t>Exception:</a:t>
            </a:r>
            <a:r>
              <a:rPr lang="en-US" sz="2400" dirty="0">
                <a:solidFill>
                  <a:schemeClr val="bg2">
                    <a:lumMod val="10000"/>
                  </a:schemeClr>
                </a:solidFill>
              </a:rPr>
              <a:t> Smoke alarms shall be permitted to be installed not less than 6 feet horizontally from a permanently installed cooking </a:t>
            </a:r>
            <a:r>
              <a:rPr lang="en-US" sz="2400" dirty="0" err="1">
                <a:solidFill>
                  <a:schemeClr val="bg2">
                    <a:lumMod val="10000"/>
                  </a:schemeClr>
                </a:solidFill>
              </a:rPr>
              <a:t>applicance</a:t>
            </a:r>
            <a:r>
              <a:rPr lang="en-US" sz="2400" dirty="0">
                <a:solidFill>
                  <a:schemeClr val="bg2">
                    <a:lumMod val="10000"/>
                  </a:schemeClr>
                </a:solidFill>
              </a:rPr>
              <a:t> where necessary to comply with section 907.2.11.1 or 907.2.11.2</a:t>
            </a:r>
            <a:endParaRPr lang="en-US" sz="2400" b="1" dirty="0">
              <a:solidFill>
                <a:schemeClr val="bg2">
                  <a:lumMod val="10000"/>
                </a:schemeClr>
              </a:solidFill>
            </a:endParaRPr>
          </a:p>
        </p:txBody>
      </p:sp>
    </p:spTree>
    <p:extLst>
      <p:ext uri="{BB962C8B-B14F-4D97-AF65-F5344CB8AC3E}">
        <p14:creationId xmlns:p14="http://schemas.microsoft.com/office/powerpoint/2010/main" val="1860416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3FAE-F952-1E3E-A825-DCF2730860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E26121-D680-F6C9-B8D3-893CC5DE2587}"/>
              </a:ext>
            </a:extLst>
          </p:cNvPr>
          <p:cNvSpPr>
            <a:spLocks noGrp="1"/>
          </p:cNvSpPr>
          <p:nvPr>
            <p:ph type="subTitle" idx="1"/>
          </p:nvPr>
        </p:nvSpPr>
        <p:spPr>
          <a:xfrm>
            <a:off x="3534544" y="3429000"/>
            <a:ext cx="5122912" cy="1655762"/>
          </a:xfrm>
        </p:spPr>
        <p:txBody>
          <a:bodyPr/>
          <a:lstStyle/>
          <a:p>
            <a:pPr marL="0" marR="0">
              <a:tabLst>
                <a:tab pos="5486400" algn="dec"/>
              </a:tabLst>
            </a:pPr>
            <a:r>
              <a:rPr lang="en-US" sz="4000" b="1" dirty="0">
                <a:effectLst/>
                <a:latin typeface="Poppins SemiBold" panose="00000700000000000000" pitchFamily="2" charset="0"/>
                <a:ea typeface="Times New Roman" panose="02020603050405020304" pitchFamily="18" charset="0"/>
                <a:cs typeface="Times New Roman" panose="02020603050405020304" pitchFamily="18" charset="0"/>
              </a:rPr>
              <a:t>Thank you!</a:t>
            </a:r>
          </a:p>
          <a:p>
            <a:pPr marL="0" marR="0">
              <a:tabLst>
                <a:tab pos="5486400" algn="dec"/>
              </a:tabLst>
            </a:pPr>
            <a:r>
              <a:rPr lang="en-US" sz="3200" b="1" dirty="0">
                <a:latin typeface="Poppins SemiBold" panose="00000700000000000000" pitchFamily="2" charset="0"/>
                <a:ea typeface="Times New Roman" panose="02020603050405020304" pitchFamily="18" charset="0"/>
                <a:cs typeface="Times New Roman" panose="02020603050405020304" pitchFamily="18" charset="0"/>
              </a:rPr>
              <a:t>Questions?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tabLst>
                <a:tab pos="5486400" algn="dec"/>
              </a:tabLs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descr="Logo, company name&#10;&#10;Description automatically generated">
            <a:extLst>
              <a:ext uri="{FF2B5EF4-FFF2-40B4-BE49-F238E27FC236}">
                <a16:creationId xmlns:a16="http://schemas.microsoft.com/office/drawing/2014/main" id="{8A8E475B-E6FD-1E3A-18A4-A7E1A3889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302" y="784236"/>
            <a:ext cx="3959605" cy="1964954"/>
          </a:xfrm>
          <a:prstGeom prst="rect">
            <a:avLst/>
          </a:prstGeom>
        </p:spPr>
      </p:pic>
    </p:spTree>
    <p:extLst>
      <p:ext uri="{BB962C8B-B14F-4D97-AF65-F5344CB8AC3E}">
        <p14:creationId xmlns:p14="http://schemas.microsoft.com/office/powerpoint/2010/main" val="11922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2FAC2-A24E-19A1-202A-C48D55FA12A7}"/>
              </a:ext>
            </a:extLst>
          </p:cNvPr>
          <p:cNvPicPr>
            <a:picLocks noChangeAspect="1"/>
          </p:cNvPicPr>
          <p:nvPr/>
        </p:nvPicPr>
        <p:blipFill>
          <a:blip r:embed="rId2"/>
          <a:stretch>
            <a:fillRect/>
          </a:stretch>
        </p:blipFill>
        <p:spPr>
          <a:xfrm>
            <a:off x="5387544" y="1087396"/>
            <a:ext cx="6309373" cy="4281984"/>
          </a:xfrm>
          <a:prstGeom prst="rect">
            <a:avLst/>
          </a:prstGeom>
        </p:spPr>
      </p:pic>
      <p:sp>
        <p:nvSpPr>
          <p:cNvPr id="2" name="Text Placeholder 1">
            <a:extLst>
              <a:ext uri="{FF2B5EF4-FFF2-40B4-BE49-F238E27FC236}">
                <a16:creationId xmlns:a16="http://schemas.microsoft.com/office/drawing/2014/main" id="{2167E8CB-5400-DDE3-1BFA-9EDB0505CB38}"/>
              </a:ext>
            </a:extLst>
          </p:cNvPr>
          <p:cNvSpPr>
            <a:spLocks noGrp="1"/>
          </p:cNvSpPr>
          <p:nvPr>
            <p:ph type="body" sz="quarter" idx="11"/>
          </p:nvPr>
        </p:nvSpPr>
        <p:spPr>
          <a:xfrm>
            <a:off x="1139536" y="707453"/>
            <a:ext cx="9428018" cy="617529"/>
          </a:xfrm>
        </p:spPr>
        <p:txBody>
          <a:bodyPr/>
          <a:lstStyle/>
          <a:p>
            <a:r>
              <a:rPr lang="en-US"/>
              <a:t>IPC 305.8 – Piping in expansive soil</a:t>
            </a:r>
          </a:p>
          <a:p>
            <a:endParaRPr lang="en-US"/>
          </a:p>
        </p:txBody>
      </p:sp>
      <p:sp>
        <p:nvSpPr>
          <p:cNvPr id="4" name="Text Placeholder 3">
            <a:extLst>
              <a:ext uri="{FF2B5EF4-FFF2-40B4-BE49-F238E27FC236}">
                <a16:creationId xmlns:a16="http://schemas.microsoft.com/office/drawing/2014/main" id="{66EC976D-3F04-B304-476F-C27C870E353C}"/>
              </a:ext>
            </a:extLst>
          </p:cNvPr>
          <p:cNvSpPr>
            <a:spLocks noGrp="1"/>
          </p:cNvSpPr>
          <p:nvPr>
            <p:ph type="body" sz="quarter" idx="13"/>
          </p:nvPr>
        </p:nvSpPr>
        <p:spPr>
          <a:xfrm>
            <a:off x="1139536" y="1815693"/>
            <a:ext cx="4935494" cy="3226613"/>
          </a:xfrm>
        </p:spPr>
        <p:txBody>
          <a:bodyPr lIns="91440" tIns="45720" rIns="91440" bIns="45720" anchor="t"/>
          <a:lstStyle/>
          <a:p>
            <a:r>
              <a:rPr lang="en-US">
                <a:latin typeface="Lato Medium"/>
                <a:ea typeface="Lato Medium"/>
                <a:cs typeface="Lato Medium"/>
              </a:rPr>
              <a:t>“Where expansive soil is identified…”</a:t>
            </a:r>
          </a:p>
          <a:p>
            <a:r>
              <a:rPr lang="en-US">
                <a:latin typeface="Lato Medium"/>
                <a:ea typeface="Lato Medium"/>
                <a:cs typeface="Lato Medium"/>
              </a:rPr>
              <a:t>Isolated foundations shall have piping suspended</a:t>
            </a:r>
          </a:p>
          <a:p>
            <a:r>
              <a:rPr lang="en-US">
                <a:latin typeface="Lato Medium"/>
                <a:ea typeface="Lato Medium"/>
                <a:cs typeface="Lato Medium"/>
              </a:rPr>
              <a:t>Committee approval vote 10-4</a:t>
            </a:r>
          </a:p>
          <a:p>
            <a:r>
              <a:rPr lang="en-US">
                <a:latin typeface="Lato Medium"/>
                <a:ea typeface="Lato Medium"/>
                <a:cs typeface="Lato Medium"/>
              </a:rPr>
              <a:t>Will not apply to sites using engineered fill</a:t>
            </a:r>
            <a:endParaRPr lang="en-US">
              <a:ea typeface="Lato Medium"/>
              <a:cs typeface="Lato Medium"/>
            </a:endParaRPr>
          </a:p>
          <a:p>
            <a:endParaRPr lang="en-US"/>
          </a:p>
        </p:txBody>
      </p:sp>
      <p:sp>
        <p:nvSpPr>
          <p:cNvPr id="3" name="TextBox 2">
            <a:extLst>
              <a:ext uri="{FF2B5EF4-FFF2-40B4-BE49-F238E27FC236}">
                <a16:creationId xmlns:a16="http://schemas.microsoft.com/office/drawing/2014/main" id="{74FD67C7-0FD7-D128-B429-208DF3C9AA16}"/>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194375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A1A74F-15EC-E16E-CF78-4296363EE43E}"/>
              </a:ext>
            </a:extLst>
          </p:cNvPr>
          <p:cNvSpPr>
            <a:spLocks noGrp="1"/>
          </p:cNvSpPr>
          <p:nvPr>
            <p:ph type="body" sz="quarter" idx="11"/>
          </p:nvPr>
        </p:nvSpPr>
        <p:spPr>
          <a:xfrm>
            <a:off x="1053039" y="225539"/>
            <a:ext cx="9428018" cy="617529"/>
          </a:xfrm>
        </p:spPr>
        <p:txBody>
          <a:bodyPr/>
          <a:lstStyle/>
          <a:p>
            <a:pPr algn="ctr"/>
            <a:r>
              <a:rPr lang="en-US"/>
              <a:t>Expansive Soils Map – Tucson, AZ</a:t>
            </a:r>
          </a:p>
        </p:txBody>
      </p:sp>
      <p:pic>
        <p:nvPicPr>
          <p:cNvPr id="6" name="Picture 5">
            <a:extLst>
              <a:ext uri="{FF2B5EF4-FFF2-40B4-BE49-F238E27FC236}">
                <a16:creationId xmlns:a16="http://schemas.microsoft.com/office/drawing/2014/main" id="{2035364D-04A3-97E1-8ED7-1B8DFB1069CB}"/>
              </a:ext>
            </a:extLst>
          </p:cNvPr>
          <p:cNvPicPr>
            <a:picLocks noChangeAspect="1"/>
          </p:cNvPicPr>
          <p:nvPr/>
        </p:nvPicPr>
        <p:blipFill>
          <a:blip r:embed="rId2"/>
          <a:stretch>
            <a:fillRect/>
          </a:stretch>
        </p:blipFill>
        <p:spPr>
          <a:xfrm>
            <a:off x="2895072" y="843068"/>
            <a:ext cx="5743951" cy="5550413"/>
          </a:xfrm>
          <a:prstGeom prst="rect">
            <a:avLst/>
          </a:prstGeom>
        </p:spPr>
      </p:pic>
      <p:sp>
        <p:nvSpPr>
          <p:cNvPr id="3" name="TextBox 2">
            <a:extLst>
              <a:ext uri="{FF2B5EF4-FFF2-40B4-BE49-F238E27FC236}">
                <a16:creationId xmlns:a16="http://schemas.microsoft.com/office/drawing/2014/main" id="{D54DE2CE-0840-4254-8E13-7CD65F326E32}"/>
              </a:ext>
            </a:extLst>
          </p:cNvPr>
          <p:cNvSpPr txBox="1"/>
          <p:nvPr/>
        </p:nvSpPr>
        <p:spPr>
          <a:xfrm>
            <a:off x="116958" y="6134986"/>
            <a:ext cx="1658679" cy="369332"/>
          </a:xfrm>
          <a:prstGeom prst="rect">
            <a:avLst/>
          </a:prstGeom>
          <a:noFill/>
        </p:spPr>
        <p:txBody>
          <a:bodyPr wrap="square" rtlCol="0">
            <a:spAutoFit/>
          </a:bodyPr>
          <a:lstStyle/>
          <a:p>
            <a:r>
              <a:rPr lang="en-US">
                <a:solidFill>
                  <a:schemeClr val="bg2">
                    <a:lumMod val="50000"/>
                  </a:schemeClr>
                </a:solidFill>
                <a:hlinkClick r:id="rId3"/>
              </a:rPr>
              <a:t>WEBLINK</a:t>
            </a:r>
            <a:endParaRPr lang="en-US">
              <a:solidFill>
                <a:schemeClr val="bg2">
                  <a:lumMod val="50000"/>
                </a:schemeClr>
              </a:solidFill>
            </a:endParaRPr>
          </a:p>
        </p:txBody>
      </p:sp>
    </p:spTree>
    <p:extLst>
      <p:ext uri="{BB962C8B-B14F-4D97-AF65-F5344CB8AC3E}">
        <p14:creationId xmlns:p14="http://schemas.microsoft.com/office/powerpoint/2010/main" val="367460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3F7CD-8ADD-CD34-454F-BD3D87F21429}"/>
              </a:ext>
            </a:extLst>
          </p:cNvPr>
          <p:cNvPicPr>
            <a:picLocks noChangeAspect="1"/>
          </p:cNvPicPr>
          <p:nvPr/>
        </p:nvPicPr>
        <p:blipFill>
          <a:blip r:embed="rId2"/>
          <a:stretch>
            <a:fillRect/>
          </a:stretch>
        </p:blipFill>
        <p:spPr>
          <a:xfrm>
            <a:off x="2613274" y="2703062"/>
            <a:ext cx="5350013" cy="3678134"/>
          </a:xfrm>
          <a:prstGeom prst="rect">
            <a:avLst/>
          </a:prstGeom>
        </p:spPr>
      </p:pic>
      <p:sp>
        <p:nvSpPr>
          <p:cNvPr id="2" name="Text Placeholder 1">
            <a:extLst>
              <a:ext uri="{FF2B5EF4-FFF2-40B4-BE49-F238E27FC236}">
                <a16:creationId xmlns:a16="http://schemas.microsoft.com/office/drawing/2014/main" id="{E3A3654E-B2F6-4516-7343-30FE4CE502C3}"/>
              </a:ext>
            </a:extLst>
          </p:cNvPr>
          <p:cNvSpPr>
            <a:spLocks noGrp="1"/>
          </p:cNvSpPr>
          <p:nvPr>
            <p:ph type="body" sz="quarter" idx="11"/>
          </p:nvPr>
        </p:nvSpPr>
        <p:spPr/>
        <p:txBody>
          <a:bodyPr/>
          <a:lstStyle/>
          <a:p>
            <a:r>
              <a:rPr lang="en-US"/>
              <a:t>IPC 308.9 – Bundling of hot water lines</a:t>
            </a:r>
          </a:p>
        </p:txBody>
      </p:sp>
      <p:sp>
        <p:nvSpPr>
          <p:cNvPr id="3" name="Text Placeholder 2">
            <a:extLst>
              <a:ext uri="{FF2B5EF4-FFF2-40B4-BE49-F238E27FC236}">
                <a16:creationId xmlns:a16="http://schemas.microsoft.com/office/drawing/2014/main" id="{339B29E3-D76B-776D-EB2C-4D4D7F042406}"/>
              </a:ext>
            </a:extLst>
          </p:cNvPr>
          <p:cNvSpPr>
            <a:spLocks noGrp="1"/>
          </p:cNvSpPr>
          <p:nvPr>
            <p:ph type="body" sz="quarter" idx="12"/>
          </p:nvPr>
        </p:nvSpPr>
        <p:spPr>
          <a:xfrm>
            <a:off x="1139536" y="1683328"/>
            <a:ext cx="9428018" cy="1273173"/>
          </a:xfrm>
        </p:spPr>
        <p:txBody>
          <a:bodyPr/>
          <a:lstStyle/>
          <a:p>
            <a:r>
              <a:rPr lang="en-US"/>
              <a:t>“Where hot water piping is bundled with cold </a:t>
            </a:r>
            <a:r>
              <a:rPr lang="en-US" strike="sngStrike">
                <a:solidFill>
                  <a:schemeClr val="tx2">
                    <a:lumMod val="75000"/>
                    <a:lumOff val="25000"/>
                  </a:schemeClr>
                </a:solidFill>
              </a:rPr>
              <a:t>or hot </a:t>
            </a:r>
            <a:r>
              <a:rPr lang="en-US"/>
              <a:t>water piping, </a:t>
            </a:r>
            <a:r>
              <a:rPr lang="en-US" strike="sngStrike">
                <a:solidFill>
                  <a:schemeClr val="tx2">
                    <a:lumMod val="75000"/>
                    <a:lumOff val="25000"/>
                  </a:schemeClr>
                </a:solidFill>
              </a:rPr>
              <a:t>each</a:t>
            </a:r>
            <a:r>
              <a:rPr lang="en-US"/>
              <a:t> hot water </a:t>
            </a:r>
            <a:r>
              <a:rPr lang="en-US" strike="sngStrike">
                <a:solidFill>
                  <a:schemeClr val="tx2">
                    <a:lumMod val="75000"/>
                    <a:lumOff val="25000"/>
                  </a:schemeClr>
                </a:solidFill>
              </a:rPr>
              <a:t>pipe</a:t>
            </a:r>
            <a:r>
              <a:rPr lang="en-US"/>
              <a:t> </a:t>
            </a:r>
            <a:r>
              <a:rPr lang="en-US" u="sng"/>
              <a:t>piping</a:t>
            </a:r>
            <a:r>
              <a:rPr lang="en-US"/>
              <a:t> shall be insulated…”</a:t>
            </a:r>
          </a:p>
          <a:p>
            <a:endParaRPr lang="en-US"/>
          </a:p>
        </p:txBody>
      </p:sp>
      <p:sp>
        <p:nvSpPr>
          <p:cNvPr id="4" name="TextBox 3">
            <a:extLst>
              <a:ext uri="{FF2B5EF4-FFF2-40B4-BE49-F238E27FC236}">
                <a16:creationId xmlns:a16="http://schemas.microsoft.com/office/drawing/2014/main" id="{1978306F-C9F0-9FC5-E79A-B47C9FB6A913}"/>
              </a:ext>
            </a:extLst>
          </p:cNvPr>
          <p:cNvSpPr txBox="1"/>
          <p:nvPr/>
        </p:nvSpPr>
        <p:spPr>
          <a:xfrm>
            <a:off x="85060" y="6250257"/>
            <a:ext cx="3912782" cy="253916"/>
          </a:xfrm>
          <a:prstGeom prst="rect">
            <a:avLst/>
          </a:prstGeom>
          <a:noFill/>
        </p:spPr>
        <p:txBody>
          <a:bodyPr wrap="square" rtlCol="0">
            <a:spAutoFit/>
          </a:bodyPr>
          <a:lstStyle/>
          <a:p>
            <a:r>
              <a:rPr lang="en-US" sz="1050">
                <a:solidFill>
                  <a:schemeClr val="bg2">
                    <a:lumMod val="50000"/>
                  </a:schemeClr>
                </a:solidFill>
              </a:rPr>
              <a:t>Photos courtesy of ICC, Getty Images, &amp; </a:t>
            </a:r>
            <a:r>
              <a:rPr lang="en-US" sz="1050" err="1">
                <a:solidFill>
                  <a:schemeClr val="bg2">
                    <a:lumMod val="50000"/>
                  </a:schemeClr>
                </a:solidFill>
              </a:rPr>
              <a:t>MirageC</a:t>
            </a:r>
            <a:r>
              <a:rPr lang="en-US" sz="1050">
                <a:solidFill>
                  <a:schemeClr val="bg2">
                    <a:lumMod val="50000"/>
                  </a:schemeClr>
                </a:solidFill>
              </a:rPr>
              <a:t>/Moment</a:t>
            </a:r>
          </a:p>
        </p:txBody>
      </p:sp>
    </p:spTree>
    <p:extLst>
      <p:ext uri="{BB962C8B-B14F-4D97-AF65-F5344CB8AC3E}">
        <p14:creationId xmlns:p14="http://schemas.microsoft.com/office/powerpoint/2010/main" val="352732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C919B-B30A-A9E0-96EB-68F2931C7A9C}"/>
              </a:ext>
            </a:extLst>
          </p:cNvPr>
          <p:cNvPicPr>
            <a:picLocks noChangeAspect="1"/>
          </p:cNvPicPr>
          <p:nvPr/>
        </p:nvPicPr>
        <p:blipFill>
          <a:blip r:embed="rId2"/>
          <a:stretch>
            <a:fillRect/>
          </a:stretch>
        </p:blipFill>
        <p:spPr>
          <a:xfrm>
            <a:off x="4488552" y="2672419"/>
            <a:ext cx="6871730" cy="3005500"/>
          </a:xfrm>
          <a:prstGeom prst="rect">
            <a:avLst/>
          </a:prstGeom>
        </p:spPr>
      </p:pic>
      <p:sp>
        <p:nvSpPr>
          <p:cNvPr id="2" name="Text Placeholder 1">
            <a:extLst>
              <a:ext uri="{FF2B5EF4-FFF2-40B4-BE49-F238E27FC236}">
                <a16:creationId xmlns:a16="http://schemas.microsoft.com/office/drawing/2014/main" id="{3C6DFC99-52A8-A04C-3BB1-8E837F7D051E}"/>
              </a:ext>
            </a:extLst>
          </p:cNvPr>
          <p:cNvSpPr>
            <a:spLocks noGrp="1"/>
          </p:cNvSpPr>
          <p:nvPr>
            <p:ph type="body" sz="quarter" idx="11"/>
          </p:nvPr>
        </p:nvSpPr>
        <p:spPr/>
        <p:txBody>
          <a:bodyPr/>
          <a:lstStyle/>
          <a:p>
            <a:r>
              <a:rPr lang="en-US" dirty="0"/>
              <a:t>IPC 312.4 – Vacuum testing for DWV</a:t>
            </a:r>
          </a:p>
          <a:p>
            <a:endParaRPr lang="en-US" dirty="0"/>
          </a:p>
        </p:txBody>
      </p:sp>
      <p:sp>
        <p:nvSpPr>
          <p:cNvPr id="4" name="Text Placeholder 3">
            <a:extLst>
              <a:ext uri="{FF2B5EF4-FFF2-40B4-BE49-F238E27FC236}">
                <a16:creationId xmlns:a16="http://schemas.microsoft.com/office/drawing/2014/main" id="{49E8B02A-BF02-40A6-967C-F5F9D09EA57A}"/>
              </a:ext>
            </a:extLst>
          </p:cNvPr>
          <p:cNvSpPr>
            <a:spLocks noGrp="1"/>
          </p:cNvSpPr>
          <p:nvPr>
            <p:ph type="body" sz="quarter" idx="13"/>
          </p:nvPr>
        </p:nvSpPr>
        <p:spPr>
          <a:xfrm>
            <a:off x="1139536" y="1915838"/>
            <a:ext cx="8929255" cy="1513162"/>
          </a:xfrm>
        </p:spPr>
        <p:txBody>
          <a:bodyPr/>
          <a:lstStyle/>
          <a:p>
            <a:r>
              <a:rPr lang="en-US" dirty="0"/>
              <a:t>Negative 5 pounds per square inch OR</a:t>
            </a:r>
          </a:p>
          <a:p>
            <a:r>
              <a:rPr lang="en-US" dirty="0"/>
              <a:t>Negative 10 inches of mercury column (-34 kPa)</a:t>
            </a:r>
          </a:p>
          <a:p>
            <a:r>
              <a:rPr lang="en-US" dirty="0"/>
              <a:t>Minimum 15 minutes</a:t>
            </a:r>
          </a:p>
          <a:p>
            <a:endParaRPr lang="en-US" dirty="0"/>
          </a:p>
        </p:txBody>
      </p:sp>
    </p:spTree>
    <p:extLst>
      <p:ext uri="{BB962C8B-B14F-4D97-AF65-F5344CB8AC3E}">
        <p14:creationId xmlns:p14="http://schemas.microsoft.com/office/powerpoint/2010/main" val="3068455478"/>
      </p:ext>
    </p:extLst>
  </p:cSld>
  <p:clrMapOvr>
    <a:masterClrMapping/>
  </p:clrMapOvr>
</p:sld>
</file>

<file path=ppt/theme/theme1.xml><?xml version="1.0" encoding="utf-8"?>
<a:theme xmlns:a="http://schemas.openxmlformats.org/drawingml/2006/main" name="Office Theme">
  <a:themeElements>
    <a:clrScheme name="Tucson Water Colors">
      <a:dk1>
        <a:srgbClr val="00ACED"/>
      </a:dk1>
      <a:lt1>
        <a:srgbClr val="FFFFFF"/>
      </a:lt1>
      <a:dk2>
        <a:srgbClr val="0066A0"/>
      </a:dk2>
      <a:lt2>
        <a:srgbClr val="E7E6E6"/>
      </a:lt2>
      <a:accent1>
        <a:srgbClr val="01AEA9"/>
      </a:accent1>
      <a:accent2>
        <a:srgbClr val="03ACED"/>
      </a:accent2>
      <a:accent3>
        <a:srgbClr val="0065A0"/>
      </a:accent3>
      <a:accent4>
        <a:srgbClr val="02394A"/>
      </a:accent4>
      <a:accent5>
        <a:srgbClr val="E3F5F5"/>
      </a:accent5>
      <a:accent6>
        <a:srgbClr val="008EAB"/>
      </a:accent6>
      <a:hlink>
        <a:srgbClr val="00ADEC"/>
      </a:hlink>
      <a:folHlink>
        <a:srgbClr val="0981A8"/>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9C9C56-8192-8342-82E3-A8E3EB217FC7}" vid="{A2F0D639-86F1-1143-B847-4B09501DDE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0B181D17AFBC488AED8B71866DA798" ma:contentTypeVersion="15" ma:contentTypeDescription="Create a new document." ma:contentTypeScope="" ma:versionID="5dec40a3bc92ce8f4d612e0741936d6c">
  <xsd:schema xmlns:xsd="http://www.w3.org/2001/XMLSchema" xmlns:xs="http://www.w3.org/2001/XMLSchema" xmlns:p="http://schemas.microsoft.com/office/2006/metadata/properties" xmlns:ns2="a28e3809-89df-42fc-b9d5-a9e1065ef8c4" xmlns:ns3="795d4cf7-fae9-43e3-aa54-d3fb425dc676" targetNamespace="http://schemas.microsoft.com/office/2006/metadata/properties" ma:root="true" ma:fieldsID="a7b4defd946a21d6232ba67dfe9a3c6f" ns2:_="" ns3:_="">
    <xsd:import namespace="a28e3809-89df-42fc-b9d5-a9e1065ef8c4"/>
    <xsd:import namespace="795d4cf7-fae9-43e3-aa54-d3fb425dc67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8e3809-89df-42fc-b9d5-a9e1065ef8c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05beffa-4d2e-4b1c-9b1a-64bb9b96fae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5d4cf7-fae9-43e3-aa54-d3fb425dc67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5b86d7f-989e-4d63-ae75-6bc769ec7746}" ma:internalName="TaxCatchAll" ma:showField="CatchAllData" ma:web="795d4cf7-fae9-43e3-aa54-d3fb425dc67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95d4cf7-fae9-43e3-aa54-d3fb425dc676" xsi:nil="true"/>
    <lcf76f155ced4ddcb4097134ff3c332f xmlns="a28e3809-89df-42fc-b9d5-a9e1065ef8c4">
      <Terms xmlns="http://schemas.microsoft.com/office/infopath/2007/PartnerControls"/>
    </lcf76f155ced4ddcb4097134ff3c332f>
    <MediaLengthInSeconds xmlns="a28e3809-89df-42fc-b9d5-a9e1065ef8c4" xsi:nil="true"/>
    <SharedWithUsers xmlns="795d4cf7-fae9-43e3-aa54-d3fb425dc676">
      <UserInfo>
        <DisplayName/>
        <AccountId xsi:nil="true"/>
        <AccountType/>
      </UserInfo>
    </SharedWithUsers>
  </documentManagement>
</p:properties>
</file>

<file path=customXml/itemProps1.xml><?xml version="1.0" encoding="utf-8"?>
<ds:datastoreItem xmlns:ds="http://schemas.openxmlformats.org/officeDocument/2006/customXml" ds:itemID="{6C29B14D-E860-4B3A-A1F8-1505E0CC7D7D}">
  <ds:schemaRefs>
    <ds:schemaRef ds:uri="795d4cf7-fae9-43e3-aa54-d3fb425dc676"/>
    <ds:schemaRef ds:uri="a28e3809-89df-42fc-b9d5-a9e1065ef8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EDB9E8-5A3E-4A03-BE54-E29208701789}">
  <ds:schemaRefs>
    <ds:schemaRef ds:uri="http://schemas.microsoft.com/sharepoint/v3/contenttype/forms"/>
  </ds:schemaRefs>
</ds:datastoreItem>
</file>

<file path=customXml/itemProps3.xml><?xml version="1.0" encoding="utf-8"?>
<ds:datastoreItem xmlns:ds="http://schemas.openxmlformats.org/officeDocument/2006/customXml" ds:itemID="{8BC72749-0B2B-430A-94C8-7D1CF1A2F115}">
  <ds:schemaRefs>
    <ds:schemaRef ds:uri="http://purl.org/dc/dcmitype/"/>
    <ds:schemaRef ds:uri="http://purl.org/dc/elements/1.1/"/>
    <ds:schemaRef ds:uri="http://schemas.microsoft.com/office/2006/documentManagement/types"/>
    <ds:schemaRef ds:uri="a28e3809-89df-42fc-b9d5-a9e1065ef8c4"/>
    <ds:schemaRef ds:uri="http://purl.org/dc/term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795d4cf7-fae9-43e3-aa54-d3fb425dc676"/>
  </ds:schemaRefs>
</ds:datastoreItem>
</file>

<file path=docProps/app.xml><?xml version="1.0" encoding="utf-8"?>
<Properties xmlns="http://schemas.openxmlformats.org/officeDocument/2006/extended-properties" xmlns:vt="http://schemas.openxmlformats.org/officeDocument/2006/docPropsVTypes">
  <TotalTime>387</TotalTime>
  <Words>2999</Words>
  <Application>Microsoft Office PowerPoint</Application>
  <PresentationFormat>Widescreen</PresentationFormat>
  <Paragraphs>273</Paragraphs>
  <Slides>58</Slides>
  <Notes>4</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76" baseType="lpstr">
      <vt:lpstr>Aptos</vt:lpstr>
      <vt:lpstr>Arial</vt:lpstr>
      <vt:lpstr>Calibri</vt:lpstr>
      <vt:lpstr>Calibri Light</vt:lpstr>
      <vt:lpstr>Lato</vt:lpstr>
      <vt:lpstr>Lato Medium</vt:lpstr>
      <vt:lpstr>Lato Semibold</vt:lpstr>
      <vt:lpstr>Lato Semibold</vt:lpstr>
      <vt:lpstr>Poppins SemiBold</vt:lpstr>
      <vt:lpstr>Roboto</vt:lpstr>
      <vt:lpstr>Source Sans Pro</vt:lpstr>
      <vt:lpstr>Spectral</vt:lpstr>
      <vt:lpstr>Symbol</vt:lpstr>
      <vt:lpstr>Times New Roman</vt:lpstr>
      <vt:lpstr>Wingdings</vt:lpstr>
      <vt:lpstr>Office Theme</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 Ice Chief Building Official Pima County</vt:lpstr>
      <vt:lpstr>Building Code Amendments</vt:lpstr>
      <vt:lpstr>Building Code Amendments</vt:lpstr>
      <vt:lpstr>Work Exempt from Permits</vt:lpstr>
      <vt:lpstr>IPC Table 604.4 Maximum Flow Rates and Consumption for Plumbing Fixture Fittings</vt:lpstr>
      <vt:lpstr>Amendment Differences with COT’s</vt:lpstr>
      <vt:lpstr>Amendment Differences with COT’s</vt:lpstr>
      <vt:lpstr>A2L Refrigerants</vt:lpstr>
      <vt:lpstr>A2L Refrigerants</vt:lpstr>
      <vt:lpstr>Jurisdictional A2L Policy Alternative Refrigerants </vt:lpstr>
      <vt:lpstr>Electrical Changes of Interest Islands or Peninsular Countertops</vt:lpstr>
      <vt:lpstr>Electrical Changes of Interest</vt:lpstr>
      <vt:lpstr>Electrical Changes of Interest</vt:lpstr>
      <vt:lpstr>Electrical Changes of Interest</vt:lpstr>
      <vt:lpstr>Electrical Changes of Interest</vt:lpstr>
      <vt:lpstr>Electrical Changes of Interest</vt:lpstr>
      <vt:lpstr>Electrical Changes of Interest</vt:lpstr>
      <vt:lpstr>Electrical Changes of Interest</vt:lpstr>
      <vt:lpstr>Electrical Changes of Interest</vt:lpstr>
      <vt:lpstr>PowerPoint Presentation</vt:lpstr>
      <vt:lpstr>The Town of Oro Valley  Building Code Amendments</vt:lpstr>
      <vt:lpstr>Agenda </vt:lpstr>
      <vt:lpstr>INTERNATIONAL FIRE CODE, 2024 EDITION</vt:lpstr>
      <vt:lpstr>Town of Oro Valley adopted International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 in to : WWW.SAHUARITAAZ.GOV Search for the PERMITS &amp; PLANNING IMAGE  </vt:lpstr>
      <vt:lpstr>PowerPoint Presentation</vt:lpstr>
      <vt:lpstr>PowerPoint Presentation</vt:lpstr>
      <vt:lpstr>PERMITS </vt:lpstr>
      <vt:lpstr>IMC 306.5- Equipment and Appliances on Roofs and       Elevated Structures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Jones</dc:creator>
  <cp:lastModifiedBy>Dean Perry</cp:lastModifiedBy>
  <cp:revision>4</cp:revision>
  <cp:lastPrinted>2025-01-13T21:15:29Z</cp:lastPrinted>
  <dcterms:created xsi:type="dcterms:W3CDTF">2021-04-13T17:32:51Z</dcterms:created>
  <dcterms:modified xsi:type="dcterms:W3CDTF">2025-01-15T23:45:19Z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0x010100840B181D17AFBC488AED8B71866DA798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